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48"/>
  </p:notesMasterIdLst>
  <p:sldIdLst>
    <p:sldId id="256" r:id="rId3"/>
    <p:sldId id="257" r:id="rId4"/>
    <p:sldId id="259" r:id="rId5"/>
    <p:sldId id="260" r:id="rId6"/>
    <p:sldId id="261" r:id="rId7"/>
    <p:sldId id="262" r:id="rId8"/>
    <p:sldId id="263" r:id="rId9"/>
    <p:sldId id="264" r:id="rId10"/>
    <p:sldId id="586" r:id="rId11"/>
    <p:sldId id="790"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12192000"/>
  <p:defaultTextStyle>
    <a:defPPr>
      <a:defRPr lang="fr-FR"/>
    </a:defPPr>
    <a:lvl1pPr algn="l">
      <a:spcBef>
        <a:spcPts val="0"/>
      </a:spcBef>
      <a:spcAft>
        <a:spcPts val="0"/>
      </a:spcAft>
      <a:defRPr>
        <a:solidFill>
          <a:schemeClr val="tx1"/>
        </a:solidFill>
        <a:latin typeface="Arial"/>
        <a:ea typeface="ＭＳ Ｐゴシック"/>
        <a:cs typeface="ＭＳ Ｐゴシック"/>
      </a:defRPr>
    </a:lvl1pPr>
    <a:lvl2pPr marL="457200" algn="l">
      <a:spcBef>
        <a:spcPts val="0"/>
      </a:spcBef>
      <a:spcAft>
        <a:spcPts val="0"/>
      </a:spcAft>
      <a:defRPr>
        <a:solidFill>
          <a:schemeClr val="tx1"/>
        </a:solidFill>
        <a:latin typeface="Arial"/>
        <a:ea typeface="ＭＳ Ｐゴシック"/>
        <a:cs typeface="ＭＳ Ｐゴシック"/>
      </a:defRPr>
    </a:lvl2pPr>
    <a:lvl3pPr marL="914400" algn="l">
      <a:spcBef>
        <a:spcPts val="0"/>
      </a:spcBef>
      <a:spcAft>
        <a:spcPts val="0"/>
      </a:spcAft>
      <a:defRPr>
        <a:solidFill>
          <a:schemeClr val="tx1"/>
        </a:solidFill>
        <a:latin typeface="Arial"/>
        <a:ea typeface="ＭＳ Ｐゴシック"/>
        <a:cs typeface="ＭＳ Ｐゴシック"/>
      </a:defRPr>
    </a:lvl3pPr>
    <a:lvl4pPr marL="1371600" algn="l">
      <a:spcBef>
        <a:spcPts val="0"/>
      </a:spcBef>
      <a:spcAft>
        <a:spcPts val="0"/>
      </a:spcAft>
      <a:defRPr>
        <a:solidFill>
          <a:schemeClr val="tx1"/>
        </a:solidFill>
        <a:latin typeface="Arial"/>
        <a:ea typeface="ＭＳ Ｐゴシック"/>
        <a:cs typeface="ＭＳ Ｐゴシック"/>
      </a:defRPr>
    </a:lvl4pPr>
    <a:lvl5pPr marL="1828800" algn="l">
      <a:spcBef>
        <a:spcPts val="0"/>
      </a:spcBef>
      <a:spcAft>
        <a:spcPts val="0"/>
      </a:spcAft>
      <a:defRPr>
        <a:solidFill>
          <a:schemeClr val="tx1"/>
        </a:solidFill>
        <a:latin typeface="Arial"/>
        <a:ea typeface="ＭＳ Ｐゴシック"/>
        <a:cs typeface="ＭＳ Ｐゴシック"/>
      </a:defRPr>
    </a:lvl5pPr>
    <a:lvl6pPr marL="2286000" algn="l" defTabSz="457200">
      <a:defRPr>
        <a:solidFill>
          <a:schemeClr val="tx1"/>
        </a:solidFill>
        <a:latin typeface="Arial"/>
        <a:ea typeface="ＭＳ Ｐゴシック"/>
        <a:cs typeface="ＭＳ Ｐゴシック"/>
      </a:defRPr>
    </a:lvl6pPr>
    <a:lvl7pPr marL="2743200" algn="l" defTabSz="457200">
      <a:defRPr>
        <a:solidFill>
          <a:schemeClr val="tx1"/>
        </a:solidFill>
        <a:latin typeface="Arial"/>
        <a:ea typeface="ＭＳ Ｐゴシック"/>
        <a:cs typeface="ＭＳ Ｐゴシック"/>
      </a:defRPr>
    </a:lvl7pPr>
    <a:lvl8pPr marL="3200400" algn="l" defTabSz="457200">
      <a:defRPr>
        <a:solidFill>
          <a:schemeClr val="tx1"/>
        </a:solidFill>
        <a:latin typeface="Arial"/>
        <a:ea typeface="ＭＳ Ｐゴシック"/>
        <a:cs typeface="ＭＳ Ｐゴシック"/>
      </a:defRPr>
    </a:lvl8pPr>
    <a:lvl9pPr marL="3657600" algn="l" defTabSz="457200">
      <a:defRPr>
        <a:solidFill>
          <a:schemeClr val="tx1"/>
        </a:solidFill>
        <a:latin typeface="Arial"/>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5"/>
    <p:restoredTop sz="94648"/>
  </p:normalViewPr>
  <p:slideViewPr>
    <p:cSldViewPr>
      <p:cViewPr varScale="1">
        <p:scale>
          <a:sx n="117" d="100"/>
          <a:sy n="117" d="100"/>
        </p:scale>
        <p:origin x="36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r>
              <a:rPr lang="fr-FR"/>
              <a:t>Université de Lorraine</a:t>
            </a:r>
            <a:endParaRPr/>
          </a:p>
        </p:txBody>
      </p:sp>
      <p:sp>
        <p:nvSpPr>
          <p:cNvPr id="5"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fr-FR"/>
          </a:p>
        </p:txBody>
      </p:sp>
      <p:sp>
        <p:nvSpPr>
          <p:cNvPr id="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7"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8"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fr-FR"/>
          </a:p>
        </p:txBody>
      </p:sp>
      <p:sp>
        <p:nvSpPr>
          <p:cNvPr id="9"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DACADCB-CB30-4D46-BC98-36968444EE04}" type="slidenum">
              <a:rPr lang="fr-FR"/>
              <a:t>‹N°›</a:t>
            </a:fld>
            <a:endParaRPr lang="fr-FR"/>
          </a:p>
        </p:txBody>
      </p:sp>
    </p:spTree>
  </p:cSld>
  <p:clrMap bg1="lt1" tx1="dk1" bg2="lt2" tx2="dk2" accent1="accent1" accent2="accent2" accent3="accent3" accent4="accent4" accent5="accent5" accent6="accent6" hlink="hlink" folHlink="folHlink"/>
  <p:hf ftr="0" dt="0"/>
  <p:notesStyle>
    <a:lvl1pPr algn="l">
      <a:spcBef>
        <a:spcPts val="0"/>
      </a:spcBef>
      <a:spcAft>
        <a:spcPts val="0"/>
      </a:spcAft>
      <a:defRPr sz="1200">
        <a:solidFill>
          <a:schemeClr val="tx1"/>
        </a:solidFill>
        <a:latin typeface="Arial"/>
        <a:ea typeface="ＭＳ Ｐゴシック"/>
        <a:cs typeface="ＭＳ Ｐゴシック"/>
      </a:defRPr>
    </a:lvl1pPr>
    <a:lvl2pPr marL="457200" algn="l">
      <a:spcBef>
        <a:spcPts val="0"/>
      </a:spcBef>
      <a:spcAft>
        <a:spcPts val="0"/>
      </a:spcAft>
      <a:defRPr sz="1200">
        <a:solidFill>
          <a:schemeClr val="tx1"/>
        </a:solidFill>
        <a:latin typeface="Arial"/>
        <a:ea typeface="ＭＳ Ｐゴシック"/>
        <a:cs typeface="+mn-cs"/>
      </a:defRPr>
    </a:lvl2pPr>
    <a:lvl3pPr marL="914400" algn="l">
      <a:spcBef>
        <a:spcPts val="0"/>
      </a:spcBef>
      <a:spcAft>
        <a:spcPts val="0"/>
      </a:spcAft>
      <a:defRPr sz="1200">
        <a:solidFill>
          <a:schemeClr val="tx1"/>
        </a:solidFill>
        <a:latin typeface="Arial"/>
        <a:ea typeface="ＭＳ Ｐゴシック"/>
        <a:cs typeface="+mn-cs"/>
      </a:defRPr>
    </a:lvl3pPr>
    <a:lvl4pPr marL="1371600" algn="l">
      <a:spcBef>
        <a:spcPts val="0"/>
      </a:spcBef>
      <a:spcAft>
        <a:spcPts val="0"/>
      </a:spcAft>
      <a:defRPr sz="1200">
        <a:solidFill>
          <a:schemeClr val="tx1"/>
        </a:solidFill>
        <a:latin typeface="Arial"/>
        <a:ea typeface="ＭＳ Ｐゴシック"/>
        <a:cs typeface="+mn-cs"/>
      </a:defRPr>
    </a:lvl4pPr>
    <a:lvl5pPr marL="1828800" algn="l">
      <a:spcBef>
        <a:spcPts val="0"/>
      </a:spcBef>
      <a:spcAft>
        <a:spcPts val="0"/>
      </a:spcAft>
      <a:defRPr sz="1200">
        <a:solidFill>
          <a:schemeClr val="tx1"/>
        </a:solidFill>
        <a:latin typeface="Arial"/>
        <a:ea typeface="ＭＳ Ｐゴシック"/>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hal.archives-ouvertes.fr/hal-02047441" TargetMode="External"/><Relationship Id="rId3" Type="http://schemas.openxmlformats.org/officeDocument/2006/relationships/hyperlink" Target="https://hal.univ-lorraine.fr/hal-01582548v1" TargetMode="External"/><Relationship Id="rId7" Type="http://schemas.openxmlformats.org/officeDocument/2006/relationships/hyperlink" Target="https://dx.doi.org/10.21494/ISTE.OP.2019.0314"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hal.univ-lorraine.fr/hal-02010217" TargetMode="External"/><Relationship Id="rId5" Type="http://schemas.openxmlformats.org/officeDocument/2006/relationships/hyperlink" Target="https://dx.doi.org/10.3917/jie.028.0053" TargetMode="External"/><Relationship Id="rId4" Type="http://schemas.openxmlformats.org/officeDocument/2006/relationships/hyperlink" Target="https://www.cairn.info/revue-journal-of-innovation-economics-2019-1-page-53.htm" TargetMode="External"/><Relationship Id="rId9" Type="http://schemas.openxmlformats.org/officeDocument/2006/relationships/hyperlink" Target="http://linkybymakers.fr/les-documents-util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nlinelibrary.wiley.com/doi/full/10.1111/caim.12301"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hal.archives-ouvertes.fr/hal-01987047" TargetMode="External"/><Relationship Id="rId4" Type="http://schemas.openxmlformats.org/officeDocument/2006/relationships/hyperlink" Target="https://dx.doi.org/10.1111/caim.1230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a:defRPr/>
            </a:pPr>
            <a:endParaRPr lang="en-US"/>
          </a:p>
          <a:p>
            <a:pPr>
              <a:defRPr/>
            </a:pPr>
            <a:r>
              <a:rPr lang="en-US"/>
              <a:t>http://www.nowebagency.com/what-are-smart-cities/</a:t>
            </a:r>
            <a:endParaRPr/>
          </a:p>
          <a:p>
            <a:pPr>
              <a:defRPr/>
            </a:pPr>
            <a:r>
              <a:rPr lang="en-US" b="1"/>
              <a:t>https://www.kaercher.com/ca-fr/decouvrez-kaercher/l-entreprise/histoires-de-kaercher/industrie-4-0.html</a:t>
            </a:r>
            <a:endParaRPr/>
          </a:p>
          <a:p>
            <a:pPr>
              <a:defRPr/>
            </a:pPr>
            <a:r>
              <a:rPr lang="en-US" b="1"/>
              <a:t>http://www.georgofili.world/detail.aspx?id=175</a:t>
            </a:r>
            <a:endParaRPr/>
          </a:p>
          <a:p>
            <a:pPr>
              <a:defRPr/>
            </a:pPr>
            <a:r>
              <a:rPr lang="en-US" b="1"/>
              <a:t>https://irenanewsroom.org/six-economic-benefits-of-renewable-energy/</a:t>
            </a:r>
            <a:endParaRPr/>
          </a:p>
          <a:p>
            <a:pPr>
              <a:defRPr/>
            </a:pPr>
            <a:r>
              <a:rPr lang="en-US" b="1"/>
              <a:t>https://www.greenindustries.sa.gov.au/circular-economy</a:t>
            </a:r>
            <a:endParaRPr/>
          </a:p>
          <a:p>
            <a:pPr>
              <a:defRPr/>
            </a:pPr>
            <a:endParaRPr lang="en-US" b="1"/>
          </a:p>
          <a:p>
            <a:pPr>
              <a:defRPr/>
            </a:pPr>
            <a:endParaRPr lang="en-US" b="1"/>
          </a:p>
          <a:p>
            <a:pPr>
              <a:defRPr/>
            </a:pPr>
            <a:endParaRPr lang="en-US" b="1"/>
          </a:p>
        </p:txBody>
      </p:sp>
      <p:sp>
        <p:nvSpPr>
          <p:cNvPr id="6" name="Espace réservé du numéro de diapositive 3"/>
          <p:cNvSpPr>
            <a:spLocks noGrp="1"/>
          </p:cNvSpPr>
          <p:nvPr>
            <p:ph type="sldNum" sz="quarter" idx="10"/>
          </p:nvPr>
        </p:nvSpPr>
        <p:spPr bwMode="auto"/>
        <p:txBody>
          <a:bodyPr/>
          <a:lstStyle/>
          <a:p>
            <a:pPr marL="0" marR="0" lvl="0" indent="0" algn="r" defTabSz="457200">
              <a:lnSpc>
                <a:spcPct val="100000"/>
              </a:lnSpc>
              <a:spcBef>
                <a:spcPts val="0"/>
              </a:spcBef>
              <a:spcAft>
                <a:spcPts val="0"/>
              </a:spcAft>
              <a:buClrTx/>
              <a:buSzTx/>
              <a:buFontTx/>
              <a:buNone/>
              <a:defRPr/>
            </a:pPr>
            <a:fld id="{F60E051A-AF34-4B44-8A78-5D9C57EC3FBD}" type="slidenum">
              <a:rPr lang="fr-FR" sz="1200" b="0" i="0" u="none" strike="noStrike" cap="none" spc="0">
                <a:ln>
                  <a:noFill/>
                </a:ln>
                <a:solidFill>
                  <a:prstClr val="black"/>
                </a:solidFill>
                <a:latin typeface="Calibri"/>
                <a:ea typeface="+mn-ea"/>
                <a:cs typeface="+mn-cs"/>
              </a:rPr>
              <a:t>4</a:t>
            </a:fld>
            <a:endParaRPr lang="fr-FR" sz="1200" b="0" i="0" u="none" strike="noStrike" cap="none" spc="0">
              <a:ln>
                <a:noFill/>
              </a:ln>
              <a:solidFill>
                <a:prstClr val="black"/>
              </a:solidFill>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lvl="0">
              <a:defRPr/>
            </a:pPr>
            <a:r>
              <a:rPr lang="fr-FR" sz="1200">
                <a:solidFill>
                  <a:schemeClr val="tx1"/>
                </a:solidFill>
                <a:latin typeface="Arial"/>
                <a:ea typeface="ＭＳ Ｐゴシック"/>
                <a:cs typeface="ＭＳ Ｐゴシック"/>
              </a:rPr>
              <a:t>Plate-forme de stockage des idées</a:t>
            </a:r>
            <a:endParaRPr/>
          </a:p>
          <a:p>
            <a:pPr lvl="0">
              <a:defRPr/>
            </a:pPr>
            <a:r>
              <a:rPr lang="fr-FR" sz="1200">
                <a:solidFill>
                  <a:schemeClr val="tx1"/>
                </a:solidFill>
                <a:latin typeface="Arial"/>
                <a:ea typeface="ＭＳ Ｐゴシック"/>
                <a:cs typeface="ＭＳ Ｐゴシック"/>
              </a:rPr>
              <a:t>Logiciel d’analyse sémantique de concepts innovant </a:t>
            </a:r>
            <a:endParaRPr/>
          </a:p>
          <a:p>
            <a:pPr lvl="0">
              <a:defRPr/>
            </a:pPr>
            <a:r>
              <a:rPr lang="fr-FR" sz="1200">
                <a:solidFill>
                  <a:schemeClr val="tx1"/>
                </a:solidFill>
                <a:latin typeface="Arial"/>
                <a:ea typeface="ＭＳ Ｐゴシック"/>
                <a:cs typeface="ＭＳ Ｐゴシック"/>
              </a:rPr>
              <a:t>Logiciel d’analyse des besoins</a:t>
            </a:r>
            <a:endParaRPr/>
          </a:p>
          <a:p>
            <a:pPr lvl="0">
              <a:defRPr/>
            </a:pPr>
            <a:r>
              <a:rPr lang="fr-FR" sz="1200">
                <a:solidFill>
                  <a:schemeClr val="tx1"/>
                </a:solidFill>
                <a:latin typeface="Arial"/>
                <a:ea typeface="ＭＳ Ｐゴシック"/>
                <a:cs typeface="ＭＳ Ｐゴシック"/>
              </a:rPr>
              <a:t>Logiciel de priorisation des idées </a:t>
            </a:r>
            <a:endParaRPr/>
          </a:p>
          <a:p>
            <a:pPr lvl="0">
              <a:defRPr/>
            </a:pPr>
            <a:r>
              <a:rPr lang="fr-FR" sz="1200">
                <a:solidFill>
                  <a:schemeClr val="tx1"/>
                </a:solidFill>
                <a:latin typeface="Arial"/>
                <a:ea typeface="ＭＳ Ｐゴシック"/>
                <a:cs typeface="ＭＳ Ｐゴシック"/>
              </a:rPr>
              <a:t>Plate-forme d’évaluation de la capa à innover</a:t>
            </a:r>
            <a:endParaRPr/>
          </a:p>
          <a:p>
            <a:pPr lvl="0">
              <a:defRPr/>
            </a:pPr>
            <a:r>
              <a:rPr lang="fr-FR" sz="1200">
                <a:solidFill>
                  <a:schemeClr val="tx1"/>
                </a:solidFill>
                <a:latin typeface="Arial"/>
                <a:ea typeface="ＭＳ Ｐゴシック"/>
                <a:cs typeface="ＭＳ Ｐゴシック"/>
              </a:rPr>
              <a:t>Logiciel d’évaluation des scénarios prospectifs</a:t>
            </a:r>
            <a:endParaRPr/>
          </a:p>
          <a:p>
            <a:pPr lvl="0">
              <a:defRPr/>
            </a:pPr>
            <a:r>
              <a:rPr lang="fr-FR" sz="1200">
                <a:solidFill>
                  <a:schemeClr val="tx1"/>
                </a:solidFill>
                <a:latin typeface="Arial"/>
                <a:ea typeface="ＭＳ Ｐゴシック"/>
                <a:cs typeface="ＭＳ Ｐゴシック"/>
              </a:rPr>
              <a:t>Protocole numérique SPC d’évaluation des machines</a:t>
            </a:r>
            <a:endParaRPr/>
          </a:p>
          <a:p>
            <a:pPr marL="0" marR="0" indent="0" algn="l" defTabSz="914400">
              <a:lnSpc>
                <a:spcPct val="100000"/>
              </a:lnSpc>
              <a:spcBef>
                <a:spcPts val="0"/>
              </a:spcBef>
              <a:spcAft>
                <a:spcPts val="0"/>
              </a:spcAft>
              <a:buClrTx/>
              <a:buSzTx/>
              <a:buFontTx/>
              <a:buNone/>
              <a:defRPr/>
            </a:pPr>
            <a:endParaRPr lang="fr-FR"/>
          </a:p>
          <a:p>
            <a:pPr marL="0" marR="0" indent="0" algn="l" defTabSz="914400">
              <a:lnSpc>
                <a:spcPct val="100000"/>
              </a:lnSpc>
              <a:spcBef>
                <a:spcPts val="0"/>
              </a:spcBef>
              <a:spcAft>
                <a:spcPts val="0"/>
              </a:spcAft>
              <a:buClrTx/>
              <a:buSzTx/>
              <a:buFontTx/>
              <a:buNone/>
              <a:defRPr/>
            </a:pPr>
            <a:r>
              <a:rPr lang="fr-FR"/>
              <a:t>&lt;a href="http://fr.freepik.com/photos-vecteurs-libre/fond"&gt;Fond de vecteur conçu par D3images - Freepik.com&lt;/a&gt;</a:t>
            </a:r>
            <a:endParaRPr/>
          </a:p>
          <a:p>
            <a:pPr marL="0" marR="0" indent="0" algn="l" defTabSz="914400">
              <a:lnSpc>
                <a:spcPct val="100000"/>
              </a:lnSpc>
              <a:spcBef>
                <a:spcPts val="0"/>
              </a:spcBef>
              <a:spcAft>
                <a:spcPts val="0"/>
              </a:spcAft>
              <a:buClrTx/>
              <a:buSzTx/>
              <a:buFontTx/>
              <a:buNone/>
              <a:defRPr/>
            </a:pPr>
            <a:r>
              <a:rPr lang="fr-FR"/>
              <a:t>Conçu par D3images - Freepik.com</a:t>
            </a:r>
          </a:p>
        </p:txBody>
      </p:sp>
      <p:sp>
        <p:nvSpPr>
          <p:cNvPr id="6" name="Espace réservé de l'en-tête 3"/>
          <p:cNvSpPr>
            <a:spLocks noGrp="1"/>
          </p:cNvSpPr>
          <p:nvPr>
            <p:ph type="hdr" sz="quarter" idx="10"/>
          </p:nvPr>
        </p:nvSpPr>
        <p:spPr bwMode="auto"/>
        <p:txBody>
          <a:bodyPr/>
          <a:lstStyle/>
          <a:p>
            <a:pPr>
              <a:defRPr/>
            </a:pPr>
            <a:r>
              <a:rPr lang="fr-FR">
                <a:solidFill>
                  <a:prstClr val="black"/>
                </a:solidFill>
              </a:rPr>
              <a:t>Université de Lorraine</a:t>
            </a:r>
            <a:endParaRPr/>
          </a:p>
        </p:txBody>
      </p:sp>
      <p:sp>
        <p:nvSpPr>
          <p:cNvPr id="7" name="Espace réservé du numéro de diapositive 4"/>
          <p:cNvSpPr>
            <a:spLocks noGrp="1"/>
          </p:cNvSpPr>
          <p:nvPr>
            <p:ph type="sldNum" sz="quarter" idx="11"/>
          </p:nvPr>
        </p:nvSpPr>
        <p:spPr bwMode="auto"/>
        <p:txBody>
          <a:bodyPr/>
          <a:lstStyle/>
          <a:p>
            <a:pPr>
              <a:defRPr/>
            </a:pPr>
            <a:fld id="{BDACADCB-CB30-4D46-BC98-36968444EE04}" type="slidenum">
              <a:rPr lang="fr-FR">
                <a:solidFill>
                  <a:prstClr val="black"/>
                </a:solidFill>
              </a:rPr>
              <a:t>15</a:t>
            </a:fld>
            <a:endParaRPr lang="fr-FR">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marL="0" marR="0" indent="0" algn="l" defTabSz="914400">
              <a:lnSpc>
                <a:spcPct val="100000"/>
              </a:lnSpc>
              <a:spcBef>
                <a:spcPts val="0"/>
              </a:spcBef>
              <a:spcAft>
                <a:spcPts val="0"/>
              </a:spcAft>
              <a:buClrTx/>
              <a:buSzTx/>
              <a:buFontTx/>
              <a:buNone/>
              <a:defRPr/>
            </a:pPr>
            <a:r>
              <a:rPr lang="fr-FR"/>
              <a:t>Voir pour croiser avec le modèle de Ferney </a:t>
            </a:r>
            <a:endParaRPr/>
          </a:p>
        </p:txBody>
      </p:sp>
      <p:sp>
        <p:nvSpPr>
          <p:cNvPr id="6" name="Espace réservé de l'en-tête 3"/>
          <p:cNvSpPr>
            <a:spLocks noGrp="1"/>
          </p:cNvSpPr>
          <p:nvPr>
            <p:ph type="hdr" sz="quarter" idx="10"/>
          </p:nvPr>
        </p:nvSpPr>
        <p:spPr bwMode="auto"/>
        <p:txBody>
          <a:bodyPr/>
          <a:lstStyle/>
          <a:p>
            <a:pPr>
              <a:defRPr/>
            </a:pPr>
            <a:r>
              <a:rPr lang="fr-FR">
                <a:solidFill>
                  <a:prstClr val="black"/>
                </a:solidFill>
              </a:rPr>
              <a:t>Université de Lorraine</a:t>
            </a:r>
            <a:endParaRPr/>
          </a:p>
        </p:txBody>
      </p:sp>
      <p:sp>
        <p:nvSpPr>
          <p:cNvPr id="7" name="Espace réservé du numéro de diapositive 4"/>
          <p:cNvSpPr>
            <a:spLocks noGrp="1"/>
          </p:cNvSpPr>
          <p:nvPr>
            <p:ph type="sldNum" sz="quarter" idx="11"/>
          </p:nvPr>
        </p:nvSpPr>
        <p:spPr bwMode="auto"/>
        <p:txBody>
          <a:bodyPr/>
          <a:lstStyle/>
          <a:p>
            <a:pPr>
              <a:defRPr/>
            </a:pPr>
            <a:fld id="{BDACADCB-CB30-4D46-BC98-36968444EE04}" type="slidenum">
              <a:rPr lang="fr-FR">
                <a:solidFill>
                  <a:prstClr val="black"/>
                </a:solidFill>
              </a:rPr>
              <a:t>16</a:t>
            </a:fld>
            <a:endParaRPr lang="fr-FR">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notes 2"/>
          <p:cNvSpPr>
            <a:spLocks noGrp="1"/>
          </p:cNvSpPr>
          <p:nvPr>
            <p:ph type="body" idx="1"/>
          </p:nvPr>
        </p:nvSpPr>
        <p:spPr bwMode="auto"/>
        <p:txBody>
          <a:bodyPr/>
          <a:lstStyle/>
          <a:p>
            <a:pPr>
              <a:defRPr/>
            </a:pPr>
            <a:r>
              <a:rPr lang="fr-FR"/>
              <a:t>Question de la motivation à faire dans le cadre du crowd sourcing </a:t>
            </a:r>
            <a:endParaRPr/>
          </a:p>
          <a:p>
            <a:pPr>
              <a:defRPr/>
            </a:pPr>
            <a:r>
              <a:rPr lang="fr-FR"/>
              <a:t>Privilégier les plates-formes physiques au digital </a:t>
            </a:r>
            <a:endParaRPr/>
          </a:p>
        </p:txBody>
      </p:sp>
      <p:sp>
        <p:nvSpPr>
          <p:cNvPr id="6" name="Espace réservé de l'en-tête 3"/>
          <p:cNvSpPr>
            <a:spLocks noGrp="1"/>
          </p:cNvSpPr>
          <p:nvPr>
            <p:ph type="hdr" sz="quarter"/>
          </p:nvPr>
        </p:nvSpPr>
        <p:spPr bwMode="auto"/>
        <p:txBody>
          <a:bodyPr/>
          <a:lstStyle/>
          <a:p>
            <a:pPr>
              <a:defRPr/>
            </a:pPr>
            <a:r>
              <a:rPr lang="fr-FR"/>
              <a:t>Université de Lorraine</a:t>
            </a:r>
            <a:endParaRPr/>
          </a:p>
        </p:txBody>
      </p:sp>
      <p:sp>
        <p:nvSpPr>
          <p:cNvPr id="7" name="Espace réservé du numéro de diapositive 4"/>
          <p:cNvSpPr>
            <a:spLocks noGrp="1"/>
          </p:cNvSpPr>
          <p:nvPr>
            <p:ph type="sldNum" sz="quarter" idx="5"/>
          </p:nvPr>
        </p:nvSpPr>
        <p:spPr bwMode="auto"/>
        <p:txBody>
          <a:bodyPr/>
          <a:lstStyle/>
          <a:p>
            <a:pPr>
              <a:defRPr/>
            </a:pPr>
            <a:fld id="{BDACADCB-CB30-4D46-BC98-36968444EE04}" type="slidenum">
              <a:rPr lang="fr-FR"/>
              <a:t>17</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marL="0" marR="0" indent="0" algn="l" defTabSz="914400">
              <a:lnSpc>
                <a:spcPct val="100000"/>
              </a:lnSpc>
              <a:spcBef>
                <a:spcPts val="0"/>
              </a:spcBef>
              <a:spcAft>
                <a:spcPts val="0"/>
              </a:spcAft>
              <a:buClrTx/>
              <a:buSzTx/>
              <a:buFontTx/>
              <a:buNone/>
              <a:defRPr/>
            </a:pPr>
            <a:r>
              <a:rPr lang="fr-FR"/>
              <a:t>http://www.moveego.com</a:t>
            </a:r>
          </a:p>
          <a:p>
            <a:pPr marL="0" marR="0" lvl="0" indent="0" algn="l" defTabSz="914400">
              <a:lnSpc>
                <a:spcPct val="100000"/>
              </a:lnSpc>
              <a:spcBef>
                <a:spcPts val="0"/>
              </a:spcBef>
              <a:spcAft>
                <a:spcPts val="0"/>
              </a:spcAft>
              <a:buClrTx/>
              <a:buSzTx/>
              <a:buFontTx/>
              <a:buNone/>
              <a:defRPr/>
            </a:pPr>
            <a:r>
              <a:rPr lang="fr-FR"/>
              <a:t>1ère illustration au démarrage du LF2L </a:t>
            </a:r>
            <a:endParaRPr/>
          </a:p>
          <a:p>
            <a:pPr marL="0" marR="0" indent="0" algn="l" defTabSz="914400">
              <a:lnSpc>
                <a:spcPct val="100000"/>
              </a:lnSpc>
              <a:spcBef>
                <a:spcPts val="0"/>
              </a:spcBef>
              <a:spcAft>
                <a:spcPts val="0"/>
              </a:spcAft>
              <a:buClrTx/>
              <a:buSzTx/>
              <a:buFontTx/>
              <a:buNone/>
              <a:defRPr/>
            </a:pPr>
            <a:endParaRPr lang="fr-FR"/>
          </a:p>
        </p:txBody>
      </p:sp>
      <p:sp>
        <p:nvSpPr>
          <p:cNvPr id="6" name="Espace réservé de l'en-tête 3"/>
          <p:cNvSpPr>
            <a:spLocks noGrp="1"/>
          </p:cNvSpPr>
          <p:nvPr>
            <p:ph type="hdr" sz="quarter" idx="10"/>
          </p:nvPr>
        </p:nvSpPr>
        <p:spPr bwMode="auto"/>
        <p:txBody>
          <a:bodyPr/>
          <a:lstStyle/>
          <a:p>
            <a:pPr>
              <a:defRPr/>
            </a:pPr>
            <a:r>
              <a:rPr lang="fr-FR">
                <a:solidFill>
                  <a:prstClr val="black"/>
                </a:solidFill>
              </a:rPr>
              <a:t>Université de Lorraine</a:t>
            </a:r>
            <a:endParaRPr/>
          </a:p>
        </p:txBody>
      </p:sp>
      <p:sp>
        <p:nvSpPr>
          <p:cNvPr id="7" name="Espace réservé du numéro de diapositive 4"/>
          <p:cNvSpPr>
            <a:spLocks noGrp="1"/>
          </p:cNvSpPr>
          <p:nvPr>
            <p:ph type="sldNum" sz="quarter" idx="11"/>
          </p:nvPr>
        </p:nvSpPr>
        <p:spPr bwMode="auto"/>
        <p:txBody>
          <a:bodyPr/>
          <a:lstStyle/>
          <a:p>
            <a:pPr>
              <a:defRPr/>
            </a:pPr>
            <a:fld id="{BDACADCB-CB30-4D46-BC98-36968444EE04}" type="slidenum">
              <a:rPr lang="fr-FR">
                <a:solidFill>
                  <a:prstClr val="black"/>
                </a:solidFill>
              </a:rPr>
              <a:t>18</a:t>
            </a:fld>
            <a:endParaRPr lang="fr-FR">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notes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fr-FR"/>
              <a:t>A amorcé le projet suivant </a:t>
            </a:r>
            <a:endParaRPr/>
          </a:p>
          <a:p>
            <a:pPr>
              <a:defRPr/>
            </a:pPr>
            <a:endParaRPr lang="fr-FR"/>
          </a:p>
        </p:txBody>
      </p:sp>
      <p:sp>
        <p:nvSpPr>
          <p:cNvPr id="6" name="Espace réservé de l'en-tête 3"/>
          <p:cNvSpPr>
            <a:spLocks noGrp="1"/>
          </p:cNvSpPr>
          <p:nvPr>
            <p:ph type="hdr" sz="quarter"/>
          </p:nvPr>
        </p:nvSpPr>
        <p:spPr bwMode="auto"/>
        <p:txBody>
          <a:bodyPr/>
          <a:lstStyle/>
          <a:p>
            <a:pPr>
              <a:defRPr/>
            </a:pPr>
            <a:r>
              <a:rPr lang="fr-FR"/>
              <a:t>Université de Lorraine</a:t>
            </a:r>
            <a:endParaRPr/>
          </a:p>
        </p:txBody>
      </p:sp>
      <p:sp>
        <p:nvSpPr>
          <p:cNvPr id="7" name="Espace réservé du numéro de diapositive 4"/>
          <p:cNvSpPr>
            <a:spLocks noGrp="1"/>
          </p:cNvSpPr>
          <p:nvPr>
            <p:ph type="sldNum" sz="quarter" idx="5"/>
          </p:nvPr>
        </p:nvSpPr>
        <p:spPr bwMode="auto"/>
        <p:txBody>
          <a:bodyPr/>
          <a:lstStyle/>
          <a:p>
            <a:pPr>
              <a:defRPr/>
            </a:pPr>
            <a:fld id="{BDACADCB-CB30-4D46-BC98-36968444EE04}" type="slidenum">
              <a:rPr lang="fr-FR"/>
              <a:t>19</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notes 2"/>
          <p:cNvSpPr>
            <a:spLocks noGrp="1"/>
          </p:cNvSpPr>
          <p:nvPr>
            <p:ph type="body" idx="1"/>
          </p:nvPr>
        </p:nvSpPr>
        <p:spPr bwMode="auto"/>
        <p:txBody>
          <a:bodyPr/>
          <a:lstStyle/>
          <a:p>
            <a:pPr>
              <a:defRPr/>
            </a:pPr>
            <a:r>
              <a:rPr lang="fr-FR"/>
              <a:t>Ressources : 1 groupe CESI + techno + LAM</a:t>
            </a:r>
            <a:endParaRPr/>
          </a:p>
          <a:p>
            <a:pPr>
              <a:defRPr/>
            </a:pPr>
            <a:r>
              <a:rPr lang="fr-FR"/>
              <a:t>Rapports pédagogiques de projets étudiants: CESI</a:t>
            </a:r>
            <a:endParaRPr/>
          </a:p>
          <a:p>
            <a:pPr>
              <a:defRPr/>
            </a:pPr>
            <a:r>
              <a:rPr lang="fr-FR"/>
              <a:t>Article dans la presse </a:t>
            </a:r>
            <a:endParaRPr lang="en-US"/>
          </a:p>
          <a:p>
            <a:pPr marL="171450" indent="-171450">
              <a:buFontTx/>
              <a:buChar char="-"/>
              <a:defRPr/>
            </a:pPr>
            <a:endParaRPr lang="fr-FR"/>
          </a:p>
        </p:txBody>
      </p:sp>
      <p:sp>
        <p:nvSpPr>
          <p:cNvPr id="6" name="Espace réservé de l'en-tête 3"/>
          <p:cNvSpPr>
            <a:spLocks noGrp="1"/>
          </p:cNvSpPr>
          <p:nvPr>
            <p:ph type="hdr" sz="quarter"/>
          </p:nvPr>
        </p:nvSpPr>
        <p:spPr bwMode="auto"/>
        <p:txBody>
          <a:bodyPr/>
          <a:lstStyle/>
          <a:p>
            <a:pPr>
              <a:defRPr/>
            </a:pPr>
            <a:r>
              <a:rPr lang="fr-FR"/>
              <a:t>Université de Lorraine</a:t>
            </a:r>
            <a:endParaRPr/>
          </a:p>
        </p:txBody>
      </p:sp>
      <p:sp>
        <p:nvSpPr>
          <p:cNvPr id="7" name="Espace réservé du numéro de diapositive 4"/>
          <p:cNvSpPr>
            <a:spLocks noGrp="1"/>
          </p:cNvSpPr>
          <p:nvPr>
            <p:ph type="sldNum" sz="quarter" idx="5"/>
          </p:nvPr>
        </p:nvSpPr>
        <p:spPr bwMode="auto"/>
        <p:txBody>
          <a:bodyPr/>
          <a:lstStyle/>
          <a:p>
            <a:pPr>
              <a:defRPr/>
            </a:pPr>
            <a:fld id="{BDACADCB-CB30-4D46-BC98-36968444EE04}" type="slidenum">
              <a:rPr lang="fr-FR"/>
              <a:t>21</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en-tête 3"/>
          <p:cNvSpPr>
            <a:spLocks noGrp="1"/>
          </p:cNvSpPr>
          <p:nvPr>
            <p:ph type="hdr" sz="quarter"/>
          </p:nvPr>
        </p:nvSpPr>
        <p:spPr/>
        <p:txBody>
          <a:bodyPr/>
          <a:lstStyle/>
          <a:p>
            <a:pPr>
              <a:defRPr/>
            </a:pPr>
            <a:r>
              <a:rPr lang="fr-FR"/>
              <a:t>Université de Lorraine</a:t>
            </a:r>
          </a:p>
        </p:txBody>
      </p:sp>
      <p:sp>
        <p:nvSpPr>
          <p:cNvPr id="5" name="Espace réservé du numéro de diapositive 4"/>
          <p:cNvSpPr>
            <a:spLocks noGrp="1"/>
          </p:cNvSpPr>
          <p:nvPr>
            <p:ph type="sldNum" sz="quarter" idx="5"/>
          </p:nvPr>
        </p:nvSpPr>
        <p:spPr/>
        <p:txBody>
          <a:bodyPr/>
          <a:lstStyle/>
          <a:p>
            <a:pPr>
              <a:defRPr/>
            </a:pPr>
            <a:fld id="{BDACADCB-CB30-4D46-BC98-36968444EE04}" type="slidenum">
              <a:rPr lang="fr-FR" smtClean="0"/>
              <a:t>22</a:t>
            </a:fld>
            <a:endParaRPr lang="fr-FR"/>
          </a:p>
        </p:txBody>
      </p:sp>
    </p:spTree>
    <p:extLst>
      <p:ext uri="{BB962C8B-B14F-4D97-AF65-F5344CB8AC3E}">
        <p14:creationId xmlns:p14="http://schemas.microsoft.com/office/powerpoint/2010/main" val="3282372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notes 2"/>
          <p:cNvSpPr>
            <a:spLocks noGrp="1"/>
          </p:cNvSpPr>
          <p:nvPr>
            <p:ph type="body" idx="1"/>
          </p:nvPr>
        </p:nvSpPr>
        <p:spPr bwMode="auto"/>
        <p:txBody>
          <a:bodyPr/>
          <a:lstStyle/>
          <a:p>
            <a:pPr>
              <a:defRPr/>
            </a:pPr>
            <a:r>
              <a:rPr lang="fr-FR"/>
              <a:t>Ressources :</a:t>
            </a:r>
            <a:endParaRPr/>
          </a:p>
          <a:p>
            <a:pPr>
              <a:defRPr/>
            </a:pPr>
            <a:r>
              <a:rPr lang="fr-FR"/>
              <a:t>- 1 groupe CESI</a:t>
            </a:r>
            <a:endParaRPr/>
          </a:p>
        </p:txBody>
      </p:sp>
      <p:sp>
        <p:nvSpPr>
          <p:cNvPr id="6" name="Espace réservé de l'en-tête 3"/>
          <p:cNvSpPr>
            <a:spLocks noGrp="1"/>
          </p:cNvSpPr>
          <p:nvPr>
            <p:ph type="hdr" sz="quarter"/>
          </p:nvPr>
        </p:nvSpPr>
        <p:spPr bwMode="auto"/>
        <p:txBody>
          <a:bodyPr/>
          <a:lstStyle/>
          <a:p>
            <a:pPr>
              <a:defRPr/>
            </a:pPr>
            <a:r>
              <a:rPr lang="fr-FR"/>
              <a:t>Université de Lorraine</a:t>
            </a:r>
            <a:endParaRPr/>
          </a:p>
        </p:txBody>
      </p:sp>
      <p:sp>
        <p:nvSpPr>
          <p:cNvPr id="7" name="Espace réservé du numéro de diapositive 4"/>
          <p:cNvSpPr>
            <a:spLocks noGrp="1"/>
          </p:cNvSpPr>
          <p:nvPr>
            <p:ph type="sldNum" sz="quarter" idx="5"/>
          </p:nvPr>
        </p:nvSpPr>
        <p:spPr bwMode="auto"/>
        <p:txBody>
          <a:bodyPr/>
          <a:lstStyle/>
          <a:p>
            <a:pPr>
              <a:defRPr/>
            </a:pPr>
            <a:fld id="{BDACADCB-CB30-4D46-BC98-36968444EE04}" type="slidenum">
              <a:rPr lang="fr-FR"/>
              <a:t>23</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a:defRPr/>
            </a:pPr>
            <a:r>
              <a:rPr lang="fr-FR"/>
              <a:t>Numérisation et mobiltié</a:t>
            </a:r>
          </a:p>
          <a:p>
            <a:pPr>
              <a:defRPr/>
            </a:pPr>
            <a:r>
              <a:rPr lang="fr-FR"/>
              <a:t>Rapports pédagogiques de projets étudiants: IUVTT, GSI, TN  </a:t>
            </a:r>
            <a:endParaRPr/>
          </a:p>
          <a:p>
            <a:pPr>
              <a:defRPr/>
            </a:pPr>
            <a:r>
              <a:rPr lang="fr-FR"/>
              <a:t>Rapports techniques remis à la MGN </a:t>
            </a:r>
            <a:endParaRPr/>
          </a:p>
          <a:p>
            <a:pPr>
              <a:defRPr/>
            </a:pPr>
            <a:r>
              <a:rPr lang="fr-FR"/>
              <a:t>Publication en cours</a:t>
            </a:r>
            <a:endParaRPr/>
          </a:p>
          <a:p>
            <a:pPr>
              <a:defRPr/>
            </a:pPr>
            <a:endParaRPr lang="fr-FR"/>
          </a:p>
        </p:txBody>
      </p:sp>
      <p:sp>
        <p:nvSpPr>
          <p:cNvPr id="6" name="Espace réservé de l'en-tête 3"/>
          <p:cNvSpPr>
            <a:spLocks noGrp="1"/>
          </p:cNvSpPr>
          <p:nvPr>
            <p:ph type="hdr" sz="quarter" idx="10"/>
          </p:nvPr>
        </p:nvSpPr>
        <p:spPr bwMode="auto"/>
        <p:txBody>
          <a:bodyPr/>
          <a:lstStyle/>
          <a:p>
            <a:pPr>
              <a:defRPr/>
            </a:pPr>
            <a:r>
              <a:rPr lang="fr-FR"/>
              <a:t>Université de Lorraine</a:t>
            </a:r>
            <a:endParaRPr/>
          </a:p>
        </p:txBody>
      </p:sp>
      <p:sp>
        <p:nvSpPr>
          <p:cNvPr id="7" name="Espace réservé du numéro de diapositive 4"/>
          <p:cNvSpPr>
            <a:spLocks noGrp="1"/>
          </p:cNvSpPr>
          <p:nvPr>
            <p:ph type="sldNum" sz="quarter" idx="11"/>
          </p:nvPr>
        </p:nvSpPr>
        <p:spPr bwMode="auto"/>
        <p:txBody>
          <a:bodyPr/>
          <a:lstStyle/>
          <a:p>
            <a:pPr>
              <a:defRPr/>
            </a:pPr>
            <a:fld id="{BDACADCB-CB30-4D46-BC98-36968444EE04}" type="slidenum">
              <a:rPr lang="fr-FR"/>
              <a:t>24</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a:defRPr/>
            </a:pPr>
            <a:r>
              <a:rPr lang="fr-FR" b="1"/>
              <a:t>Laurent Dupont, Alex Gabriel, Mauricio Camargo, Claudine Guidat.</a:t>
            </a:r>
            <a:r>
              <a:rPr lang="fr-FR"/>
              <a:t> Collaborative Innovation Projects Engaging open communities: a Case Study on Emerging Challenges. 23rd ICE/IEEE International Conference on Technology, Management and Innovation, Jun 2017, Madeira Island, Portugal. 〈10.1109/ICE.2017.8280002〉. 〈hal-01582548〉: </a:t>
            </a:r>
            <a:r>
              <a:rPr lang="fr-FR" u="sng">
                <a:hlinkClick r:id="rId3" tooltip="https://hal.univ-lorraine.fr/hal-01582548v1"/>
              </a:rPr>
              <a:t>https://hal.univ-lorraine.fr/hal-01582548v1</a:t>
            </a:r>
            <a:endParaRPr lang="fr-FR"/>
          </a:p>
          <a:p>
            <a:pPr>
              <a:defRPr/>
            </a:pPr>
            <a:r>
              <a:rPr lang="fr-FR"/>
              <a:t>Dupont L., Mastelic J., Nyffeler N., Latrille S., Seulliet E.. Living lab as a support to trust for co-creation of value: application to the consumer energy market. </a:t>
            </a:r>
            <a:r>
              <a:rPr lang="fr-FR" i="1"/>
              <a:t>Journal of Innovation Economics &amp; Management</a:t>
            </a:r>
            <a:r>
              <a:rPr lang="fr-FR"/>
              <a:t>, De Boeck Supérieur 2019, 28 (1), pp.53-78. </a:t>
            </a:r>
            <a:r>
              <a:rPr lang="fr-FR" u="sng">
                <a:hlinkClick r:id="rId4" tooltip="https://www.cairn.info/revue-journal-of-innovation-economics-2019-1-page-53.htm"/>
              </a:rPr>
              <a:t>〈https://www.cairn.info/revue-journal-of-innovation-economics-2019-1-page-53.htm〉</a:t>
            </a:r>
            <a:r>
              <a:rPr lang="fr-FR"/>
              <a:t>. </a:t>
            </a:r>
            <a:r>
              <a:rPr lang="fr-FR" u="sng">
                <a:hlinkClick r:id="rId5" tooltip="https://dx.doi.org/10.3917/jie.028.0053"/>
              </a:rPr>
              <a:t>〈10.3917/jie.028.0053〉</a:t>
            </a:r>
            <a:r>
              <a:rPr lang="fr-FR"/>
              <a:t>. </a:t>
            </a:r>
            <a:r>
              <a:rPr lang="fr-FR" u="sng">
                <a:hlinkClick r:id="rId6" tooltip="https://hal.univ-lorraine.fr/hal-02010217"/>
              </a:rPr>
              <a:t>〈hal-02010217〉</a:t>
            </a:r>
            <a:endParaRPr lang="fr-FR"/>
          </a:p>
          <a:p>
            <a:pPr>
              <a:defRPr/>
            </a:pPr>
            <a:r>
              <a:rPr lang="fr-FR"/>
              <a:t>Dupont L., Mastelic J., Nyffeler N., Latrille S., Seulliet E. Confiance et Technologie : Deux Dimensions de l’Innovation Ouverte et Agile appliquée à l’Énergie. </a:t>
            </a:r>
            <a:r>
              <a:rPr lang="fr-FR" i="1"/>
              <a:t>Technologie et innovation</a:t>
            </a:r>
            <a:r>
              <a:rPr lang="fr-FR"/>
              <a:t>, ISTE OpenScience, 2019, 4 (1), </a:t>
            </a:r>
            <a:r>
              <a:rPr lang="fr-FR" u="sng">
                <a:hlinkClick r:id="rId7" tooltip="https://dx.doi.org/10.21494/ISTE.OP.2019.0314"/>
              </a:rPr>
              <a:t>〈10.21494/ISTE.OP.2019.0314〉</a:t>
            </a:r>
            <a:r>
              <a:rPr lang="fr-FR"/>
              <a:t>. </a:t>
            </a:r>
            <a:r>
              <a:rPr lang="fr-FR" u="sng">
                <a:hlinkClick r:id="rId8" tooltip="https://hal.archives-ouvertes.fr/hal-02047441"/>
              </a:rPr>
              <a:t>〈hal-02047441〉</a:t>
            </a:r>
            <a:endParaRPr lang="fr-FR"/>
          </a:p>
          <a:p>
            <a:pPr>
              <a:defRPr/>
            </a:pPr>
            <a:r>
              <a:rPr lang="fr-FR"/>
              <a:t>see also </a:t>
            </a:r>
            <a:r>
              <a:rPr lang="fr-FR" u="sng">
                <a:hlinkClick r:id="rId9" tooltip="http://linkybymakers.fr/les-documents-utiles/"/>
              </a:rPr>
              <a:t>this page</a:t>
            </a:r>
            <a:endParaRPr lang="fr-FR"/>
          </a:p>
          <a:p>
            <a:pPr>
              <a:defRPr/>
            </a:pPr>
            <a:r>
              <a:rPr lang="en-US"/>
              <a:t>+ 10 concepts de protype sur GitHub</a:t>
            </a:r>
            <a:endParaRPr/>
          </a:p>
          <a:p>
            <a:pPr>
              <a:defRPr/>
            </a:pPr>
            <a:r>
              <a:rPr lang="en-US"/>
              <a:t>+ Rapport exaustif à </a:t>
            </a:r>
            <a:r>
              <a:rPr lang="fr-FR"/>
              <a:t>ENEDIS</a:t>
            </a:r>
            <a:endParaRPr/>
          </a:p>
          <a:p>
            <a:pPr>
              <a:defRPr/>
            </a:pPr>
            <a:r>
              <a:rPr lang="fr-FR"/>
              <a:t>+ un projet européen</a:t>
            </a:r>
            <a:endParaRPr/>
          </a:p>
          <a:p>
            <a:pPr>
              <a:defRPr/>
            </a:pPr>
            <a:endParaRPr lang="fr-FR"/>
          </a:p>
        </p:txBody>
      </p:sp>
      <p:sp>
        <p:nvSpPr>
          <p:cNvPr id="6" name="Espace réservé de l'en-tête 3"/>
          <p:cNvSpPr>
            <a:spLocks noGrp="1"/>
          </p:cNvSpPr>
          <p:nvPr>
            <p:ph type="hdr" sz="quarter" idx="10"/>
          </p:nvPr>
        </p:nvSpPr>
        <p:spPr bwMode="auto"/>
        <p:txBody>
          <a:bodyPr/>
          <a:lstStyle/>
          <a:p>
            <a:pPr>
              <a:defRPr/>
            </a:pPr>
            <a:r>
              <a:rPr lang="fr-FR"/>
              <a:t>Université de Lorraine</a:t>
            </a:r>
            <a:endParaRPr/>
          </a:p>
        </p:txBody>
      </p:sp>
      <p:sp>
        <p:nvSpPr>
          <p:cNvPr id="7" name="Espace réservé du numéro de diapositive 4"/>
          <p:cNvSpPr>
            <a:spLocks noGrp="1"/>
          </p:cNvSpPr>
          <p:nvPr>
            <p:ph type="sldNum" sz="quarter" idx="11"/>
          </p:nvPr>
        </p:nvSpPr>
        <p:spPr bwMode="auto"/>
        <p:txBody>
          <a:bodyPr/>
          <a:lstStyle/>
          <a:p>
            <a:pPr>
              <a:defRPr/>
            </a:pPr>
            <a:fld id="{BDACADCB-CB30-4D46-BC98-36968444EE04}" type="slidenum">
              <a:rPr lang="fr-FR"/>
              <a:t>25</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marL="0" marR="0" indent="0" algn="l" defTabSz="457200">
              <a:lnSpc>
                <a:spcPct val="100000"/>
              </a:lnSpc>
              <a:spcBef>
                <a:spcPts val="0"/>
              </a:spcBef>
              <a:spcAft>
                <a:spcPts val="0"/>
              </a:spcAft>
              <a:buClrTx/>
              <a:buSzTx/>
              <a:buFontTx/>
              <a:buNone/>
              <a:defRPr/>
            </a:pPr>
            <a:r>
              <a:rPr lang="fr-FR" sz="1200"/>
              <a:t>Un projet universitaire au service du développement des territoires</a:t>
            </a:r>
            <a:endParaRPr/>
          </a:p>
          <a:p>
            <a:pPr marL="0" marR="0" indent="0" algn="l" defTabSz="457200">
              <a:lnSpc>
                <a:spcPct val="100000"/>
              </a:lnSpc>
              <a:spcBef>
                <a:spcPts val="0"/>
              </a:spcBef>
              <a:spcAft>
                <a:spcPts val="0"/>
              </a:spcAft>
              <a:buClrTx/>
              <a:buSzTx/>
              <a:buFontTx/>
              <a:buNone/>
              <a:defRPr/>
            </a:pPr>
            <a:endParaRPr lang="en-US" sz="1200">
              <a:solidFill>
                <a:schemeClr val="bg1">
                  <a:lumMod val="65000"/>
                </a:schemeClr>
              </a:solidFill>
            </a:endParaRPr>
          </a:p>
          <a:p>
            <a:pPr marL="0" marR="0" indent="0" algn="l" defTabSz="457200">
              <a:lnSpc>
                <a:spcPct val="100000"/>
              </a:lnSpc>
              <a:spcBef>
                <a:spcPts val="0"/>
              </a:spcBef>
              <a:spcAft>
                <a:spcPts val="0"/>
              </a:spcAft>
              <a:buClrTx/>
              <a:buSzTx/>
              <a:buFontTx/>
              <a:buNone/>
              <a:defRPr/>
            </a:pPr>
            <a:r>
              <a:rPr lang="en-US" sz="1200">
                <a:solidFill>
                  <a:schemeClr val="bg1">
                    <a:lumMod val="65000"/>
                  </a:schemeClr>
                </a:solidFill>
              </a:rPr>
              <a:t>I‘m LD researcher at UL - ERPI Laboratory, a laboratory dedicated to innovative process for 25 years. </a:t>
            </a:r>
          </a:p>
          <a:p>
            <a:pPr marL="0" marR="0" indent="0" algn="l" defTabSz="457200">
              <a:lnSpc>
                <a:spcPct val="100000"/>
              </a:lnSpc>
              <a:spcBef>
                <a:spcPts val="0"/>
              </a:spcBef>
              <a:spcAft>
                <a:spcPts val="0"/>
              </a:spcAft>
              <a:buClrTx/>
              <a:buSzTx/>
              <a:buFontTx/>
              <a:buNone/>
              <a:defRPr/>
            </a:pPr>
            <a:r>
              <a:rPr lang="en-US" sz="1200">
                <a:solidFill>
                  <a:schemeClr val="bg1">
                    <a:lumMod val="65000"/>
                  </a:schemeClr>
                </a:solidFill>
              </a:rPr>
              <a:t>Our research activities led us to start our first LL project 8 years ago, in 2008. In parallel we made the first Fab Lab in our region and the first Fab lab in a French School of engineers Enoll accepted us as member 2 years after in 2010 and the year after the Fab Foundation recognized our Fab Lab</a:t>
            </a:r>
            <a:endParaRPr/>
          </a:p>
          <a:p>
            <a:pPr marL="0" marR="0" indent="0" algn="l" defTabSz="457200">
              <a:lnSpc>
                <a:spcPct val="100000"/>
              </a:lnSpc>
              <a:spcBef>
                <a:spcPts val="0"/>
              </a:spcBef>
              <a:spcAft>
                <a:spcPts val="0"/>
              </a:spcAft>
              <a:buClrTx/>
              <a:buSzTx/>
              <a:buFontTx/>
              <a:buNone/>
              <a:defRPr/>
            </a:pPr>
            <a:endParaRPr lang="en-US" sz="1200">
              <a:solidFill>
                <a:schemeClr val="bg1">
                  <a:lumMod val="65000"/>
                </a:schemeClr>
              </a:solidFill>
            </a:endParaRPr>
          </a:p>
          <a:p>
            <a:pPr marL="0" marR="0" indent="0" algn="l" defTabSz="457200">
              <a:lnSpc>
                <a:spcPct val="100000"/>
              </a:lnSpc>
              <a:spcBef>
                <a:spcPts val="0"/>
              </a:spcBef>
              <a:spcAft>
                <a:spcPts val="0"/>
              </a:spcAft>
              <a:buClrTx/>
              <a:buSzTx/>
              <a:buFontTx/>
              <a:buNone/>
              <a:defRPr/>
            </a:pPr>
            <a:r>
              <a:rPr lang="en-US" sz="1200">
                <a:solidFill>
                  <a:schemeClr val="bg1">
                    <a:lumMod val="65000"/>
                  </a:schemeClr>
                </a:solidFill>
              </a:rPr>
              <a:t>Finally with our university projects we were involved in the creation of national and international networks</a:t>
            </a:r>
            <a:endParaRPr/>
          </a:p>
          <a:p>
            <a:pPr marL="0" marR="0" indent="0" algn="l" defTabSz="457200">
              <a:lnSpc>
                <a:spcPct val="100000"/>
              </a:lnSpc>
              <a:spcBef>
                <a:spcPts val="0"/>
              </a:spcBef>
              <a:spcAft>
                <a:spcPts val="0"/>
              </a:spcAft>
              <a:buClrTx/>
              <a:buSzTx/>
              <a:buFontTx/>
              <a:buNone/>
              <a:defRPr/>
            </a:pPr>
            <a:r>
              <a:rPr lang="en-US" sz="1200">
                <a:solidFill>
                  <a:schemeClr val="bg1">
                    <a:lumMod val="65000"/>
                  </a:schemeClr>
                </a:solidFill>
              </a:rPr>
              <a:t>Furthermore, thanks to the universality and the competencies of our university, we support economic, territorial and social development in our region.</a:t>
            </a:r>
            <a:endParaRPr/>
          </a:p>
          <a:p>
            <a:pPr marL="0" marR="0" indent="0" algn="l" defTabSz="457200">
              <a:lnSpc>
                <a:spcPct val="100000"/>
              </a:lnSpc>
              <a:spcBef>
                <a:spcPts val="0"/>
              </a:spcBef>
              <a:spcAft>
                <a:spcPts val="0"/>
              </a:spcAft>
              <a:buClrTx/>
              <a:buSzTx/>
              <a:buFontTx/>
              <a:buNone/>
              <a:defRPr/>
            </a:pPr>
            <a:r>
              <a:rPr lang="en-US" sz="1200">
                <a:solidFill>
                  <a:schemeClr val="bg1">
                    <a:lumMod val="65000"/>
                  </a:schemeClr>
                </a:solidFill>
              </a:rPr>
              <a:t>And we talked about smart cities as the capacity to tackle social and technological issues together </a:t>
            </a:r>
            <a:endParaRPr/>
          </a:p>
          <a:p>
            <a:pPr marL="0" marR="0" indent="0" algn="l" defTabSz="457200">
              <a:lnSpc>
                <a:spcPct val="100000"/>
              </a:lnSpc>
              <a:spcBef>
                <a:spcPts val="0"/>
              </a:spcBef>
              <a:spcAft>
                <a:spcPts val="0"/>
              </a:spcAft>
              <a:buClrTx/>
              <a:buSzTx/>
              <a:buFontTx/>
              <a:buNone/>
              <a:defRPr/>
            </a:pPr>
            <a:r>
              <a:rPr lang="en-US" sz="1200">
                <a:solidFill>
                  <a:schemeClr val="bg1">
                    <a:lumMod val="65000"/>
                  </a:schemeClr>
                </a:solidFill>
              </a:rPr>
              <a:t>(eg. Electromobility </a:t>
            </a:r>
          </a:p>
          <a:p>
            <a:pPr marL="0" marR="0" indent="0" algn="l" defTabSz="457200">
              <a:lnSpc>
                <a:spcPct val="100000"/>
              </a:lnSpc>
              <a:spcBef>
                <a:spcPts val="0"/>
              </a:spcBef>
              <a:spcAft>
                <a:spcPts val="0"/>
              </a:spcAft>
              <a:buClrTx/>
              <a:buSzTx/>
              <a:buFontTx/>
              <a:buNone/>
              <a:defRPr/>
            </a:pPr>
            <a:endParaRPr lang="en-US" sz="1200">
              <a:solidFill>
                <a:schemeClr val="bg1">
                  <a:lumMod val="65000"/>
                </a:schemeClr>
              </a:solidFill>
            </a:endParaRPr>
          </a:p>
          <a:p>
            <a:pPr marL="0" marR="0" indent="0" algn="l" defTabSz="457200">
              <a:lnSpc>
                <a:spcPct val="100000"/>
              </a:lnSpc>
              <a:spcBef>
                <a:spcPts val="0"/>
              </a:spcBef>
              <a:spcAft>
                <a:spcPts val="0"/>
              </a:spcAft>
              <a:buClrTx/>
              <a:buSzTx/>
              <a:buFontTx/>
              <a:buNone/>
              <a:defRPr/>
            </a:pPr>
            <a:r>
              <a:rPr lang="en-US" sz="1200">
                <a:solidFill>
                  <a:schemeClr val="bg1">
                    <a:lumMod val="65000"/>
                  </a:schemeClr>
                </a:solidFill>
              </a:rPr>
              <a:t>Our different projects developed as Public-Private-People Partnerships show us it was relevant and necessary in our context to merge our LL and FL platforms and we designed the Fab Living Lab Concept in 2013 with the support of French big companies, SMEs associations, cities and territories. </a:t>
            </a:r>
            <a:endParaRPr/>
          </a:p>
          <a:p>
            <a:pPr marL="0" marR="0" indent="0" algn="l" defTabSz="457200">
              <a:lnSpc>
                <a:spcPct val="100000"/>
              </a:lnSpc>
              <a:spcBef>
                <a:spcPts val="0"/>
              </a:spcBef>
              <a:spcAft>
                <a:spcPts val="0"/>
              </a:spcAft>
              <a:buClrTx/>
              <a:buSzTx/>
              <a:buFontTx/>
              <a:buNone/>
              <a:defRPr/>
            </a:pPr>
            <a:endParaRPr lang="en-US" sz="1200">
              <a:solidFill>
                <a:schemeClr val="bg1">
                  <a:lumMod val="65000"/>
                </a:schemeClr>
              </a:solidFill>
            </a:endParaRPr>
          </a:p>
          <a:p>
            <a:pPr marL="0" marR="0" indent="0" algn="l" defTabSz="457200">
              <a:lnSpc>
                <a:spcPct val="100000"/>
              </a:lnSpc>
              <a:spcBef>
                <a:spcPts val="0"/>
              </a:spcBef>
              <a:spcAft>
                <a:spcPts val="0"/>
              </a:spcAft>
              <a:buClrTx/>
              <a:buSzTx/>
              <a:buFontTx/>
              <a:buNone/>
              <a:defRPr/>
            </a:pPr>
            <a:r>
              <a:rPr lang="en-US" sz="1200">
                <a:solidFill>
                  <a:schemeClr val="bg1">
                    <a:lumMod val="65000"/>
                  </a:schemeClr>
                </a:solidFill>
              </a:rPr>
              <a:t>----- Notes de la réunion (14/06/17 16:39) -----</a:t>
            </a:r>
            <a:endParaRPr/>
          </a:p>
          <a:p>
            <a:pPr marL="0" marR="0" indent="0" algn="l" defTabSz="457200">
              <a:lnSpc>
                <a:spcPct val="100000"/>
              </a:lnSpc>
              <a:spcBef>
                <a:spcPts val="0"/>
              </a:spcBef>
              <a:spcAft>
                <a:spcPts val="0"/>
              </a:spcAft>
              <a:buClrTx/>
              <a:buSzTx/>
              <a:buFontTx/>
              <a:buNone/>
              <a:defRPr/>
            </a:pPr>
            <a:endParaRPr lang="en-US" sz="1200">
              <a:solidFill>
                <a:schemeClr val="bg1">
                  <a:lumMod val="65000"/>
                </a:schemeClr>
              </a:solidFill>
            </a:endParaRPr>
          </a:p>
          <a:p>
            <a:pPr marL="0" marR="0" indent="0" algn="l" defTabSz="457200">
              <a:lnSpc>
                <a:spcPct val="100000"/>
              </a:lnSpc>
              <a:spcBef>
                <a:spcPts val="0"/>
              </a:spcBef>
              <a:spcAft>
                <a:spcPts val="0"/>
              </a:spcAft>
              <a:buClrTx/>
              <a:buSzTx/>
              <a:buFontTx/>
              <a:buNone/>
              <a:defRPr/>
            </a:pPr>
            <a:r>
              <a:rPr lang="en-US" sz="1200">
                <a:solidFill>
                  <a:schemeClr val="bg1">
                    <a:lumMod val="65000"/>
                  </a:schemeClr>
                </a:solidFill>
              </a:rPr>
              <a:t>OIC </a:t>
            </a:r>
            <a:endParaRPr/>
          </a:p>
          <a:p>
            <a:pPr marL="0" marR="0" indent="0" algn="l" defTabSz="457200">
              <a:lnSpc>
                <a:spcPct val="100000"/>
              </a:lnSpc>
              <a:spcBef>
                <a:spcPts val="0"/>
              </a:spcBef>
              <a:spcAft>
                <a:spcPts val="0"/>
              </a:spcAft>
              <a:buClrTx/>
              <a:buSzTx/>
              <a:buFontTx/>
              <a:buNone/>
              <a:defRPr/>
            </a:pPr>
            <a:endParaRPr lang="en-US" sz="1200">
              <a:solidFill>
                <a:schemeClr val="bg1">
                  <a:lumMod val="65000"/>
                </a:schemeClr>
              </a:solidFill>
            </a:endParaRPr>
          </a:p>
        </p:txBody>
      </p:sp>
      <p:sp>
        <p:nvSpPr>
          <p:cNvPr id="6" name="Espace réservé du numéro de diapositive 3"/>
          <p:cNvSpPr>
            <a:spLocks noGrp="1"/>
          </p:cNvSpPr>
          <p:nvPr>
            <p:ph type="sldNum" sz="quarter" idx="10"/>
          </p:nvPr>
        </p:nvSpPr>
        <p:spPr bwMode="auto"/>
        <p:txBody>
          <a:bodyPr/>
          <a:lstStyle/>
          <a:p>
            <a:pPr>
              <a:defRPr/>
            </a:pPr>
            <a:fld id="{1D2E3DDB-60C3-5B4F-8650-A713345A4B99}" type="slidenum">
              <a:rPr lang="en-US">
                <a:solidFill>
                  <a:prstClr val="black"/>
                </a:solidFill>
                <a:latin typeface="Calibri"/>
              </a:rPr>
              <a:t>5</a:t>
            </a:fld>
            <a:endParaRPr lang="en-US">
              <a:solidFill>
                <a:prstClr val="black"/>
              </a:solidFill>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p:sp>
      <p:sp>
        <p:nvSpPr>
          <p:cNvPr id="5" name="Espace réservé des notes 2"/>
          <p:cNvSpPr>
            <a:spLocks noGrp="1"/>
          </p:cNvSpPr>
          <p:nvPr>
            <p:ph type="body" idx="1"/>
          </p:nvPr>
        </p:nvSpPr>
        <p:spPr bwMode="auto"/>
        <p:txBody>
          <a:bodyPr/>
          <a:lstStyle/>
          <a:p>
            <a:pPr marL="171450" marR="0" lvl="0" indent="-171450" algn="l" defTabSz="914400">
              <a:lnSpc>
                <a:spcPct val="100000"/>
              </a:lnSpc>
              <a:spcBef>
                <a:spcPts val="0"/>
              </a:spcBef>
              <a:spcAft>
                <a:spcPts val="0"/>
              </a:spcAft>
              <a:buClrTx/>
              <a:buSzTx/>
              <a:buFontTx/>
              <a:buChar char="-"/>
              <a:defRPr/>
            </a:pPr>
            <a:r>
              <a:rPr lang="fr-FR"/>
              <a:t>Collaboration National avec LRGP, CESI.</a:t>
            </a:r>
            <a:endParaRPr/>
          </a:p>
          <a:p>
            <a:pPr marL="171450" marR="0" lvl="0" indent="-171450" algn="l" defTabSz="914400">
              <a:lnSpc>
                <a:spcPct val="100000"/>
              </a:lnSpc>
              <a:spcBef>
                <a:spcPts val="0"/>
              </a:spcBef>
              <a:spcAft>
                <a:spcPts val="0"/>
              </a:spcAft>
              <a:buClrTx/>
              <a:buSzTx/>
              <a:buFontTx/>
              <a:buChar char="-"/>
              <a:defRPr/>
            </a:pPr>
            <a:r>
              <a:rPr lang="fr-FR"/>
              <a:t>Collaboration International sur l’aspect technique avec Michigan Tech et le prof. Joshua Pearce</a:t>
            </a:r>
            <a:endParaRPr/>
          </a:p>
          <a:p>
            <a:pPr marL="171450" marR="0" lvl="0" indent="-171450" algn="l" defTabSz="914400">
              <a:lnSpc>
                <a:spcPct val="100000"/>
              </a:lnSpc>
              <a:spcBef>
                <a:spcPts val="0"/>
              </a:spcBef>
              <a:spcAft>
                <a:spcPts val="0"/>
              </a:spcAft>
              <a:buClrTx/>
              <a:buSzTx/>
              <a:buFontTx/>
              <a:buChar char="-"/>
              <a:defRPr/>
            </a:pPr>
            <a:r>
              <a:rPr lang="fr-FR"/>
              <a:t>- Collaboration International sur l’aspect Social avec Université de Freigburg et la prof. Sina Leipold</a:t>
            </a:r>
          </a:p>
          <a:p>
            <a:pPr>
              <a:defRPr/>
            </a:pPr>
            <a:endParaRPr lang="fr-FR"/>
          </a:p>
        </p:txBody>
      </p:sp>
      <p:sp>
        <p:nvSpPr>
          <p:cNvPr id="6" name="Espace réservé du numéro de diapositive 3"/>
          <p:cNvSpPr>
            <a:spLocks noGrp="1"/>
          </p:cNvSpPr>
          <p:nvPr>
            <p:ph type="sldNum" sz="quarter" idx="5"/>
          </p:nvPr>
        </p:nvSpPr>
        <p:spPr bwMode="auto"/>
        <p:txBody>
          <a:bodyPr/>
          <a:lstStyle/>
          <a:p>
            <a:pPr>
              <a:defRPr/>
            </a:pPr>
            <a:fld id="{0802F1A3-F565-5F4B-9C10-8E11BDECFD51}" type="slidenum">
              <a:rPr lang="en-US"/>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notes 2"/>
          <p:cNvSpPr>
            <a:spLocks noGrp="1"/>
          </p:cNvSpPr>
          <p:nvPr>
            <p:ph type="body" idx="1"/>
          </p:nvPr>
        </p:nvSpPr>
        <p:spPr bwMode="auto"/>
        <p:txBody>
          <a:bodyPr/>
          <a:lstStyle/>
          <a:p>
            <a:pPr>
              <a:defRPr/>
            </a:pPr>
            <a:r>
              <a:rPr lang="en-US"/>
              <a:t>Example with a smart city project: citizens workshops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marL="304800" indent="-304800">
              <a:spcAft>
                <a:spcPts val="450"/>
              </a:spcAft>
              <a:defRPr/>
            </a:pPr>
            <a:r>
              <a:rPr lang="en-US" sz="1200">
                <a:latin typeface="Arial"/>
                <a:ea typeface="Times New Roman"/>
                <a:cs typeface="Arial"/>
              </a:rPr>
              <a:t>Dupont, L., Pallot, M., Morel, L. (2016) Exploring the Appropriateness of Different Immersive Environments in the Context of an Innovation Process for Smart Cities. 22nd ICE/IEEE International Technology Management Conference, Trondhiem, Norway, 13-15 June.</a:t>
            </a:r>
            <a:endParaRPr/>
          </a:p>
          <a:p>
            <a:pPr marL="304800" indent="-304800">
              <a:spcAft>
                <a:spcPts val="450"/>
              </a:spcAft>
              <a:defRPr/>
            </a:pPr>
            <a:r>
              <a:rPr lang="en-US" sz="1200">
                <a:latin typeface="Arial"/>
                <a:ea typeface="Times New Roman"/>
                <a:cs typeface="Arial"/>
              </a:rPr>
              <a:t>Dupont, L., Pallot, M., Christmann, O., &amp; Richir, S. (2018). A Universal Framework For Systemizing the Evaluation of Immersive And Collaborative Performance, 1–10. https://doi.org/10.1145/3234253.3234306</a:t>
            </a:r>
            <a:endParaRPr/>
          </a:p>
          <a:p>
            <a:pPr marL="304800" marR="0" lvl="0" indent="-304800" algn="l" defTabSz="914400">
              <a:lnSpc>
                <a:spcPct val="100000"/>
              </a:lnSpc>
              <a:spcBef>
                <a:spcPts val="0"/>
              </a:spcBef>
              <a:spcAft>
                <a:spcPts val="450"/>
              </a:spcAft>
              <a:buClrTx/>
              <a:buSzTx/>
              <a:buFontTx/>
              <a:buNone/>
              <a:defRPr/>
            </a:pPr>
            <a:r>
              <a:rPr lang="en-US" sz="1200">
                <a:latin typeface="Arial"/>
                <a:ea typeface="Times New Roman"/>
                <a:cs typeface="Arial"/>
              </a:rPr>
              <a:t>Pallot, M., Dupont, L., Christmann, O., Richir, S., Vincent, B., &amp; Morel, L. (2017). ICE Breaking: Disentangling Factors Affecting the Performance of Immersive Co-creation Environments,. VRIC ’17 Proceedings of the Virtual Reality International Conference. https://doi.org/10.1145/3110292.3110316</a:t>
            </a:r>
            <a:endParaRPr/>
          </a:p>
          <a:p>
            <a:pPr marL="304800" indent="-304800">
              <a:spcAft>
                <a:spcPts val="450"/>
              </a:spcAft>
              <a:defRPr/>
            </a:pPr>
            <a:r>
              <a:rPr lang="en-US" sz="1200">
                <a:latin typeface="Arial"/>
                <a:ea typeface="Times New Roman"/>
                <a:cs typeface="Arial"/>
              </a:rPr>
              <a:t>Dupont, L., Pallot, M., Morel, L., Christmann, O., Boly, V., &amp; Richir, S. (2017). Exploring Mixed-methods Instruments for Performance Evaluation of Immersive Collaborative Environments. The International Journal of Virtual Reality, 17(02), 1–29. Retrieved from http://www.ijvr.org/web/search/singleArticle/339</a:t>
            </a:r>
            <a:endParaRPr/>
          </a:p>
          <a:p>
            <a:pPr marL="304800" indent="-304800">
              <a:spcAft>
                <a:spcPts val="450"/>
              </a:spcAft>
              <a:defRPr/>
            </a:pPr>
            <a:r>
              <a:rPr lang="en-US" sz="1200">
                <a:latin typeface="Arial"/>
                <a:ea typeface="Times New Roman"/>
                <a:cs typeface="Arial"/>
              </a:rPr>
              <a:t>+ Projet INEDIT </a:t>
            </a:r>
            <a:endParaRPr/>
          </a:p>
          <a:p>
            <a:pPr marL="304800" indent="-304800">
              <a:spcAft>
                <a:spcPts val="450"/>
              </a:spcAft>
              <a:defRPr/>
            </a:pPr>
            <a:r>
              <a:rPr lang="en-US" sz="1200">
                <a:latin typeface="Arial"/>
                <a:ea typeface="Times New Roman"/>
                <a:cs typeface="Arial"/>
              </a:rPr>
              <a:t>+ Projet Interdisciplinarité ERPI / 2LPN : Inn-Cognitif en lien avec Thèse Anaëlle et LabCom </a:t>
            </a:r>
            <a:endParaRPr/>
          </a:p>
          <a:p>
            <a:pPr>
              <a:defRPr/>
            </a:pPr>
            <a:endParaRPr lang="fr-FR"/>
          </a:p>
        </p:txBody>
      </p:sp>
      <p:sp>
        <p:nvSpPr>
          <p:cNvPr id="6" name="Espace réservé de l'en-tête 3"/>
          <p:cNvSpPr>
            <a:spLocks noGrp="1"/>
          </p:cNvSpPr>
          <p:nvPr>
            <p:ph type="hdr" sz="quarter" idx="10"/>
          </p:nvPr>
        </p:nvSpPr>
        <p:spPr bwMode="auto"/>
        <p:txBody>
          <a:bodyPr/>
          <a:lstStyle/>
          <a:p>
            <a:pPr>
              <a:defRPr/>
            </a:pPr>
            <a:r>
              <a:rPr lang="fr-FR"/>
              <a:t>Université de Lorraine</a:t>
            </a:r>
            <a:endParaRPr/>
          </a:p>
        </p:txBody>
      </p:sp>
      <p:sp>
        <p:nvSpPr>
          <p:cNvPr id="7" name="Espace réservé du numéro de diapositive 4"/>
          <p:cNvSpPr>
            <a:spLocks noGrp="1"/>
          </p:cNvSpPr>
          <p:nvPr>
            <p:ph type="sldNum" sz="quarter" idx="11"/>
          </p:nvPr>
        </p:nvSpPr>
        <p:spPr bwMode="auto"/>
        <p:txBody>
          <a:bodyPr/>
          <a:lstStyle/>
          <a:p>
            <a:pPr>
              <a:defRPr/>
            </a:pPr>
            <a:fld id="{BDACADCB-CB30-4D46-BC98-36968444EE04}" type="slidenum">
              <a:rPr lang="fr-FR"/>
              <a:t>32</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p:sp>
      <p:sp>
        <p:nvSpPr>
          <p:cNvPr id="5" name="Espace réservé des notes 2"/>
          <p:cNvSpPr>
            <a:spLocks noGrp="1"/>
          </p:cNvSpPr>
          <p:nvPr>
            <p:ph type="body" idx="1"/>
          </p:nvPr>
        </p:nvSpPr>
        <p:spPr bwMode="auto"/>
        <p:txBody>
          <a:bodyPr/>
          <a:lstStyle/>
          <a:p>
            <a:pPr marL="0" marR="0" lvl="0" indent="0" algn="l" defTabSz="457200">
              <a:lnSpc>
                <a:spcPct val="100000"/>
              </a:lnSpc>
              <a:spcBef>
                <a:spcPts val="0"/>
              </a:spcBef>
              <a:spcAft>
                <a:spcPts val="0"/>
              </a:spcAft>
              <a:buClrTx/>
              <a:buSzTx/>
              <a:buFontTx/>
              <a:buNone/>
              <a:defRPr/>
            </a:pPr>
            <a:r>
              <a:rPr lang="en-GB" sz="1200" b="0">
                <a:solidFill>
                  <a:srgbClr val="969696"/>
                </a:solidFill>
                <a:latin typeface="+mn-lt"/>
                <a:cs typeface="Arial"/>
              </a:rPr>
              <a:t>This project has received funding from the European Union’s Horizon 2020 research and innovation programme under Grant Agreement </a:t>
            </a:r>
            <a:r>
              <a:rPr lang="en-GB" sz="1200" b="1">
                <a:solidFill>
                  <a:srgbClr val="969696"/>
                </a:solidFill>
                <a:latin typeface="+mn-lt"/>
                <a:cs typeface="Arial"/>
              </a:rPr>
              <a:t>No. 869952</a:t>
            </a:r>
            <a:endParaRPr lang="it-IT" sz="500" b="1">
              <a:solidFill>
                <a:srgbClr val="969696"/>
              </a:solidFill>
              <a:latin typeface="+mn-lt"/>
              <a:ea typeface="Calibri"/>
              <a:cs typeface="Arial"/>
            </a:endParaRPr>
          </a:p>
          <a:p>
            <a:pPr>
              <a:defRPr/>
            </a:pPr>
            <a:endParaRPr lang="en-US"/>
          </a:p>
        </p:txBody>
      </p:sp>
      <p:sp>
        <p:nvSpPr>
          <p:cNvPr id="6" name="Espace réservé du numéro de diapositive 3"/>
          <p:cNvSpPr>
            <a:spLocks noGrp="1"/>
          </p:cNvSpPr>
          <p:nvPr>
            <p:ph type="sldNum" sz="quarter" idx="5"/>
          </p:nvPr>
        </p:nvSpPr>
        <p:spPr bwMode="auto"/>
        <p:txBody>
          <a:bodyPr/>
          <a:lstStyle/>
          <a:p>
            <a:pPr>
              <a:defRPr/>
            </a:pPr>
            <a:fld id="{F60E051A-AF34-4B44-8A78-5D9C57EC3FBD}" type="slidenum">
              <a:rPr lang="fr-FR"/>
              <a:t>33</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fr-FR"/>
              <a:t>Exemples des projets réalisés par l’approche Design Thinking :</a:t>
            </a:r>
            <a:endParaRPr/>
          </a:p>
          <a:p>
            <a:pPr marL="0" marR="0" indent="0" algn="l" defTabSz="914400">
              <a:lnSpc>
                <a:spcPct val="100000"/>
              </a:lnSpc>
              <a:spcBef>
                <a:spcPts val="0"/>
              </a:spcBef>
              <a:spcAft>
                <a:spcPts val="0"/>
              </a:spcAft>
              <a:buClrTx/>
              <a:buSzTx/>
              <a:buFontTx/>
              <a:buNone/>
              <a:defRPr/>
            </a:pPr>
            <a:r>
              <a:rPr lang="fr-FR" b="0"/>
              <a:t>Cours 2AI</a:t>
            </a:r>
            <a:endParaRPr/>
          </a:p>
          <a:p>
            <a:pPr marL="0" marR="0" indent="0" algn="l" defTabSz="914400">
              <a:lnSpc>
                <a:spcPct val="100000"/>
              </a:lnSpc>
              <a:spcBef>
                <a:spcPts val="0"/>
              </a:spcBef>
              <a:spcAft>
                <a:spcPts val="0"/>
              </a:spcAft>
              <a:buClrTx/>
              <a:buSzTx/>
              <a:buFontTx/>
              <a:buNone/>
              <a:defRPr/>
            </a:pPr>
            <a:r>
              <a:rPr lang="fr-FR" b="0"/>
              <a:t>Projets 2AI: projet 2018 avec Red-E (startup fabricante des scooters électriques) sur une remorque pour livraison des fast-food dans la ville</a:t>
            </a:r>
          </a:p>
          <a:p>
            <a:pPr marL="0" marR="0" indent="0" algn="l" defTabSz="914400">
              <a:lnSpc>
                <a:spcPct val="100000"/>
              </a:lnSpc>
              <a:spcBef>
                <a:spcPts val="0"/>
              </a:spcBef>
              <a:spcAft>
                <a:spcPts val="0"/>
              </a:spcAft>
              <a:buClrTx/>
              <a:buSzTx/>
              <a:buFontTx/>
              <a:buNone/>
              <a:defRPr/>
            </a:pPr>
            <a:r>
              <a:rPr lang="fr-FR" b="0"/>
              <a:t>Atelier Citéo : la déchèterie urbaine de demain</a:t>
            </a:r>
            <a:endParaRPr/>
          </a:p>
          <a:p>
            <a:pPr marL="0" marR="0" indent="0" algn="l" defTabSz="914400">
              <a:lnSpc>
                <a:spcPct val="100000"/>
              </a:lnSpc>
              <a:spcBef>
                <a:spcPts val="0"/>
              </a:spcBef>
              <a:spcAft>
                <a:spcPts val="0"/>
              </a:spcAft>
              <a:buClrTx/>
              <a:buSzTx/>
              <a:buFontTx/>
              <a:buNone/>
              <a:defRPr/>
            </a:pPr>
            <a:endParaRPr lang="fr-FR" b="0"/>
          </a:p>
        </p:txBody>
      </p:sp>
      <p:sp>
        <p:nvSpPr>
          <p:cNvPr id="6" name="Espace réservé de l'en-tête 3"/>
          <p:cNvSpPr>
            <a:spLocks noGrp="1"/>
          </p:cNvSpPr>
          <p:nvPr>
            <p:ph type="hdr" sz="quarter" idx="10"/>
          </p:nvPr>
        </p:nvSpPr>
        <p:spPr bwMode="auto"/>
        <p:txBody>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black"/>
                </a:solidFill>
                <a:latin typeface="Arial"/>
                <a:ea typeface="+mn-ea"/>
                <a:cs typeface="+mn-cs"/>
              </a:rPr>
              <a:t>Université de Lorraine</a:t>
            </a:r>
            <a:endParaRPr/>
          </a:p>
        </p:txBody>
      </p:sp>
      <p:sp>
        <p:nvSpPr>
          <p:cNvPr id="7" name="Espace réservé du numéro de diapositive 4"/>
          <p:cNvSpPr>
            <a:spLocks noGrp="1"/>
          </p:cNvSpPr>
          <p:nvPr>
            <p:ph type="sldNum" sz="quarter" idx="11"/>
          </p:nvPr>
        </p:nvSpPr>
        <p:spPr bwMode="auto"/>
        <p:txBody>
          <a:bodyPr/>
          <a:lstStyle/>
          <a:p>
            <a:pPr marL="0" marR="0" lvl="0" indent="0" algn="r" defTabSz="914400">
              <a:lnSpc>
                <a:spcPct val="100000"/>
              </a:lnSpc>
              <a:spcBef>
                <a:spcPts val="0"/>
              </a:spcBef>
              <a:spcAft>
                <a:spcPts val="0"/>
              </a:spcAft>
              <a:buClrTx/>
              <a:buSzTx/>
              <a:buFontTx/>
              <a:buNone/>
              <a:defRPr/>
            </a:pPr>
            <a:fld id="{BDACADCB-CB30-4D46-BC98-36968444EE04}" type="slidenum">
              <a:rPr lang="fr-FR" sz="1200" b="0" i="0" u="none" strike="noStrike" cap="none" spc="0">
                <a:ln>
                  <a:noFill/>
                </a:ln>
                <a:solidFill>
                  <a:prstClr val="black"/>
                </a:solidFill>
                <a:latin typeface="Arial"/>
                <a:ea typeface="ＭＳ Ｐゴシック"/>
                <a:cs typeface="+mn-cs"/>
              </a:rPr>
              <a:t>35</a:t>
            </a:fld>
            <a:endParaRPr lang="fr-FR" sz="1200" b="0" i="0" u="none" strike="noStrike" cap="none" spc="0">
              <a:ln>
                <a:noFill/>
              </a:ln>
              <a:solidFill>
                <a:prstClr val="black"/>
              </a:solidFill>
              <a:latin typeface="Arial"/>
              <a:ea typeface="ＭＳ Ｐゴシック"/>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marL="0" marR="0" indent="0" algn="l" defTabSz="914400">
              <a:lnSpc>
                <a:spcPct val="100000"/>
              </a:lnSpc>
              <a:spcBef>
                <a:spcPts val="0"/>
              </a:spcBef>
              <a:spcAft>
                <a:spcPts val="0"/>
              </a:spcAft>
              <a:buClrTx/>
              <a:buSzTx/>
              <a:buFontTx/>
              <a:buNone/>
              <a:defRPr/>
            </a:pPr>
            <a:r>
              <a:rPr lang="fr-FR"/>
              <a:t>Exemples des projets réalisés par l’approche Design Thinking:</a:t>
            </a:r>
            <a:endParaRPr/>
          </a:p>
          <a:p>
            <a:pPr>
              <a:defRPr/>
            </a:pPr>
            <a:r>
              <a:rPr lang="fr-FR"/>
              <a:t>- Concours Minimaousse 7 (porté par la Cité de l’Architecture &amp; du Patrimoine) : objectif : </a:t>
            </a:r>
            <a:r>
              <a:rPr lang="fr-FR" sz="1200" b="0" i="0" u="none" strike="noStrike">
                <a:solidFill>
                  <a:schemeClr val="tx1"/>
                </a:solidFill>
                <a:latin typeface="+mn-lt"/>
                <a:ea typeface="+mn-ea"/>
                <a:cs typeface="+mn-cs"/>
              </a:rPr>
              <a:t>Concevoir une e-box nomade à l’ère du Cloud pour lutter contre la fracture numérique dans les zones « blanches »</a:t>
            </a:r>
            <a:endParaRPr lang="fr-FR" b="0"/>
          </a:p>
        </p:txBody>
      </p:sp>
      <p:sp>
        <p:nvSpPr>
          <p:cNvPr id="6" name="Espace réservé de l'en-tête 3"/>
          <p:cNvSpPr>
            <a:spLocks noGrp="1"/>
          </p:cNvSpPr>
          <p:nvPr>
            <p:ph type="hdr" sz="quarter" idx="10"/>
          </p:nvPr>
        </p:nvSpPr>
        <p:spPr bwMode="auto"/>
        <p:txBody>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black"/>
                </a:solidFill>
                <a:latin typeface="Arial"/>
                <a:ea typeface="+mn-ea"/>
                <a:cs typeface="+mn-cs"/>
              </a:rPr>
              <a:t>Université de Lorraine</a:t>
            </a:r>
            <a:endParaRPr/>
          </a:p>
        </p:txBody>
      </p:sp>
      <p:sp>
        <p:nvSpPr>
          <p:cNvPr id="7" name="Espace réservé du numéro de diapositive 4"/>
          <p:cNvSpPr>
            <a:spLocks noGrp="1"/>
          </p:cNvSpPr>
          <p:nvPr>
            <p:ph type="sldNum" sz="quarter" idx="11"/>
          </p:nvPr>
        </p:nvSpPr>
        <p:spPr bwMode="auto"/>
        <p:txBody>
          <a:bodyPr/>
          <a:lstStyle/>
          <a:p>
            <a:pPr marL="0" marR="0" lvl="0" indent="0" algn="r" defTabSz="914400">
              <a:lnSpc>
                <a:spcPct val="100000"/>
              </a:lnSpc>
              <a:spcBef>
                <a:spcPts val="0"/>
              </a:spcBef>
              <a:spcAft>
                <a:spcPts val="0"/>
              </a:spcAft>
              <a:buClrTx/>
              <a:buSzTx/>
              <a:buFontTx/>
              <a:buNone/>
              <a:defRPr/>
            </a:pPr>
            <a:fld id="{BDACADCB-CB30-4D46-BC98-36968444EE04}" type="slidenum">
              <a:rPr lang="fr-FR" sz="1200" b="0" i="0" u="none" strike="noStrike" cap="none" spc="0">
                <a:ln>
                  <a:noFill/>
                </a:ln>
                <a:solidFill>
                  <a:prstClr val="black"/>
                </a:solidFill>
                <a:latin typeface="Arial"/>
                <a:ea typeface="ＭＳ Ｐゴシック"/>
                <a:cs typeface="+mn-cs"/>
              </a:rPr>
              <a:t>36</a:t>
            </a:fld>
            <a:endParaRPr lang="fr-FR" sz="1200" b="0" i="0" u="none" strike="noStrike" cap="none" spc="0">
              <a:ln>
                <a:noFill/>
              </a:ln>
              <a:solidFill>
                <a:prstClr val="black"/>
              </a:solidFill>
              <a:latin typeface="Arial"/>
              <a:ea typeface="ＭＳ Ｐゴシック"/>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p:sp>
      <p:sp>
        <p:nvSpPr>
          <p:cNvPr id="5" name="Espace réservé des notes 2"/>
          <p:cNvSpPr>
            <a:spLocks noGrp="1"/>
          </p:cNvSpPr>
          <p:nvPr>
            <p:ph type="body" idx="1"/>
          </p:nvPr>
        </p:nvSpPr>
        <p:spPr bwMode="auto"/>
        <p:txBody>
          <a:bodyPr/>
          <a:lstStyle/>
          <a:p>
            <a:pPr>
              <a:defRPr/>
            </a:pPr>
            <a:r>
              <a:rPr lang="fr-FR"/>
              <a:t>Remettre à jour. </a:t>
            </a:r>
            <a:endParaRPr/>
          </a:p>
          <a:p>
            <a:pPr>
              <a:defRPr/>
            </a:pPr>
            <a:r>
              <a:rPr lang="fr-FR"/>
              <a:t>Systémique : développement mutuel des projets et de la plate-forme. </a:t>
            </a:r>
            <a:endParaRPr/>
          </a:p>
        </p:txBody>
      </p:sp>
      <p:sp>
        <p:nvSpPr>
          <p:cNvPr id="6" name="Espace réservé de l'en-tête 3"/>
          <p:cNvSpPr>
            <a:spLocks noGrp="1"/>
          </p:cNvSpPr>
          <p:nvPr>
            <p:ph type="hdr" sz="quarter"/>
          </p:nvPr>
        </p:nvSpPr>
        <p:spPr bwMode="auto"/>
        <p:txBody>
          <a:bodyPr/>
          <a:lstStyle/>
          <a:p>
            <a:pPr>
              <a:defRPr/>
            </a:pPr>
            <a:r>
              <a:rPr lang="fr-FR"/>
              <a:t>Université de Lorraine</a:t>
            </a:r>
            <a:endParaRPr/>
          </a:p>
        </p:txBody>
      </p:sp>
      <p:sp>
        <p:nvSpPr>
          <p:cNvPr id="7" name="Espace réservé du numéro de diapositive 4"/>
          <p:cNvSpPr>
            <a:spLocks noGrp="1"/>
          </p:cNvSpPr>
          <p:nvPr>
            <p:ph type="sldNum" sz="quarter" idx="5"/>
          </p:nvPr>
        </p:nvSpPr>
        <p:spPr bwMode="auto"/>
        <p:txBody>
          <a:bodyPr/>
          <a:lstStyle/>
          <a:p>
            <a:pPr>
              <a:defRPr/>
            </a:pPr>
            <a:fld id="{BDACADCB-CB30-4D46-BC98-36968444EE04}" type="slidenum">
              <a:rPr lang="fr-FR"/>
              <a:t>6</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p:sp>
      <p:sp>
        <p:nvSpPr>
          <p:cNvPr id="5" name="Espace réservé des notes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fr-FR" sz="1200"/>
              <a:t>Osorio F., Dupont L., Camargo M., Palominos P., Peña J.I., Alfaro M. (2019) </a:t>
            </a:r>
            <a:r>
              <a:rPr lang="fr-FR"/>
              <a:t> Design and management of innovation laboratories: Toward a performance assessment tool. </a:t>
            </a:r>
            <a:r>
              <a:rPr lang="fr-FR" i="1"/>
              <a:t>Creativity and Innovation Management</a:t>
            </a:r>
            <a:r>
              <a:rPr lang="fr-FR"/>
              <a:t>, Wiley, 2019, 28 (1), pp.82-100. </a:t>
            </a:r>
            <a:r>
              <a:rPr lang="fr-FR" u="sng">
                <a:hlinkClick r:id="rId3" tooltip="https://onlinelibrary.wiley.com/doi/full/10.1111/caim.12301"/>
              </a:rPr>
              <a:t>〈https://onlinelibrary.wiley.com/doi/full/10.1111/caim.12301〉</a:t>
            </a:r>
            <a:r>
              <a:rPr lang="fr-FR"/>
              <a:t>. </a:t>
            </a:r>
            <a:r>
              <a:rPr lang="fr-FR" u="sng">
                <a:hlinkClick r:id="rId4" tooltip="https://dx.doi.org/10.1111/caim.12301"/>
              </a:rPr>
              <a:t>〈10.1111/caim.12301〉</a:t>
            </a:r>
            <a:r>
              <a:rPr lang="fr-FR"/>
              <a:t>. </a:t>
            </a:r>
            <a:r>
              <a:rPr lang="fr-FR" u="sng">
                <a:hlinkClick r:id="rId5" tooltip="https://hal.archives-ouvertes.fr/hal-01987047"/>
              </a:rPr>
              <a:t>〈hal-01987047〉</a:t>
            </a:r>
            <a:endParaRPr lang="fr-FR"/>
          </a:p>
        </p:txBody>
      </p:sp>
      <p:sp>
        <p:nvSpPr>
          <p:cNvPr id="6" name="Espace réservé de l'en-tête 3"/>
          <p:cNvSpPr>
            <a:spLocks noGrp="1"/>
          </p:cNvSpPr>
          <p:nvPr>
            <p:ph type="hdr" sz="quarter"/>
          </p:nvPr>
        </p:nvSpPr>
        <p:spPr bwMode="auto"/>
        <p:txBody>
          <a:bodyPr/>
          <a:lstStyle/>
          <a:p>
            <a:pPr>
              <a:defRPr/>
            </a:pPr>
            <a:r>
              <a:rPr lang="fr-FR"/>
              <a:t>Université de Lorraine</a:t>
            </a:r>
            <a:endParaRPr/>
          </a:p>
        </p:txBody>
      </p:sp>
      <p:sp>
        <p:nvSpPr>
          <p:cNvPr id="7" name="Espace réservé du numéro de diapositive 4"/>
          <p:cNvSpPr>
            <a:spLocks noGrp="1"/>
          </p:cNvSpPr>
          <p:nvPr>
            <p:ph type="sldNum" sz="quarter" idx="5"/>
          </p:nvPr>
        </p:nvSpPr>
        <p:spPr bwMode="auto"/>
        <p:txBody>
          <a:bodyPr/>
          <a:lstStyle/>
          <a:p>
            <a:pPr>
              <a:defRPr/>
            </a:pPr>
            <a:fld id="{BDACADCB-CB30-4D46-BC98-36968444EE04}" type="slidenum">
              <a:rPr lang="fr-FR"/>
              <a:t>7</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GB" b="0" dirty="0"/>
              <a:t>Force de frappe = la </a:t>
            </a:r>
            <a:r>
              <a:rPr lang="en-GB" b="0" dirty="0" err="1"/>
              <a:t>capacité</a:t>
            </a:r>
            <a:r>
              <a:rPr lang="en-GB" b="0" dirty="0"/>
              <a:t> </a:t>
            </a:r>
            <a:r>
              <a:rPr lang="en-GB" b="0" dirty="0" err="1"/>
              <a:t>à</a:t>
            </a:r>
            <a:r>
              <a:rPr lang="en-GB" b="0" dirty="0"/>
              <a:t> mobiliser</a:t>
            </a:r>
            <a:r>
              <a:rPr lang="en-GB" b="0" baseline="0" dirty="0"/>
              <a:t> des </a:t>
            </a:r>
            <a:r>
              <a:rPr lang="en-GB" b="0" baseline="0" dirty="0" err="1"/>
              <a:t>communautés</a:t>
            </a:r>
            <a:r>
              <a:rPr lang="en-GB" b="0" baseline="0" dirty="0"/>
              <a:t> de </a:t>
            </a:r>
            <a:r>
              <a:rPr lang="en-GB" b="0" baseline="0" dirty="0" err="1"/>
              <a:t>pratiques</a:t>
            </a:r>
            <a:r>
              <a:rPr lang="en-GB" b="0" baseline="0" dirty="0"/>
              <a:t> </a:t>
            </a:r>
          </a:p>
          <a:p>
            <a:endParaRPr lang="en-GB" b="0" dirty="0"/>
          </a:p>
          <a:p>
            <a:r>
              <a:rPr lang="en-GB" b="0" dirty="0" err="1"/>
              <a:t>mener</a:t>
            </a:r>
            <a:r>
              <a:rPr lang="en-GB" b="0" dirty="0"/>
              <a:t> des actions </a:t>
            </a:r>
            <a:r>
              <a:rPr lang="en-GB" b="0" dirty="0" err="1"/>
              <a:t>ciblées</a:t>
            </a:r>
            <a:r>
              <a:rPr lang="en-GB" b="0" dirty="0"/>
              <a:t> au </a:t>
            </a:r>
            <a:r>
              <a:rPr lang="en-GB" b="0" dirty="0" err="1"/>
              <a:t>près</a:t>
            </a:r>
            <a:r>
              <a:rPr lang="en-GB" b="0" dirty="0"/>
              <a:t> des sous </a:t>
            </a:r>
            <a:r>
              <a:rPr lang="en-GB" b="0" dirty="0" err="1"/>
              <a:t>préfectures</a:t>
            </a:r>
            <a:r>
              <a:rPr lang="en-GB" b="0" dirty="0"/>
              <a:t> </a:t>
            </a:r>
          </a:p>
          <a:p>
            <a:r>
              <a:rPr lang="en-GB" b="0" dirty="0" err="1"/>
              <a:t>en</a:t>
            </a:r>
            <a:r>
              <a:rPr lang="en-GB" b="0" dirty="0"/>
              <a:t> </a:t>
            </a:r>
            <a:r>
              <a:rPr lang="en-GB" b="0" dirty="0" err="1"/>
              <a:t>mobilisant</a:t>
            </a:r>
            <a:r>
              <a:rPr lang="en-GB" b="0" dirty="0"/>
              <a:t> les </a:t>
            </a:r>
            <a:r>
              <a:rPr lang="en-GB" b="0" dirty="0" err="1"/>
              <a:t>étudiants</a:t>
            </a:r>
            <a:r>
              <a:rPr lang="en-GB" b="0" dirty="0"/>
              <a:t> du PEEL </a:t>
            </a:r>
          </a:p>
          <a:p>
            <a:r>
              <a:rPr lang="en-GB" b="0" dirty="0"/>
              <a:t>avec action </a:t>
            </a:r>
            <a:r>
              <a:rPr lang="en-GB" b="0" dirty="0" err="1"/>
              <a:t>ciblées</a:t>
            </a:r>
            <a:r>
              <a:rPr lang="en-GB" b="0" dirty="0"/>
              <a:t> </a:t>
            </a:r>
          </a:p>
          <a:p>
            <a:r>
              <a:rPr lang="en-GB" b="0" dirty="0"/>
              <a:t>Innovation </a:t>
            </a:r>
            <a:r>
              <a:rPr lang="en-GB" b="0" dirty="0" err="1"/>
              <a:t>territoriale</a:t>
            </a:r>
            <a:r>
              <a:rPr lang="en-GB" b="0" dirty="0"/>
              <a:t> de la DPAS </a:t>
            </a:r>
            <a:r>
              <a:rPr lang="en-GB" b="0" dirty="0" err="1"/>
              <a:t>croisé</a:t>
            </a:r>
            <a:r>
              <a:rPr lang="en-GB" b="0" dirty="0"/>
              <a:t> avec le PEEL</a:t>
            </a:r>
          </a:p>
          <a:p>
            <a:r>
              <a:rPr lang="en-GB" b="0" dirty="0"/>
              <a:t>Zone de </a:t>
            </a:r>
            <a:r>
              <a:rPr lang="en-GB" b="0" dirty="0" err="1"/>
              <a:t>Folquemont</a:t>
            </a:r>
            <a:r>
              <a:rPr lang="en-GB" b="0" dirty="0"/>
              <a:t> (District </a:t>
            </a:r>
            <a:r>
              <a:rPr lang="en-GB" b="0" dirty="0" err="1"/>
              <a:t>Urbain</a:t>
            </a:r>
            <a:r>
              <a:rPr lang="en-GB" b="0" dirty="0"/>
              <a:t>) </a:t>
            </a:r>
          </a:p>
          <a:p>
            <a:endParaRPr lang="en-GB" b="1" dirty="0"/>
          </a:p>
          <a:p>
            <a:endParaRPr lang="en-GB" b="1" dirty="0"/>
          </a:p>
        </p:txBody>
      </p:sp>
      <p:sp>
        <p:nvSpPr>
          <p:cNvPr id="4" name="Espace réservé du numéro de diapositive 3"/>
          <p:cNvSpPr>
            <a:spLocks noGrp="1"/>
          </p:cNvSpPr>
          <p:nvPr>
            <p:ph type="sldNum" sz="quarter" idx="10"/>
          </p:nvPr>
        </p:nvSpPr>
        <p:spPr/>
        <p:txBody>
          <a:bodyPr/>
          <a:lstStyle/>
          <a:p>
            <a:pPr>
              <a:defRPr/>
            </a:pPr>
            <a:fld id="{BDACADCB-CB30-4D46-BC98-36968444EE04}" type="slidenum">
              <a:rPr lang="fr-FR" smtClean="0"/>
              <a:pPr>
                <a:defRPr/>
              </a:pPr>
              <a:t>9</a:t>
            </a:fld>
            <a:endParaRPr lang="fr-FR"/>
          </a:p>
        </p:txBody>
      </p:sp>
      <p:sp>
        <p:nvSpPr>
          <p:cNvPr id="5" name="Espace réservé de l'en-tête 4"/>
          <p:cNvSpPr>
            <a:spLocks noGrp="1"/>
          </p:cNvSpPr>
          <p:nvPr>
            <p:ph type="hdr" sz="quarter" idx="11"/>
          </p:nvPr>
        </p:nvSpPr>
        <p:spPr/>
        <p:txBody>
          <a:bodyPr/>
          <a:lstStyle/>
          <a:p>
            <a:pPr>
              <a:defRPr/>
            </a:pPr>
            <a:r>
              <a:rPr lang="fr-FR"/>
              <a:t>Université de Lorraine</a:t>
            </a:r>
          </a:p>
        </p:txBody>
      </p:sp>
    </p:spTree>
    <p:extLst>
      <p:ext uri="{BB962C8B-B14F-4D97-AF65-F5344CB8AC3E}">
        <p14:creationId xmlns:p14="http://schemas.microsoft.com/office/powerpoint/2010/main" val="241579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quoi cette augmentation de partenariat est-elle une augmentation dans la puissance d’innover ? </a:t>
            </a:r>
          </a:p>
          <a:p>
            <a:r>
              <a:rPr lang="fr-FR" dirty="0"/>
              <a:t>Ou ne sommes nous pas simplement en présence d’une duplication ? </a:t>
            </a:r>
          </a:p>
          <a:p>
            <a:endParaRPr lang="fr-FR" dirty="0"/>
          </a:p>
        </p:txBody>
      </p:sp>
      <p:sp>
        <p:nvSpPr>
          <p:cNvPr id="4" name="Espace réservé du numéro de diapositive 3"/>
          <p:cNvSpPr>
            <a:spLocks noGrp="1"/>
          </p:cNvSpPr>
          <p:nvPr>
            <p:ph type="sldNum" sz="quarter" idx="5"/>
          </p:nvPr>
        </p:nvSpPr>
        <p:spPr/>
        <p:txBody>
          <a:bodyPr/>
          <a:lstStyle/>
          <a:p>
            <a:fld id="{489799FE-D5DB-B84F-A531-8D8DEB676635}" type="slidenum">
              <a:rPr lang="fr-FR" smtClean="0"/>
              <a:t>10</a:t>
            </a:fld>
            <a:endParaRPr lang="fr-FR"/>
          </a:p>
        </p:txBody>
      </p:sp>
    </p:spTree>
    <p:extLst>
      <p:ext uri="{BB962C8B-B14F-4D97-AF65-F5344CB8AC3E}">
        <p14:creationId xmlns:p14="http://schemas.microsoft.com/office/powerpoint/2010/main" val="2786186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marL="0" marR="0" indent="0" algn="l" defTabSz="914400">
              <a:lnSpc>
                <a:spcPct val="100000"/>
              </a:lnSpc>
              <a:spcBef>
                <a:spcPts val="0"/>
              </a:spcBef>
              <a:spcAft>
                <a:spcPts val="0"/>
              </a:spcAft>
              <a:buClrTx/>
              <a:buSzTx/>
              <a:buFontTx/>
              <a:buNone/>
              <a:defRPr/>
            </a:pPr>
            <a:r>
              <a:rPr lang="fr-FR" sz="1200">
                <a:solidFill>
                  <a:schemeClr val="tx1"/>
                </a:solidFill>
                <a:latin typeface="Arial"/>
                <a:ea typeface="ＭＳ Ｐゴシック"/>
                <a:cs typeface="ＭＳ Ｐゴシック"/>
              </a:rPr>
              <a:t>Dupont, L., Morel, L., &amp; Lhoste, P. (2015) </a:t>
            </a:r>
            <a:r>
              <a:rPr lang="fr-FR"/>
              <a:t>Le Lorraine Fab Living Lab : la 4ème dimension de l’innovation In Actes des Journées Hubert Curien,  colloque Science &amp; you, Nancy, France.</a:t>
            </a:r>
          </a:p>
        </p:txBody>
      </p:sp>
      <p:sp>
        <p:nvSpPr>
          <p:cNvPr id="6" name="Espace réservé de l'en-tête 3"/>
          <p:cNvSpPr>
            <a:spLocks noGrp="1"/>
          </p:cNvSpPr>
          <p:nvPr>
            <p:ph type="hdr" sz="quarter" idx="10"/>
          </p:nvPr>
        </p:nvSpPr>
        <p:spPr bwMode="auto"/>
        <p:txBody>
          <a:bodyPr/>
          <a:lstStyle/>
          <a:p>
            <a:pPr>
              <a:defRPr/>
            </a:pPr>
            <a:r>
              <a:rPr lang="fr-FR">
                <a:solidFill>
                  <a:prstClr val="black"/>
                </a:solidFill>
              </a:rPr>
              <a:t>Université de Lorraine</a:t>
            </a:r>
            <a:endParaRPr/>
          </a:p>
        </p:txBody>
      </p:sp>
      <p:sp>
        <p:nvSpPr>
          <p:cNvPr id="7" name="Espace réservé du numéro de diapositive 4"/>
          <p:cNvSpPr>
            <a:spLocks noGrp="1"/>
          </p:cNvSpPr>
          <p:nvPr>
            <p:ph type="sldNum" sz="quarter" idx="11"/>
          </p:nvPr>
        </p:nvSpPr>
        <p:spPr bwMode="auto"/>
        <p:txBody>
          <a:bodyPr/>
          <a:lstStyle/>
          <a:p>
            <a:pPr>
              <a:defRPr/>
            </a:pPr>
            <a:fld id="{BDACADCB-CB30-4D46-BC98-36968444EE04}" type="slidenum">
              <a:rPr lang="fr-FR">
                <a:solidFill>
                  <a:prstClr val="black"/>
                </a:solidFill>
              </a:rPr>
              <a:t>11</a:t>
            </a:fld>
            <a:endParaRPr lang="fr-FR">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marL="0" marR="0" indent="0" algn="l" defTabSz="914400">
              <a:lnSpc>
                <a:spcPct val="100000"/>
              </a:lnSpc>
              <a:spcBef>
                <a:spcPts val="0"/>
              </a:spcBef>
              <a:spcAft>
                <a:spcPts val="0"/>
              </a:spcAft>
              <a:buClrTx/>
              <a:buSzTx/>
              <a:buFontTx/>
              <a:buNone/>
              <a:defRPr/>
            </a:pPr>
            <a:r>
              <a:rPr lang="fr-FR" sz="1200">
                <a:solidFill>
                  <a:schemeClr val="tx1"/>
                </a:solidFill>
                <a:latin typeface="Arial"/>
                <a:ea typeface="ＭＳ Ｐゴシック"/>
                <a:cs typeface="ＭＳ Ｐゴシック"/>
              </a:rPr>
              <a:t>Dupont, L., Morel, L., &amp; Lhoste, P. (2015) </a:t>
            </a:r>
            <a:r>
              <a:rPr lang="fr-FR"/>
              <a:t>Le Lorraine Fab Living Lab : la 4ème dimension de l’innovation In Actes des Journées Hubert Curien,  colloque Science &amp; you, Nancy, France.</a:t>
            </a:r>
          </a:p>
        </p:txBody>
      </p:sp>
      <p:sp>
        <p:nvSpPr>
          <p:cNvPr id="6" name="Espace réservé de l'en-tête 3"/>
          <p:cNvSpPr>
            <a:spLocks noGrp="1"/>
          </p:cNvSpPr>
          <p:nvPr>
            <p:ph type="hdr" sz="quarter" idx="10"/>
          </p:nvPr>
        </p:nvSpPr>
        <p:spPr bwMode="auto"/>
        <p:txBody>
          <a:bodyPr/>
          <a:lstStyle/>
          <a:p>
            <a:pPr>
              <a:defRPr/>
            </a:pPr>
            <a:r>
              <a:rPr lang="fr-FR">
                <a:solidFill>
                  <a:prstClr val="black"/>
                </a:solidFill>
              </a:rPr>
              <a:t>Université de Lorraine</a:t>
            </a:r>
            <a:endParaRPr/>
          </a:p>
        </p:txBody>
      </p:sp>
      <p:sp>
        <p:nvSpPr>
          <p:cNvPr id="7" name="Espace réservé du numéro de diapositive 4"/>
          <p:cNvSpPr>
            <a:spLocks noGrp="1"/>
          </p:cNvSpPr>
          <p:nvPr>
            <p:ph type="sldNum" sz="quarter" idx="11"/>
          </p:nvPr>
        </p:nvSpPr>
        <p:spPr bwMode="auto"/>
        <p:txBody>
          <a:bodyPr/>
          <a:lstStyle/>
          <a:p>
            <a:pPr>
              <a:defRPr/>
            </a:pPr>
            <a:fld id="{BDACADCB-CB30-4D46-BC98-36968444EE04}" type="slidenum">
              <a:rPr lang="fr-FR">
                <a:solidFill>
                  <a:prstClr val="black"/>
                </a:solidFill>
              </a:rPr>
              <a:t>13</a:t>
            </a:fld>
            <a:endParaRPr lang="fr-FR">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 name="Espace réservé de l'image des diapositives 1"/>
          <p:cNvSpPr>
            <a:spLocks noGrp="1" noRot="1" noChangeAspect="1"/>
          </p:cNvSpPr>
          <p:nvPr>
            <p:ph type="sldImg"/>
          </p:nvPr>
        </p:nvSpPr>
        <p:spPr bwMode="auto">
          <a:xfrm>
            <a:off x="381000" y="685800"/>
            <a:ext cx="6096000" cy="3429000"/>
          </a:xfrm>
        </p:spPr>
      </p:sp>
      <p:sp>
        <p:nvSpPr>
          <p:cNvPr id="5" name="Espace réservé des commentaires 2"/>
          <p:cNvSpPr>
            <a:spLocks noGrp="1"/>
          </p:cNvSpPr>
          <p:nvPr>
            <p:ph type="body" idx="1"/>
          </p:nvPr>
        </p:nvSpPr>
        <p:spPr bwMode="auto"/>
        <p:txBody>
          <a:bodyPr/>
          <a:lstStyle/>
          <a:p>
            <a:pPr marL="0" marR="0" indent="0" algn="l" defTabSz="914400">
              <a:lnSpc>
                <a:spcPct val="100000"/>
              </a:lnSpc>
              <a:spcBef>
                <a:spcPts val="0"/>
              </a:spcBef>
              <a:spcAft>
                <a:spcPts val="0"/>
              </a:spcAft>
              <a:buClrTx/>
              <a:buSzTx/>
              <a:buFontTx/>
              <a:buNone/>
              <a:defRPr/>
            </a:pPr>
            <a:r>
              <a:rPr lang="fr-FR" sz="1200">
                <a:solidFill>
                  <a:schemeClr val="tx1"/>
                </a:solidFill>
                <a:latin typeface="Arial"/>
                <a:ea typeface="ＭＳ Ｐゴシック"/>
                <a:cs typeface="ＭＳ Ｐゴシック"/>
              </a:rPr>
              <a:t>Dupont, L., Morel, L., &amp; Lhoste, P. (2015) </a:t>
            </a:r>
            <a:r>
              <a:rPr lang="fr-FR"/>
              <a:t>Le Lorraine Fab Living Lab : la 4ème dimension de l’innovation In Actes des Journées Hubert Curien,  colloque Science &amp; you, Nancy, France.</a:t>
            </a:r>
            <a:endParaRPr/>
          </a:p>
          <a:p>
            <a:pPr marL="0" marR="0" indent="0" algn="l" defTabSz="914400">
              <a:lnSpc>
                <a:spcPct val="100000"/>
              </a:lnSpc>
              <a:spcBef>
                <a:spcPts val="0"/>
              </a:spcBef>
              <a:spcAft>
                <a:spcPts val="0"/>
              </a:spcAft>
              <a:buClrTx/>
              <a:buSzTx/>
              <a:buFontTx/>
              <a:buNone/>
              <a:defRPr/>
            </a:pPr>
            <a:endParaRPr lang="fr-FR"/>
          </a:p>
          <a:p>
            <a:pPr marL="0" marR="0" indent="0" algn="l" defTabSz="914400">
              <a:lnSpc>
                <a:spcPct val="100000"/>
              </a:lnSpc>
              <a:spcBef>
                <a:spcPts val="0"/>
              </a:spcBef>
              <a:spcAft>
                <a:spcPts val="0"/>
              </a:spcAft>
              <a:buClrTx/>
              <a:buSzTx/>
              <a:buFontTx/>
              <a:buNone/>
              <a:defRPr/>
            </a:pPr>
            <a:r>
              <a:rPr lang="fr-FR"/>
              <a:t>Analyse de la situation et définition des objets =&gt; </a:t>
            </a:r>
            <a:endParaRPr/>
          </a:p>
          <a:p>
            <a:pPr marL="0" marR="0" indent="0" algn="l" defTabSz="914400">
              <a:lnSpc>
                <a:spcPct val="100000"/>
              </a:lnSpc>
              <a:spcBef>
                <a:spcPts val="0"/>
              </a:spcBef>
              <a:spcAft>
                <a:spcPts val="0"/>
              </a:spcAft>
              <a:buClrTx/>
              <a:buSzTx/>
              <a:buFontTx/>
              <a:buNone/>
              <a:defRPr/>
            </a:pPr>
            <a:r>
              <a:rPr lang="fr-FR"/>
              <a:t>Donné un numéro d’identification </a:t>
            </a:r>
            <a:endParaRPr/>
          </a:p>
          <a:p>
            <a:pPr marL="171450" marR="0" indent="-171450" algn="l" defTabSz="914400">
              <a:lnSpc>
                <a:spcPct val="100000"/>
              </a:lnSpc>
              <a:spcBef>
                <a:spcPts val="0"/>
              </a:spcBef>
              <a:spcAft>
                <a:spcPts val="0"/>
              </a:spcAft>
              <a:buClrTx/>
              <a:buSzTx/>
              <a:buFont typeface="Symbol"/>
              <a:buChar char=""/>
              <a:defRPr/>
            </a:pPr>
            <a:r>
              <a:rPr lang="fr-FR"/>
              <a:t>Une catégorie qui va recensé les opérations que savent faire les objets </a:t>
            </a:r>
            <a:endParaRPr/>
          </a:p>
          <a:p>
            <a:pPr marL="171450" marR="0" indent="-171450" algn="l" defTabSz="914400">
              <a:lnSpc>
                <a:spcPct val="100000"/>
              </a:lnSpc>
              <a:spcBef>
                <a:spcPts val="0"/>
              </a:spcBef>
              <a:spcAft>
                <a:spcPts val="0"/>
              </a:spcAft>
              <a:buClrTx/>
              <a:buSzTx/>
              <a:buFont typeface="Symbol"/>
              <a:buChar char=""/>
              <a:defRPr/>
            </a:pPr>
            <a:r>
              <a:rPr lang="fr-FR"/>
              <a:t>Objets humains = faire comme des fiches de postes : connaissance,  métier et rôle </a:t>
            </a:r>
            <a:endParaRPr/>
          </a:p>
          <a:p>
            <a:pPr marL="0" marR="0" indent="0" algn="l" defTabSz="914400">
              <a:lnSpc>
                <a:spcPct val="100000"/>
              </a:lnSpc>
              <a:spcBef>
                <a:spcPts val="0"/>
              </a:spcBef>
              <a:spcAft>
                <a:spcPts val="0"/>
              </a:spcAft>
              <a:buClrTx/>
              <a:buSzTx/>
              <a:buFont typeface="Symbol"/>
              <a:buNone/>
              <a:defRPr/>
            </a:pPr>
            <a:r>
              <a:rPr lang="fr-FR"/>
              <a:t>Relier les humains</a:t>
            </a:r>
            <a:endParaRPr/>
          </a:p>
          <a:p>
            <a:pPr marL="0" marR="0" indent="0" algn="l" defTabSz="914400">
              <a:lnSpc>
                <a:spcPct val="100000"/>
              </a:lnSpc>
              <a:spcBef>
                <a:spcPts val="0"/>
              </a:spcBef>
              <a:spcAft>
                <a:spcPts val="0"/>
              </a:spcAft>
              <a:buClrTx/>
              <a:buSzTx/>
              <a:buFont typeface="Symbol"/>
              <a:buNone/>
              <a:defRPr/>
            </a:pPr>
            <a:endParaRPr lang="fr-FR"/>
          </a:p>
          <a:p>
            <a:pPr marL="0" marR="0" indent="0" algn="l" defTabSz="914400">
              <a:lnSpc>
                <a:spcPct val="100000"/>
              </a:lnSpc>
              <a:spcBef>
                <a:spcPts val="0"/>
              </a:spcBef>
              <a:spcAft>
                <a:spcPts val="0"/>
              </a:spcAft>
              <a:buClrTx/>
              <a:buSzTx/>
              <a:buFont typeface="Symbol"/>
              <a:buNone/>
              <a:defRPr/>
            </a:pPr>
            <a:r>
              <a:rPr lang="fr-FR"/>
              <a:t>Colonnes activités + objet techniques </a:t>
            </a:r>
            <a:endParaRPr/>
          </a:p>
          <a:p>
            <a:pPr marL="0" marR="0" indent="0" algn="l" defTabSz="914400">
              <a:lnSpc>
                <a:spcPct val="100000"/>
              </a:lnSpc>
              <a:spcBef>
                <a:spcPts val="0"/>
              </a:spcBef>
              <a:spcAft>
                <a:spcPts val="0"/>
              </a:spcAft>
              <a:buClrTx/>
              <a:buSzTx/>
              <a:buFont typeface="Symbol"/>
              <a:buNone/>
              <a:defRPr/>
            </a:pPr>
            <a:r>
              <a:rPr lang="fr-FR"/>
              <a:t>Activité va être reliées au ressources </a:t>
            </a:r>
            <a:endParaRPr/>
          </a:p>
          <a:p>
            <a:pPr marL="0" marR="0" indent="0" algn="l" defTabSz="914400">
              <a:lnSpc>
                <a:spcPct val="100000"/>
              </a:lnSpc>
              <a:spcBef>
                <a:spcPts val="0"/>
              </a:spcBef>
              <a:spcAft>
                <a:spcPts val="0"/>
              </a:spcAft>
              <a:buClrTx/>
              <a:buSzTx/>
              <a:buFont typeface="Symbol"/>
              <a:buNone/>
              <a:defRPr/>
            </a:pPr>
            <a:endParaRPr lang="fr-FR"/>
          </a:p>
          <a:p>
            <a:pPr marL="0" marR="0" indent="0" algn="l" defTabSz="914400">
              <a:lnSpc>
                <a:spcPct val="100000"/>
              </a:lnSpc>
              <a:spcBef>
                <a:spcPts val="0"/>
              </a:spcBef>
              <a:spcAft>
                <a:spcPts val="0"/>
              </a:spcAft>
              <a:buClrTx/>
              <a:buSzTx/>
              <a:buFont typeface="Symbol"/>
              <a:buNone/>
              <a:defRPr/>
            </a:pPr>
            <a:r>
              <a:rPr lang="fr-FR"/>
              <a:t>http://www.aip-primeca.net/aipl/Equipe.aspx</a:t>
            </a:r>
          </a:p>
          <a:p>
            <a:pPr marL="0" marR="0" indent="0" algn="l" defTabSz="914400">
              <a:lnSpc>
                <a:spcPct val="100000"/>
              </a:lnSpc>
              <a:spcBef>
                <a:spcPts val="0"/>
              </a:spcBef>
              <a:spcAft>
                <a:spcPts val="0"/>
              </a:spcAft>
              <a:buClrTx/>
              <a:buSzTx/>
              <a:buFont typeface="Symbol"/>
              <a:buNone/>
              <a:defRPr/>
            </a:pPr>
            <a:endParaRPr lang="fr-FR"/>
          </a:p>
          <a:p>
            <a:pPr marL="0" marR="0" indent="0" algn="l" defTabSz="914400">
              <a:lnSpc>
                <a:spcPct val="100000"/>
              </a:lnSpc>
              <a:spcBef>
                <a:spcPts val="0"/>
              </a:spcBef>
              <a:spcAft>
                <a:spcPts val="0"/>
              </a:spcAft>
              <a:buClrTx/>
              <a:buSzTx/>
              <a:buFont typeface="Symbol"/>
              <a:buNone/>
              <a:defRPr/>
            </a:pPr>
            <a:r>
              <a:rPr lang="fr-FR"/>
              <a:t>Faire modèle relationnel dans Acces</a:t>
            </a:r>
          </a:p>
          <a:p>
            <a:pPr marL="0" marR="0" indent="0" algn="l" defTabSz="914400">
              <a:lnSpc>
                <a:spcPct val="100000"/>
              </a:lnSpc>
              <a:spcBef>
                <a:spcPts val="0"/>
              </a:spcBef>
              <a:spcAft>
                <a:spcPts val="0"/>
              </a:spcAft>
              <a:buClrTx/>
              <a:buSzTx/>
              <a:buFont typeface="Symbol"/>
              <a:buNone/>
              <a:defRPr/>
            </a:pPr>
            <a:endParaRPr lang="fr-FR"/>
          </a:p>
          <a:p>
            <a:pPr marL="0" marR="0" indent="0" algn="l" defTabSz="914400">
              <a:lnSpc>
                <a:spcPct val="100000"/>
              </a:lnSpc>
              <a:spcBef>
                <a:spcPts val="0"/>
              </a:spcBef>
              <a:spcAft>
                <a:spcPts val="0"/>
              </a:spcAft>
              <a:buClrTx/>
              <a:buSzTx/>
              <a:buFont typeface="Symbol"/>
              <a:buNone/>
              <a:defRPr/>
            </a:pPr>
            <a:r>
              <a:rPr lang="fr-FR"/>
              <a:t>Scénario d’utilisation </a:t>
            </a:r>
            <a:endParaRPr/>
          </a:p>
          <a:p>
            <a:pPr marL="0" marR="0" indent="0" algn="l" defTabSz="914400">
              <a:lnSpc>
                <a:spcPct val="100000"/>
              </a:lnSpc>
              <a:spcBef>
                <a:spcPts val="0"/>
              </a:spcBef>
              <a:spcAft>
                <a:spcPts val="0"/>
              </a:spcAft>
              <a:buClrTx/>
              <a:buSzTx/>
              <a:buFont typeface="Symbol"/>
              <a:buNone/>
              <a:defRPr/>
            </a:pPr>
            <a:r>
              <a:rPr lang="fr-FR"/>
              <a:t>Proposer des scenarios standard </a:t>
            </a:r>
            <a:endParaRPr/>
          </a:p>
          <a:p>
            <a:pPr marL="171450" marR="0" indent="-171450" algn="l" defTabSz="914400">
              <a:lnSpc>
                <a:spcPct val="100000"/>
              </a:lnSpc>
              <a:spcBef>
                <a:spcPts val="0"/>
              </a:spcBef>
              <a:spcAft>
                <a:spcPts val="0"/>
              </a:spcAft>
              <a:buClrTx/>
              <a:buSzTx/>
              <a:buFont typeface="Symbol"/>
              <a:buChar char=""/>
              <a:defRPr/>
            </a:pPr>
            <a:endParaRPr lang="fr-FR"/>
          </a:p>
          <a:p>
            <a:pPr marL="0" marR="0" indent="0" algn="l" defTabSz="914400">
              <a:lnSpc>
                <a:spcPct val="100000"/>
              </a:lnSpc>
              <a:spcBef>
                <a:spcPts val="0"/>
              </a:spcBef>
              <a:spcAft>
                <a:spcPts val="0"/>
              </a:spcAft>
              <a:buClrTx/>
              <a:buSzTx/>
              <a:buFontTx/>
              <a:buNone/>
              <a:defRPr/>
            </a:pPr>
            <a:r>
              <a:rPr lang="fr-FR"/>
              <a:t>Quels acteurs ? </a:t>
            </a:r>
            <a:endParaRPr/>
          </a:p>
          <a:p>
            <a:pPr marL="0" marR="0" indent="0" algn="l" defTabSz="914400">
              <a:lnSpc>
                <a:spcPct val="100000"/>
              </a:lnSpc>
              <a:spcBef>
                <a:spcPts val="0"/>
              </a:spcBef>
              <a:spcAft>
                <a:spcPts val="0"/>
              </a:spcAft>
              <a:buClrTx/>
              <a:buSzTx/>
              <a:buFontTx/>
              <a:buNone/>
              <a:defRPr/>
            </a:pPr>
            <a:r>
              <a:rPr lang="fr-FR"/>
              <a:t>Les objets techniques et humains et ce qu’il savent faire</a:t>
            </a:r>
            <a:endParaRPr/>
          </a:p>
          <a:p>
            <a:pPr marL="0" marR="0" indent="0" algn="l" defTabSz="914400">
              <a:lnSpc>
                <a:spcPct val="100000"/>
              </a:lnSpc>
              <a:spcBef>
                <a:spcPts val="0"/>
              </a:spcBef>
              <a:spcAft>
                <a:spcPts val="0"/>
              </a:spcAft>
              <a:buClrTx/>
              <a:buSzTx/>
              <a:buFontTx/>
              <a:buNone/>
              <a:defRPr/>
            </a:pPr>
            <a:r>
              <a:rPr lang="fr-FR"/>
              <a:t>Quels processus ? </a:t>
            </a:r>
            <a:endParaRPr/>
          </a:p>
          <a:p>
            <a:pPr marL="0" marR="0" indent="0" algn="l" defTabSz="914400">
              <a:lnSpc>
                <a:spcPct val="100000"/>
              </a:lnSpc>
              <a:spcBef>
                <a:spcPts val="0"/>
              </a:spcBef>
              <a:spcAft>
                <a:spcPts val="0"/>
              </a:spcAft>
              <a:buClrTx/>
              <a:buSzTx/>
              <a:buFontTx/>
              <a:buNone/>
              <a:defRPr/>
            </a:pPr>
            <a:r>
              <a:rPr lang="fr-FR"/>
              <a:t>Quelles informations traités ?</a:t>
            </a:r>
            <a:endParaRPr/>
          </a:p>
          <a:p>
            <a:pPr marL="0" marR="0" indent="0" algn="l" defTabSz="914400">
              <a:lnSpc>
                <a:spcPct val="100000"/>
              </a:lnSpc>
              <a:spcBef>
                <a:spcPts val="0"/>
              </a:spcBef>
              <a:spcAft>
                <a:spcPts val="0"/>
              </a:spcAft>
              <a:buClrTx/>
              <a:buSzTx/>
              <a:buFontTx/>
              <a:buNone/>
              <a:defRPr/>
            </a:pPr>
            <a:r>
              <a:rPr lang="fr-FR"/>
              <a:t>Flux durant les étapes et extraire des indicateurs pour garantir la qualité de l’innovation ? </a:t>
            </a:r>
            <a:endParaRPr/>
          </a:p>
          <a:p>
            <a:pPr marL="0" marR="0" indent="0" algn="l" defTabSz="914400">
              <a:lnSpc>
                <a:spcPct val="100000"/>
              </a:lnSpc>
              <a:spcBef>
                <a:spcPts val="0"/>
              </a:spcBef>
              <a:spcAft>
                <a:spcPts val="0"/>
              </a:spcAft>
              <a:buClrTx/>
              <a:buSzTx/>
              <a:buFontTx/>
              <a:buNone/>
              <a:defRPr/>
            </a:pPr>
            <a:r>
              <a:rPr lang="fr-FR"/>
              <a:t>----- Notes de la réunion (02/11/16 09:28) -----</a:t>
            </a:r>
            <a:endParaRPr/>
          </a:p>
          <a:p>
            <a:pPr marL="0" marR="0" indent="0" algn="l" defTabSz="914400">
              <a:lnSpc>
                <a:spcPct val="100000"/>
              </a:lnSpc>
              <a:spcBef>
                <a:spcPts val="0"/>
              </a:spcBef>
              <a:spcAft>
                <a:spcPts val="0"/>
              </a:spcAft>
              <a:buClrTx/>
              <a:buSzTx/>
              <a:buFontTx/>
              <a:buNone/>
              <a:defRPr/>
            </a:pPr>
            <a:r>
              <a:rPr lang="fr-FR"/>
              <a:t>Réunion Alaa FéFé</a:t>
            </a:r>
            <a:endParaRPr/>
          </a:p>
          <a:p>
            <a:pPr marL="0" marR="0" indent="0" algn="l" defTabSz="914400">
              <a:lnSpc>
                <a:spcPct val="100000"/>
              </a:lnSpc>
              <a:spcBef>
                <a:spcPts val="0"/>
              </a:spcBef>
              <a:spcAft>
                <a:spcPts val="0"/>
              </a:spcAft>
              <a:buClrTx/>
              <a:buSzTx/>
              <a:buFontTx/>
              <a:buNone/>
              <a:defRPr/>
            </a:pPr>
            <a:endParaRPr lang="fr-FR"/>
          </a:p>
          <a:p>
            <a:pPr marL="0" marR="0" indent="0" algn="l" defTabSz="914400">
              <a:lnSpc>
                <a:spcPct val="100000"/>
              </a:lnSpc>
              <a:spcBef>
                <a:spcPts val="0"/>
              </a:spcBef>
              <a:spcAft>
                <a:spcPts val="0"/>
              </a:spcAft>
              <a:buClrTx/>
              <a:buSzTx/>
              <a:buFontTx/>
              <a:buNone/>
              <a:defRPr/>
            </a:pPr>
            <a:r>
              <a:rPr lang="fr-FR"/>
              <a:t>Un scénario doit être individualisé en fonction du client </a:t>
            </a:r>
            <a:endParaRPr/>
          </a:p>
          <a:p>
            <a:pPr marL="0" marR="0" indent="0" algn="l" defTabSz="914400">
              <a:lnSpc>
                <a:spcPct val="100000"/>
              </a:lnSpc>
              <a:spcBef>
                <a:spcPts val="0"/>
              </a:spcBef>
              <a:spcAft>
                <a:spcPts val="0"/>
              </a:spcAft>
              <a:buClrTx/>
              <a:buSzTx/>
              <a:buFontTx/>
              <a:buNone/>
              <a:defRPr/>
            </a:pPr>
            <a:r>
              <a:rPr lang="fr-FR"/>
              <a:t>comme si on crée un LF2L à chaque demande </a:t>
            </a:r>
            <a:endParaRPr/>
          </a:p>
          <a:p>
            <a:pPr marL="0" marR="0" indent="0" algn="l" defTabSz="914400">
              <a:lnSpc>
                <a:spcPct val="100000"/>
              </a:lnSpc>
              <a:spcBef>
                <a:spcPts val="0"/>
              </a:spcBef>
              <a:spcAft>
                <a:spcPts val="0"/>
              </a:spcAft>
              <a:buClrTx/>
              <a:buSzTx/>
              <a:buFontTx/>
              <a:buNone/>
              <a:defRPr/>
            </a:pPr>
            <a:r>
              <a:rPr lang="fr-FR"/>
              <a:t>Mettre des flux physiques</a:t>
            </a:r>
            <a:endParaRPr/>
          </a:p>
          <a:p>
            <a:pPr marL="0" marR="0" indent="0" algn="l" defTabSz="914400">
              <a:lnSpc>
                <a:spcPct val="100000"/>
              </a:lnSpc>
              <a:spcBef>
                <a:spcPts val="0"/>
              </a:spcBef>
              <a:spcAft>
                <a:spcPts val="0"/>
              </a:spcAft>
              <a:buClrTx/>
              <a:buSzTx/>
              <a:buFontTx/>
              <a:buNone/>
              <a:defRPr/>
            </a:pPr>
            <a:endParaRPr lang="fr-FR"/>
          </a:p>
          <a:p>
            <a:pPr marL="0" marR="0" indent="0" algn="l" defTabSz="914400">
              <a:lnSpc>
                <a:spcPct val="100000"/>
              </a:lnSpc>
              <a:spcBef>
                <a:spcPts val="0"/>
              </a:spcBef>
              <a:spcAft>
                <a:spcPts val="0"/>
              </a:spcAft>
              <a:buClrTx/>
              <a:buSzTx/>
              <a:buFontTx/>
              <a:buNone/>
              <a:defRPr/>
            </a:pPr>
            <a:r>
              <a:rPr lang="fr-FR"/>
              <a:t>----- Notes de la réunion (14/06/17 16:39) -----</a:t>
            </a:r>
            <a:endParaRPr/>
          </a:p>
          <a:p>
            <a:pPr marL="0" marR="0" indent="0" algn="l" defTabSz="914400">
              <a:lnSpc>
                <a:spcPct val="100000"/>
              </a:lnSpc>
              <a:spcBef>
                <a:spcPts val="0"/>
              </a:spcBef>
              <a:spcAft>
                <a:spcPts val="0"/>
              </a:spcAft>
              <a:buClrTx/>
              <a:buSzTx/>
              <a:buFontTx/>
              <a:buNone/>
              <a:defRPr/>
            </a:pPr>
            <a:r>
              <a:rPr lang="fr-FR"/>
              <a:t>Synthèse :</a:t>
            </a:r>
            <a:endParaRPr/>
          </a:p>
          <a:p>
            <a:pPr marL="0" marR="0" indent="0" algn="l" defTabSz="914400">
              <a:lnSpc>
                <a:spcPct val="100000"/>
              </a:lnSpc>
              <a:spcBef>
                <a:spcPts val="0"/>
              </a:spcBef>
              <a:spcAft>
                <a:spcPts val="0"/>
              </a:spcAft>
              <a:buClrTx/>
              <a:buSzTx/>
              <a:buFontTx/>
              <a:buNone/>
              <a:defRPr/>
            </a:pPr>
            <a:r>
              <a:rPr lang="fr-FR"/>
              <a:t>une plate-forme techno </a:t>
            </a:r>
            <a:endParaRPr/>
          </a:p>
          <a:p>
            <a:pPr marL="0" marR="0" indent="0" algn="l" defTabSz="914400">
              <a:lnSpc>
                <a:spcPct val="100000"/>
              </a:lnSpc>
              <a:spcBef>
                <a:spcPts val="0"/>
              </a:spcBef>
              <a:spcAft>
                <a:spcPts val="0"/>
              </a:spcAft>
              <a:buClrTx/>
              <a:buSzTx/>
              <a:buFontTx/>
              <a:buNone/>
              <a:defRPr/>
            </a:pPr>
            <a:r>
              <a:rPr lang="fr-FR"/>
              <a:t>des méthodes </a:t>
            </a:r>
            <a:endParaRPr/>
          </a:p>
          <a:p>
            <a:pPr marL="0" marR="0" indent="0" algn="l" defTabSz="914400">
              <a:lnSpc>
                <a:spcPct val="100000"/>
              </a:lnSpc>
              <a:spcBef>
                <a:spcPts val="0"/>
              </a:spcBef>
              <a:spcAft>
                <a:spcPts val="0"/>
              </a:spcAft>
              <a:buClrTx/>
              <a:buSzTx/>
              <a:buFontTx/>
              <a:buNone/>
              <a:defRPr/>
            </a:pPr>
            <a:r>
              <a:rPr lang="fr-FR"/>
              <a:t>un travail sur les espaces physiques </a:t>
            </a:r>
            <a:endParaRPr/>
          </a:p>
          <a:p>
            <a:pPr marL="0" marR="0" indent="0" algn="l" defTabSz="914400">
              <a:lnSpc>
                <a:spcPct val="100000"/>
              </a:lnSpc>
              <a:spcBef>
                <a:spcPts val="0"/>
              </a:spcBef>
              <a:spcAft>
                <a:spcPts val="0"/>
              </a:spcAft>
              <a:buClrTx/>
              <a:buSzTx/>
              <a:buFontTx/>
              <a:buNone/>
              <a:defRPr/>
            </a:pPr>
            <a:r>
              <a:rPr lang="fr-FR"/>
              <a:t>des dispositifs juridiques adaptés au PPPP</a:t>
            </a:r>
            <a:endParaRPr/>
          </a:p>
          <a:p>
            <a:pPr marL="0" marR="0" indent="0" algn="l" defTabSz="914400">
              <a:lnSpc>
                <a:spcPct val="100000"/>
              </a:lnSpc>
              <a:spcBef>
                <a:spcPts val="0"/>
              </a:spcBef>
              <a:spcAft>
                <a:spcPts val="0"/>
              </a:spcAft>
              <a:buClrTx/>
              <a:buSzTx/>
              <a:buFontTx/>
              <a:buNone/>
              <a:defRPr/>
            </a:pPr>
            <a:endParaRPr lang="fr-FR"/>
          </a:p>
          <a:p>
            <a:pPr marL="0" marR="0" indent="0" algn="l" defTabSz="914400">
              <a:lnSpc>
                <a:spcPct val="100000"/>
              </a:lnSpc>
              <a:spcBef>
                <a:spcPts val="0"/>
              </a:spcBef>
              <a:spcAft>
                <a:spcPts val="0"/>
              </a:spcAft>
              <a:buClrTx/>
              <a:buSzTx/>
              <a:buFontTx/>
              <a:buNone/>
              <a:defRPr/>
            </a:pPr>
            <a:r>
              <a:rPr lang="fr-FR"/>
              <a:t>------ note de la rencontre du 1/07/2019 </a:t>
            </a:r>
            <a:endParaRPr/>
          </a:p>
          <a:p>
            <a:pPr marL="0" marR="0" indent="0" algn="l" defTabSz="914400">
              <a:lnSpc>
                <a:spcPct val="100000"/>
              </a:lnSpc>
              <a:spcBef>
                <a:spcPts val="0"/>
              </a:spcBef>
              <a:spcAft>
                <a:spcPts val="0"/>
              </a:spcAft>
              <a:buClrTx/>
              <a:buSzTx/>
              <a:buFontTx/>
              <a:buNone/>
              <a:defRPr/>
            </a:pPr>
            <a:r>
              <a:rPr lang="fr-FR"/>
              <a:t>Notion d'immatériel / intangible : Innovation / Energie / Molécule / espace </a:t>
            </a:r>
            <a:endParaRPr/>
          </a:p>
          <a:p>
            <a:pPr marL="0" marR="0" indent="0" algn="l" defTabSz="914400">
              <a:lnSpc>
                <a:spcPct val="100000"/>
              </a:lnSpc>
              <a:spcBef>
                <a:spcPts val="0"/>
              </a:spcBef>
              <a:spcAft>
                <a:spcPts val="0"/>
              </a:spcAft>
              <a:buClrTx/>
              <a:buSzTx/>
              <a:buFontTx/>
              <a:buNone/>
              <a:defRPr/>
            </a:pPr>
            <a:r>
              <a:rPr lang="fr-FR"/>
              <a:t>maturité des axes de recherche d'une équipe </a:t>
            </a:r>
            <a:endParaRPr/>
          </a:p>
          <a:p>
            <a:pPr marL="0" marR="0" indent="0" algn="l" defTabSz="914400">
              <a:lnSpc>
                <a:spcPct val="100000"/>
              </a:lnSpc>
              <a:spcBef>
                <a:spcPts val="0"/>
              </a:spcBef>
              <a:spcAft>
                <a:spcPts val="0"/>
              </a:spcAft>
              <a:buClrTx/>
              <a:buSzTx/>
              <a:buFontTx/>
              <a:buNone/>
              <a:defRPr/>
            </a:pPr>
            <a:r>
              <a:rPr lang="fr-FR"/>
              <a:t>qui est en charge de l'animation ? =&gt; médiation </a:t>
            </a:r>
            <a:endParaRPr/>
          </a:p>
          <a:p>
            <a:pPr marL="0" marR="0" indent="0" algn="l" defTabSz="914400">
              <a:lnSpc>
                <a:spcPct val="100000"/>
              </a:lnSpc>
              <a:spcBef>
                <a:spcPts val="0"/>
              </a:spcBef>
              <a:spcAft>
                <a:spcPts val="0"/>
              </a:spcAft>
              <a:buClrTx/>
              <a:buSzTx/>
              <a:buFontTx/>
              <a:buNone/>
              <a:defRPr/>
            </a:pPr>
            <a:r>
              <a:rPr lang="fr-FR"/>
              <a:t>Lien avec enseignement et entreprise</a:t>
            </a:r>
            <a:endParaRPr/>
          </a:p>
          <a:p>
            <a:pPr marL="0" marR="0" indent="0" algn="l" defTabSz="914400">
              <a:lnSpc>
                <a:spcPct val="100000"/>
              </a:lnSpc>
              <a:spcBef>
                <a:spcPts val="0"/>
              </a:spcBef>
              <a:spcAft>
                <a:spcPts val="0"/>
              </a:spcAft>
              <a:buClrTx/>
              <a:buSzTx/>
              <a:buFontTx/>
              <a:buNone/>
              <a:defRPr/>
            </a:pPr>
            <a:r>
              <a:rPr lang="fr-FR"/>
              <a:t>Double diplôme / </a:t>
            </a:r>
            <a:endParaRPr/>
          </a:p>
          <a:p>
            <a:pPr marL="0" marR="0" indent="0" algn="l" defTabSz="914400">
              <a:lnSpc>
                <a:spcPct val="100000"/>
              </a:lnSpc>
              <a:spcBef>
                <a:spcPts val="0"/>
              </a:spcBef>
              <a:spcAft>
                <a:spcPts val="0"/>
              </a:spcAft>
              <a:buClrTx/>
              <a:buSzTx/>
              <a:buFontTx/>
              <a:buNone/>
              <a:defRPr/>
            </a:pPr>
            <a:endParaRPr lang="fr-FR"/>
          </a:p>
          <a:p>
            <a:pPr marL="0" marR="0" indent="0" algn="l" defTabSz="914400">
              <a:lnSpc>
                <a:spcPct val="100000"/>
              </a:lnSpc>
              <a:spcBef>
                <a:spcPts val="0"/>
              </a:spcBef>
              <a:spcAft>
                <a:spcPts val="0"/>
              </a:spcAft>
              <a:buClrTx/>
              <a:buSzTx/>
              <a:buFontTx/>
              <a:buNone/>
              <a:defRPr/>
            </a:pPr>
            <a:r>
              <a:rPr lang="fr-FR"/>
              <a:t>Un cabinet de curiosité =&gt; métaphore de la bibliothèque, un espace pour se saisir des objets </a:t>
            </a:r>
            <a:endParaRPr/>
          </a:p>
          <a:p>
            <a:pPr marL="0" marR="0" indent="0" algn="l" defTabSz="914400">
              <a:lnSpc>
                <a:spcPct val="100000"/>
              </a:lnSpc>
              <a:spcBef>
                <a:spcPts val="0"/>
              </a:spcBef>
              <a:spcAft>
                <a:spcPts val="0"/>
              </a:spcAft>
              <a:buClrTx/>
              <a:buSzTx/>
              <a:buFontTx/>
              <a:buNone/>
              <a:defRPr/>
            </a:pPr>
            <a:r>
              <a:rPr lang="fr-FR"/>
              <a:t>Concevoir une plate-forme techno de synthèse </a:t>
            </a:r>
          </a:p>
          <a:p>
            <a:pPr marL="0" marR="0" indent="0" algn="l" defTabSz="914400">
              <a:lnSpc>
                <a:spcPct val="100000"/>
              </a:lnSpc>
              <a:spcBef>
                <a:spcPts val="0"/>
              </a:spcBef>
              <a:spcAft>
                <a:spcPts val="0"/>
              </a:spcAft>
              <a:buClrTx/>
              <a:buSzTx/>
              <a:buFontTx/>
              <a:buNone/>
              <a:defRPr/>
            </a:pPr>
            <a:endParaRPr lang="fr-FR"/>
          </a:p>
        </p:txBody>
      </p:sp>
      <p:sp>
        <p:nvSpPr>
          <p:cNvPr id="6" name="Espace réservé de l'en-tête 3"/>
          <p:cNvSpPr>
            <a:spLocks noGrp="1"/>
          </p:cNvSpPr>
          <p:nvPr>
            <p:ph type="hdr" sz="quarter" idx="10"/>
          </p:nvPr>
        </p:nvSpPr>
        <p:spPr bwMode="auto"/>
        <p:txBody>
          <a:bodyPr/>
          <a:lstStyle/>
          <a:p>
            <a:pPr>
              <a:defRPr/>
            </a:pPr>
            <a:r>
              <a:rPr lang="fr-FR">
                <a:solidFill>
                  <a:prstClr val="black"/>
                </a:solidFill>
              </a:rPr>
              <a:t>Université de Lorraine</a:t>
            </a:r>
            <a:endParaRPr/>
          </a:p>
        </p:txBody>
      </p:sp>
      <p:sp>
        <p:nvSpPr>
          <p:cNvPr id="7" name="Espace réservé du numéro de diapositive 4"/>
          <p:cNvSpPr>
            <a:spLocks noGrp="1"/>
          </p:cNvSpPr>
          <p:nvPr>
            <p:ph type="sldNum" sz="quarter" idx="11"/>
          </p:nvPr>
        </p:nvSpPr>
        <p:spPr bwMode="auto"/>
        <p:txBody>
          <a:bodyPr/>
          <a:lstStyle/>
          <a:p>
            <a:pPr>
              <a:defRPr/>
            </a:pPr>
            <a:fld id="{BDACADCB-CB30-4D46-BC98-36968444EE04}" type="slidenum">
              <a:rPr lang="fr-FR">
                <a:solidFill>
                  <a:prstClr val="black"/>
                </a:solidFill>
              </a:rPr>
              <a:t>14</a:t>
            </a:fld>
            <a:endParaRPr lang="fr-FR">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e de titre">
    <p:spTree>
      <p:nvGrpSpPr>
        <p:cNvPr id="1" name=""/>
        <p:cNvGrpSpPr/>
        <p:nvPr/>
      </p:nvGrpSpPr>
      <p:grpSpPr bwMode="auto">
        <a:xfrm>
          <a:off x="0" y="0"/>
          <a:ext cx="0" cy="0"/>
          <a:chOff x="0" y="0"/>
          <a:chExt cx="0" cy="0"/>
        </a:xfrm>
      </p:grpSpPr>
      <p:pic>
        <p:nvPicPr>
          <p:cNvPr id="4" name="Picture 7" descr="LOGO_UL_CMJN_CS2"/>
          <p:cNvPicPr>
            <a:picLocks noChangeAspect="1" noChangeArrowheads="1"/>
          </p:cNvPicPr>
          <p:nvPr userDrawn="1"/>
        </p:nvPicPr>
        <p:blipFill>
          <a:blip r:embed="rId2"/>
          <a:stretch/>
        </p:blipFill>
        <p:spPr bwMode="auto">
          <a:xfrm>
            <a:off x="431801" y="325439"/>
            <a:ext cx="2495551" cy="649287"/>
          </a:xfrm>
          <a:prstGeom prst="rect">
            <a:avLst/>
          </a:prstGeom>
          <a:noFill/>
          <a:ln>
            <a:noFill/>
          </a:ln>
        </p:spPr>
      </p:pic>
      <p:sp>
        <p:nvSpPr>
          <p:cNvPr id="5" name="Rectangle 2"/>
          <p:cNvSpPr>
            <a:spLocks noGrp="1" noChangeArrowheads="1"/>
          </p:cNvSpPr>
          <p:nvPr>
            <p:ph type="ctrTitle"/>
          </p:nvPr>
        </p:nvSpPr>
        <p:spPr bwMode="auto">
          <a:xfrm>
            <a:off x="431801" y="1628775"/>
            <a:ext cx="8303684" cy="3132138"/>
          </a:xfrm>
        </p:spPr>
        <p:txBody>
          <a:bodyPr anchor="b"/>
          <a:lstStyle>
            <a:lvl1pPr>
              <a:defRPr sz="6000"/>
            </a:lvl1pPr>
          </a:lstStyle>
          <a:p>
            <a:pPr lvl="0">
              <a:defRPr/>
            </a:pPr>
            <a:r>
              <a:rPr lang="fr-FR"/>
              <a:t>Cliquez pour modifier le style du titre</a:t>
            </a:r>
            <a:endParaRPr/>
          </a:p>
        </p:txBody>
      </p:sp>
      <p:sp>
        <p:nvSpPr>
          <p:cNvPr id="6" name="Rectangle 3"/>
          <p:cNvSpPr>
            <a:spLocks noGrp="1" noChangeArrowheads="1"/>
          </p:cNvSpPr>
          <p:nvPr>
            <p:ph type="subTitle" idx="1"/>
          </p:nvPr>
        </p:nvSpPr>
        <p:spPr bwMode="auto">
          <a:xfrm>
            <a:off x="431801" y="4760913"/>
            <a:ext cx="11233151" cy="1620837"/>
          </a:xfrm>
        </p:spPr>
        <p:txBody>
          <a:bodyPr/>
          <a:lstStyle>
            <a:lvl1pPr marL="0">
              <a:defRPr sz="4400" b="1">
                <a:solidFill>
                  <a:schemeClr val="bg2"/>
                </a:solidFill>
                <a:latin typeface="Arial Narrow"/>
              </a:defRPr>
            </a:lvl1pPr>
          </a:lstStyle>
          <a:p>
            <a:pPr lvl="0">
              <a:defRPr/>
            </a:pPr>
            <a:r>
              <a:rPr lang="fr-FR"/>
              <a:t>Cliquez pour modifier le style des sous-titres du masque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re et texte vertica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Modifiez le style du titre</a:t>
            </a:r>
            <a:endParaRPr/>
          </a:p>
        </p:txBody>
      </p:sp>
      <p:sp>
        <p:nvSpPr>
          <p:cNvPr id="5" name="Espace réservé du texte vertical 2"/>
          <p:cNvSpPr>
            <a:spLocks noGrp="1"/>
          </p:cNvSpPr>
          <p:nvPr>
            <p:ph type="body" orient="vert" idx="1"/>
          </p:nvPr>
        </p:nvSpPr>
        <p:spPr bwMode="auto"/>
        <p:txBody>
          <a:bodyPr vert="eaVert"/>
          <a:lstStyle/>
          <a:p>
            <a:pPr lvl="0">
              <a:defRPr/>
            </a:pPr>
            <a:r>
              <a:rPr lang="fr-FR"/>
              <a:t>Modifiez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Rectangl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p>
        </p:txBody>
      </p:sp>
      <p:sp>
        <p:nvSpPr>
          <p:cNvPr id="7" name="Rectangle 5"/>
          <p:cNvSpPr>
            <a:spLocks noGrp="1" noChangeArrowheads="1"/>
          </p:cNvSpPr>
          <p:nvPr>
            <p:ph type="ftr" sz="quarter" idx="11"/>
          </p:nvPr>
        </p:nvSpPr>
        <p:spPr bwMode="auto">
          <a:xfrm>
            <a:off x="3215218" y="5913439"/>
            <a:ext cx="4032249" cy="331787"/>
          </a:xfrm>
          <a:prstGeom prst="rect">
            <a:avLst/>
          </a:prstGeom>
        </p:spPr>
        <p:txBody>
          <a:bodyPr/>
          <a:lstStyle>
            <a:lvl1pPr>
              <a:defRPr/>
            </a:lvl1pPr>
          </a:lstStyle>
          <a:p>
            <a:pPr>
              <a:defRPr/>
            </a:pPr>
            <a:r>
              <a:rPr lang="fr-FR"/>
              <a:t>UL - ERPI – LF2L -  l.dupont@univ-lorraine.fr</a:t>
            </a:r>
          </a:p>
        </p:txBody>
      </p:sp>
      <p:sp>
        <p:nvSpPr>
          <p:cNvPr id="8" name="Rectangl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BF872368-E0E3-A44A-BC56-748AE254E7B0}" type="slidenum">
              <a:rPr lang="fr-F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Titre vertical et texte">
    <p:spTree>
      <p:nvGrpSpPr>
        <p:cNvPr id="1" name=""/>
        <p:cNvGrpSpPr/>
        <p:nvPr/>
      </p:nvGrpSpPr>
      <p:grpSpPr bwMode="auto">
        <a:xfrm>
          <a:off x="0" y="0"/>
          <a:ext cx="0" cy="0"/>
          <a:chOff x="0" y="0"/>
          <a:chExt cx="0" cy="0"/>
        </a:xfrm>
      </p:grpSpPr>
      <p:sp>
        <p:nvSpPr>
          <p:cNvPr id="4" name="Titre vertical 1"/>
          <p:cNvSpPr>
            <a:spLocks noGrp="1"/>
          </p:cNvSpPr>
          <p:nvPr>
            <p:ph type="title" orient="vert"/>
          </p:nvPr>
        </p:nvSpPr>
        <p:spPr bwMode="auto">
          <a:xfrm>
            <a:off x="8839200" y="323850"/>
            <a:ext cx="2743200" cy="5410200"/>
          </a:xfrm>
        </p:spPr>
        <p:txBody>
          <a:bodyPr vert="eaVert"/>
          <a:lstStyle/>
          <a:p>
            <a:pPr>
              <a:defRPr/>
            </a:pPr>
            <a:r>
              <a:rPr lang="fr-FR"/>
              <a:t>Modifiez le style du titre</a:t>
            </a:r>
            <a:endParaRPr/>
          </a:p>
        </p:txBody>
      </p:sp>
      <p:sp>
        <p:nvSpPr>
          <p:cNvPr id="5" name="Espace réservé du texte vertical 2"/>
          <p:cNvSpPr>
            <a:spLocks noGrp="1"/>
          </p:cNvSpPr>
          <p:nvPr>
            <p:ph type="body" orient="vert" idx="1"/>
          </p:nvPr>
        </p:nvSpPr>
        <p:spPr bwMode="auto">
          <a:xfrm>
            <a:off x="609600" y="323850"/>
            <a:ext cx="8026400" cy="5410200"/>
          </a:xfrm>
        </p:spPr>
        <p:txBody>
          <a:bodyPr vert="eaVert"/>
          <a:lstStyle/>
          <a:p>
            <a:pPr lvl="0">
              <a:defRPr/>
            </a:pPr>
            <a:r>
              <a:rPr lang="fr-FR"/>
              <a:t>Modifiez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Rectangl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p>
        </p:txBody>
      </p:sp>
      <p:sp>
        <p:nvSpPr>
          <p:cNvPr id="7" name="Rectangle 5"/>
          <p:cNvSpPr>
            <a:spLocks noGrp="1" noChangeArrowheads="1"/>
          </p:cNvSpPr>
          <p:nvPr>
            <p:ph type="ftr" sz="quarter" idx="11"/>
          </p:nvPr>
        </p:nvSpPr>
        <p:spPr bwMode="auto">
          <a:xfrm>
            <a:off x="3215218" y="5913439"/>
            <a:ext cx="4032249" cy="331787"/>
          </a:xfrm>
          <a:prstGeom prst="rect">
            <a:avLst/>
          </a:prstGeom>
        </p:spPr>
        <p:txBody>
          <a:bodyPr/>
          <a:lstStyle>
            <a:lvl1pPr>
              <a:defRPr/>
            </a:lvl1pPr>
          </a:lstStyle>
          <a:p>
            <a:pPr>
              <a:defRPr/>
            </a:pPr>
            <a:r>
              <a:rPr lang="fr-FR"/>
              <a:t>UL - ERPI – LF2L -  l.dupont@univ-lorraine.fr</a:t>
            </a:r>
          </a:p>
        </p:txBody>
      </p:sp>
      <p:sp>
        <p:nvSpPr>
          <p:cNvPr id="8" name="Rectangl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E49FB03B-6912-2648-9A23-DC77E06A627B}" type="slidenum">
              <a:rPr lang="fr-F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1_Page contenu">
    <p:spTree>
      <p:nvGrpSpPr>
        <p:cNvPr id="1" name=""/>
        <p:cNvGrpSpPr/>
        <p:nvPr/>
      </p:nvGrpSpPr>
      <p:grpSpPr bwMode="auto">
        <a:xfrm>
          <a:off x="0" y="0"/>
          <a:ext cx="0" cy="0"/>
          <a:chOff x="0" y="0"/>
          <a:chExt cx="0" cy="0"/>
        </a:xfrm>
      </p:grpSpPr>
      <p:sp>
        <p:nvSpPr>
          <p:cNvPr id="4" name="Text Box 9"/>
          <p:cNvSpPr>
            <a:spLocks noAdjustHandles="1"/>
          </p:cNvSpPr>
          <p:nvPr userDrawn="1"/>
        </p:nvSpPr>
        <p:spPr bwMode="auto">
          <a:xfrm>
            <a:off x="10557934" y="6038850"/>
            <a:ext cx="656167" cy="274638"/>
          </a:xfrm>
          <a:prstGeom prst="rect">
            <a:avLst/>
          </a:prstGeom>
          <a:noFill/>
          <a:ln>
            <a:noFill/>
          </a:ln>
        </p:spPr>
        <p:txBody>
          <a:bodyPr rIns="18000">
            <a:spAutoFit/>
          </a:bodyPr>
          <a:lstStyle>
            <a:lvl1pPr>
              <a:defRPr>
                <a:solidFill>
                  <a:schemeClr val="tx1"/>
                </a:solidFill>
                <a:latin typeface="Arial"/>
                <a:ea typeface="ＭＳ Ｐゴシック"/>
              </a:defRPr>
            </a:lvl1pPr>
            <a:lvl2pPr marL="742950" indent="-285750">
              <a:defRPr>
                <a:solidFill>
                  <a:schemeClr val="tx1"/>
                </a:solidFill>
                <a:latin typeface="Arial"/>
                <a:ea typeface="ＭＳ Ｐゴシック"/>
              </a:defRPr>
            </a:lvl2pPr>
            <a:lvl3pPr marL="1143000" indent="-228600">
              <a:defRPr>
                <a:solidFill>
                  <a:schemeClr val="tx1"/>
                </a:solidFill>
                <a:latin typeface="Arial"/>
                <a:ea typeface="ＭＳ Ｐゴシック"/>
              </a:defRPr>
            </a:lvl3pPr>
            <a:lvl4pPr marL="1600200" indent="-228600">
              <a:defRPr>
                <a:solidFill>
                  <a:schemeClr val="tx1"/>
                </a:solidFill>
                <a:latin typeface="Arial"/>
                <a:ea typeface="ＭＳ Ｐゴシック"/>
              </a:defRPr>
            </a:lvl4pPr>
            <a:lvl5pPr marL="2057400" indent="-228600">
              <a:defRPr>
                <a:solidFill>
                  <a:schemeClr val="tx1"/>
                </a:solidFill>
                <a:latin typeface="Arial"/>
                <a:ea typeface="ＭＳ Ｐゴシック"/>
              </a:defRPr>
            </a:lvl5pPr>
            <a:lvl6pPr marL="2514600" indent="-228600">
              <a:spcBef>
                <a:spcPts val="0"/>
              </a:spcBef>
              <a:spcAft>
                <a:spcPts val="0"/>
              </a:spcAft>
              <a:defRPr>
                <a:solidFill>
                  <a:schemeClr val="tx1"/>
                </a:solidFill>
                <a:latin typeface="Arial"/>
                <a:ea typeface="ＭＳ Ｐゴシック"/>
              </a:defRPr>
            </a:lvl6pPr>
            <a:lvl7pPr marL="2971800" indent="-228600">
              <a:spcBef>
                <a:spcPts val="0"/>
              </a:spcBef>
              <a:spcAft>
                <a:spcPts val="0"/>
              </a:spcAft>
              <a:defRPr>
                <a:solidFill>
                  <a:schemeClr val="tx1"/>
                </a:solidFill>
                <a:latin typeface="Arial"/>
                <a:ea typeface="ＭＳ Ｐゴシック"/>
              </a:defRPr>
            </a:lvl7pPr>
            <a:lvl8pPr marL="3429000" indent="-228600">
              <a:spcBef>
                <a:spcPts val="0"/>
              </a:spcBef>
              <a:spcAft>
                <a:spcPts val="0"/>
              </a:spcAft>
              <a:defRPr>
                <a:solidFill>
                  <a:schemeClr val="tx1"/>
                </a:solidFill>
                <a:latin typeface="Arial"/>
                <a:ea typeface="ＭＳ Ｐゴシック"/>
              </a:defRPr>
            </a:lvl8pPr>
            <a:lvl9pPr marL="3886200" indent="-228600">
              <a:spcBef>
                <a:spcPts val="0"/>
              </a:spcBef>
              <a:spcAft>
                <a:spcPts val="0"/>
              </a:spcAft>
              <a:defRPr>
                <a:solidFill>
                  <a:schemeClr val="tx1"/>
                </a:solidFill>
                <a:latin typeface="Arial"/>
                <a:ea typeface="ＭＳ Ｐゴシック"/>
              </a:defRPr>
            </a:lvl9pPr>
          </a:lstStyle>
          <a:p>
            <a:pPr algn="r">
              <a:defRPr/>
            </a:pPr>
            <a:r>
              <a:rPr lang="fr-FR" sz="1200" b="1">
                <a:solidFill>
                  <a:schemeClr val="bg1"/>
                </a:solidFill>
                <a:latin typeface="Arial Narrow"/>
                <a:cs typeface="+mn-cs"/>
              </a:rPr>
              <a:t>Page</a:t>
            </a:r>
            <a:endParaRPr/>
          </a:p>
        </p:txBody>
      </p:sp>
      <p:pic>
        <p:nvPicPr>
          <p:cNvPr id="5" name="Image 13"/>
          <p:cNvPicPr>
            <a:picLocks noChangeAspect="1"/>
          </p:cNvPicPr>
          <p:nvPr userDrawn="1"/>
        </p:nvPicPr>
        <p:blipFill>
          <a:blip r:embed="rId2"/>
          <a:stretch/>
        </p:blipFill>
        <p:spPr bwMode="auto">
          <a:xfrm>
            <a:off x="524933" y="6048375"/>
            <a:ext cx="508000" cy="377825"/>
          </a:xfrm>
          <a:prstGeom prst="rect">
            <a:avLst/>
          </a:prstGeom>
          <a:solidFill>
            <a:srgbClr val="A778AE"/>
          </a:solidFill>
          <a:ln>
            <a:noFill/>
          </a:ln>
        </p:spPr>
      </p:pic>
      <p:sp>
        <p:nvSpPr>
          <p:cNvPr id="6" name="Titre 10"/>
          <p:cNvSpPr>
            <a:spLocks noGrp="1"/>
          </p:cNvSpPr>
          <p:nvPr>
            <p:ph type="title"/>
          </p:nvPr>
        </p:nvSpPr>
        <p:spPr bwMode="auto">
          <a:xfrm>
            <a:off x="342901" y="149202"/>
            <a:ext cx="11497735" cy="589858"/>
          </a:xfrm>
          <a:prstGeom prst="rect">
            <a:avLst/>
          </a:prstGeom>
        </p:spPr>
        <p:txBody>
          <a:bodyPr/>
          <a:lstStyle>
            <a:lvl1pPr>
              <a:lnSpc>
                <a:spcPct val="100000"/>
              </a:lnSpc>
              <a:defRPr sz="2400" b="1" cap="small" spc="0">
                <a:solidFill>
                  <a:srgbClr val="A778AE"/>
                </a:solidFill>
                <a:latin typeface="Arial"/>
                <a:cs typeface="Arial"/>
              </a:defRPr>
            </a:lvl1pPr>
          </a:lstStyle>
          <a:p>
            <a:pPr>
              <a:defRPr/>
            </a:pPr>
            <a:r>
              <a:rPr lang="fr-FR"/>
              <a:t>Cliquez pour modifier le style du titre</a:t>
            </a:r>
            <a:endParaRPr/>
          </a:p>
        </p:txBody>
      </p:sp>
      <p:sp>
        <p:nvSpPr>
          <p:cNvPr id="7" name="Espace réservé du contenu 12"/>
          <p:cNvSpPr>
            <a:spLocks noGrp="1"/>
          </p:cNvSpPr>
          <p:nvPr>
            <p:ph sz="quarter" idx="10"/>
          </p:nvPr>
        </p:nvSpPr>
        <p:spPr bwMode="auto">
          <a:xfrm>
            <a:off x="347134" y="831850"/>
            <a:ext cx="11478764" cy="5029200"/>
          </a:xfrm>
          <a:prstGeom prst="rect">
            <a:avLst/>
          </a:prstGeom>
        </p:spPr>
        <p:txBody>
          <a:bodyPr/>
          <a:lstStyle>
            <a:lvl1pPr>
              <a:buFont typeface="Arial"/>
              <a:buChar char="•"/>
              <a:defRPr sz="2000" b="1">
                <a:solidFill>
                  <a:srgbClr val="595959"/>
                </a:solidFill>
                <a:latin typeface="Arial"/>
                <a:cs typeface="Arial"/>
              </a:defRPr>
            </a:lvl1pPr>
            <a:lvl2pPr>
              <a:buFont typeface="Arial"/>
              <a:buChar char="•"/>
              <a:defRPr sz="1800">
                <a:solidFill>
                  <a:srgbClr val="595959"/>
                </a:solidFill>
                <a:latin typeface="Calibri"/>
                <a:cs typeface="Calibri"/>
              </a:defRPr>
            </a:lvl2pPr>
            <a:lvl3pPr>
              <a:defRPr sz="1600">
                <a:solidFill>
                  <a:srgbClr val="595959"/>
                </a:solidFill>
                <a:latin typeface="Calibri"/>
                <a:cs typeface="Calibri"/>
              </a:defRPr>
            </a:lvl3pPr>
            <a:lvl4pPr>
              <a:buFont typeface="Arial"/>
              <a:buChar char="•"/>
              <a:defRPr sz="1600">
                <a:solidFill>
                  <a:srgbClr val="7F7F7F"/>
                </a:solidFill>
              </a:defRPr>
            </a:lvl4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p:txBody>
      </p:sp>
      <p:sp>
        <p:nvSpPr>
          <p:cNvPr id="8" name="Rectangle 6"/>
          <p:cNvSpPr>
            <a:spLocks noGrp="1" noChangeArrowheads="1"/>
          </p:cNvSpPr>
          <p:nvPr>
            <p:ph type="sldNum" sz="quarter" idx="11"/>
          </p:nvPr>
        </p:nvSpPr>
        <p:spPr bwMode="auto"/>
        <p:txBody>
          <a:bodyPr/>
          <a:lstStyle>
            <a:lvl1pPr>
              <a:defRPr/>
            </a:lvl1pPr>
          </a:lstStyle>
          <a:p>
            <a:pPr>
              <a:defRPr/>
            </a:pPr>
            <a:fld id="{394DBB84-AC67-E543-84B4-7B795B77709D}" type="slidenum">
              <a:rPr lang="fr-FR"/>
              <a:t>‹N°›</a:t>
            </a:fld>
            <a:endParaRPr lang="fr-FR"/>
          </a:p>
        </p:txBody>
      </p:sp>
      <p:sp>
        <p:nvSpPr>
          <p:cNvPr id="9" name="Rectangle 5"/>
          <p:cNvSpPr>
            <a:spLocks noGrp="1" noChangeArrowheads="1"/>
          </p:cNvSpPr>
          <p:nvPr>
            <p:ph type="ftr" sz="quarter" idx="12"/>
          </p:nvPr>
        </p:nvSpPr>
        <p:spPr bwMode="auto">
          <a:xfrm>
            <a:off x="1087968" y="6035675"/>
            <a:ext cx="4093633" cy="331788"/>
          </a:xfrm>
        </p:spPr>
        <p:txBody>
          <a:bodyPr/>
          <a:lstStyle>
            <a:lvl1pPr>
              <a:defRPr/>
            </a:lvl1pPr>
          </a:lstStyle>
          <a:p>
            <a:pPr>
              <a:defRPr/>
            </a:pPr>
            <a:r>
              <a:rPr lang="fr-FR"/>
              <a:t>UL - ERPI – LF2L -  l.dupont@univ-lorraine.fr</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userDrawn="1">
  <p:cSld name="Caption">
    <p:spTree>
      <p:nvGrpSpPr>
        <p:cNvPr id="1" name=""/>
        <p:cNvGrpSpPr/>
        <p:nvPr/>
      </p:nvGrpSpPr>
      <p:grpSpPr bwMode="auto">
        <a:xfrm>
          <a:off x="0" y="0"/>
          <a:ext cx="0" cy="0"/>
          <a:chOff x="0" y="0"/>
          <a:chExt cx="0" cy="0"/>
        </a:xfrm>
      </p:grpSpPr>
      <p:sp>
        <p:nvSpPr>
          <p:cNvPr id="4" name="Shape 42"/>
          <p:cNvSpPr>
            <a:spLocks noGrp="1"/>
          </p:cNvSpPr>
          <p:nvPr>
            <p:ph type="body" idx="1"/>
          </p:nvPr>
        </p:nvSpPr>
        <p:spPr bwMode="auto">
          <a:xfrm>
            <a:off x="348795" y="296328"/>
            <a:ext cx="7998400" cy="806800"/>
          </a:xfrm>
          <a:prstGeom prst="rect">
            <a:avLst/>
          </a:prstGeom>
        </p:spPr>
        <p:txBody>
          <a:bodyPr lIns="91425" tIns="91425" rIns="91425" bIns="91425" anchor="ctr" anchorCtr="0"/>
          <a:lstStyle>
            <a:lvl1pPr lvl="0">
              <a:lnSpc>
                <a:spcPct val="100000"/>
              </a:lnSpc>
              <a:spcBef>
                <a:spcPts val="0"/>
              </a:spcBef>
              <a:spcAft>
                <a:spcPts val="0"/>
              </a:spcAft>
              <a:buNone/>
              <a:defRPr sz="2650" b="1">
                <a:solidFill>
                  <a:srgbClr val="67BAC6"/>
                </a:solidFill>
              </a:defRPr>
            </a:lvl1pPr>
          </a:lstStyle>
          <a:p>
            <a:pPr>
              <a:defRPr/>
            </a:pPr>
            <a:endParaRPr/>
          </a:p>
        </p:txBody>
      </p:sp>
      <p:sp>
        <p:nvSpPr>
          <p:cNvPr id="5" name="Shape 43"/>
          <p:cNvSpPr>
            <a:spLocks noGrp="1"/>
          </p:cNvSpPr>
          <p:nvPr>
            <p:ph type="sldNum" idx="12"/>
          </p:nvPr>
        </p:nvSpPr>
        <p:spPr bwMode="auto">
          <a:xfrm>
            <a:off x="11296608" y="6217621"/>
            <a:ext cx="731600" cy="524800"/>
          </a:xfrm>
          <a:prstGeom prst="rect">
            <a:avLst/>
          </a:prstGeom>
        </p:spPr>
        <p:txBody>
          <a:bodyPr lIns="91425" tIns="91425" rIns="91425" bIns="91425" anchor="ctr" anchorCtr="0">
            <a:noAutofit/>
          </a:bodyPr>
          <a:lstStyle/>
          <a:p>
            <a:pPr>
              <a:spcBef>
                <a:spcPts val="0"/>
              </a:spcBef>
              <a:defRPr/>
            </a:pPr>
            <a:fld id="{00000000-1234-1234-1234-123412341234}" type="slidenum">
              <a:rPr lang="fr"/>
              <a:t>‹N°›</a:t>
            </a:fld>
            <a:endParaRPr lang="fr"/>
          </a:p>
        </p:txBody>
      </p:sp>
      <p:sp>
        <p:nvSpPr>
          <p:cNvPr id="6" name="Espace réservé du pied de page 4"/>
          <p:cNvSpPr>
            <a:spLocks noGrp="1"/>
          </p:cNvSpPr>
          <p:nvPr>
            <p:ph type="ftr" sz="quarter" idx="3"/>
          </p:nvPr>
        </p:nvSpPr>
        <p:spPr bwMode="auto">
          <a:xfrm>
            <a:off x="4420296" y="6423077"/>
            <a:ext cx="5568461" cy="390691"/>
          </a:xfrm>
          <a:prstGeom prst="rect">
            <a:avLst/>
          </a:prstGeom>
        </p:spPr>
        <p:txBody>
          <a:bodyPr/>
          <a:lstStyle>
            <a:lvl1pPr>
              <a:defRPr sz="1400">
                <a:solidFill>
                  <a:schemeClr val="tx1">
                    <a:lumMod val="50000"/>
                    <a:lumOff val="50000"/>
                  </a:schemeClr>
                </a:solidFill>
              </a:defRPr>
            </a:lvl1pPr>
          </a:lstStyle>
          <a:p>
            <a:pPr>
              <a:defRPr/>
            </a:pPr>
            <a:r>
              <a:rPr lang="fr-FR"/>
              <a:t>UL - ERPI – LF2L -  l.dupont@univ-lorraine.fr</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de título">
    <p:spTree>
      <p:nvGrpSpPr>
        <p:cNvPr id="1" name=""/>
        <p:cNvGrpSpPr/>
        <p:nvPr/>
      </p:nvGrpSpPr>
      <p:grpSpPr bwMode="auto">
        <a:xfrm>
          <a:off x="0" y="0"/>
          <a:ext cx="0" cy="0"/>
          <a:chOff x="0" y="0"/>
          <a:chExt cx="0" cy="0"/>
        </a:xfrm>
      </p:grpSpPr>
      <p:sp>
        <p:nvSpPr>
          <p:cNvPr id="4" name="1 Título"/>
          <p:cNvSpPr>
            <a:spLocks noGrp="1"/>
          </p:cNvSpPr>
          <p:nvPr>
            <p:ph type="ctrTitle"/>
          </p:nvPr>
        </p:nvSpPr>
        <p:spPr bwMode="auto">
          <a:xfrm>
            <a:off x="914400" y="2130426"/>
            <a:ext cx="10363200" cy="1470025"/>
          </a:xfrm>
        </p:spPr>
        <p:txBody>
          <a:bodyPr/>
          <a:lstStyle/>
          <a:p>
            <a:pPr>
              <a:defRPr/>
            </a:pPr>
            <a:r>
              <a:rPr lang="es-ES"/>
              <a:t>Haga clic para modificar el estilo de título del patrón</a:t>
            </a:r>
            <a:endParaRPr lang="es-CO"/>
          </a:p>
        </p:txBody>
      </p:sp>
      <p:sp>
        <p:nvSpPr>
          <p:cNvPr id="5" name="2 Subtítulo"/>
          <p:cNvSpPr>
            <a:spLocks noGrp="1"/>
          </p:cNvSpPr>
          <p:nvPr>
            <p:ph type="subTitle" idx="1"/>
          </p:nvPr>
        </p:nvSpPr>
        <p:spPr bwMode="auto">
          <a:xfrm>
            <a:off x="1828800" y="3886200"/>
            <a:ext cx="85344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s-ES"/>
              <a:t>Haga clic para modificar el estilo de subtítulo del patrón</a:t>
            </a:r>
            <a:endParaRPr lang="es-CO"/>
          </a:p>
        </p:txBody>
      </p:sp>
      <p:sp>
        <p:nvSpPr>
          <p:cNvPr id="6" name="3 Marcador de fecha"/>
          <p:cNvSpPr>
            <a:spLocks noGrp="1"/>
          </p:cNvSpPr>
          <p:nvPr>
            <p:ph type="dt" sz="half" idx="10"/>
          </p:nvPr>
        </p:nvSpPr>
        <p:spPr bwMode="auto"/>
        <p:txBody>
          <a:bodyPr/>
          <a:lstStyle/>
          <a:p>
            <a:pPr>
              <a:defRPr/>
            </a:pPr>
            <a:r>
              <a:rPr lang="fr-FR"/>
              <a:t>02/12/2019</a:t>
            </a:r>
          </a:p>
        </p:txBody>
      </p:sp>
      <p:sp>
        <p:nvSpPr>
          <p:cNvPr id="7" name="4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8" name="5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preserve="1" userDrawn="1">
  <p:cSld name="Título y objetos">
    <p:spTree>
      <p:nvGrpSpPr>
        <p:cNvPr id="1" name=""/>
        <p:cNvGrpSpPr/>
        <p:nvPr/>
      </p:nvGrpSpPr>
      <p:grpSpPr bwMode="auto">
        <a:xfrm>
          <a:off x="0" y="0"/>
          <a:ext cx="0" cy="0"/>
          <a:chOff x="0" y="0"/>
          <a:chExt cx="0" cy="0"/>
        </a:xfrm>
      </p:grpSpPr>
      <p:sp>
        <p:nvSpPr>
          <p:cNvPr id="4" name="1 Título"/>
          <p:cNvSpPr>
            <a:spLocks noGrp="1"/>
          </p:cNvSpPr>
          <p:nvPr>
            <p:ph type="title"/>
          </p:nvPr>
        </p:nvSpPr>
        <p:spPr bwMode="auto"/>
        <p:txBody>
          <a:bodyPr/>
          <a:lstStyle/>
          <a:p>
            <a:pPr>
              <a:defRPr/>
            </a:pPr>
            <a:r>
              <a:rPr lang="es-ES"/>
              <a:t>Haga clic para modificar el estilo de título del patrón</a:t>
            </a:r>
            <a:endParaRPr lang="es-CO"/>
          </a:p>
        </p:txBody>
      </p:sp>
      <p:sp>
        <p:nvSpPr>
          <p:cNvPr id="5" name="2 Marcador de contenido"/>
          <p:cNvSpPr>
            <a:spLocks noGrp="1"/>
          </p:cNvSpPr>
          <p:nvPr>
            <p:ph idx="1"/>
          </p:nvPr>
        </p:nvSpPr>
        <p:spPr bwMode="auto"/>
        <p:txBody>
          <a:bodyPr/>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6" name="3 Marcador de fecha"/>
          <p:cNvSpPr>
            <a:spLocks noGrp="1"/>
          </p:cNvSpPr>
          <p:nvPr>
            <p:ph type="dt" sz="half" idx="10"/>
          </p:nvPr>
        </p:nvSpPr>
        <p:spPr bwMode="auto"/>
        <p:txBody>
          <a:bodyPr/>
          <a:lstStyle/>
          <a:p>
            <a:pPr>
              <a:defRPr/>
            </a:pPr>
            <a:r>
              <a:rPr lang="fr-FR"/>
              <a:t>02/12/2019</a:t>
            </a:r>
            <a:endParaRPr/>
          </a:p>
        </p:txBody>
      </p:sp>
      <p:sp>
        <p:nvSpPr>
          <p:cNvPr id="7" name="4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8" name="5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secHead" preserve="1" userDrawn="1">
  <p:cSld name="Encabezado de sección">
    <p:spTree>
      <p:nvGrpSpPr>
        <p:cNvPr id="1" name=""/>
        <p:cNvGrpSpPr/>
        <p:nvPr/>
      </p:nvGrpSpPr>
      <p:grpSpPr bwMode="auto">
        <a:xfrm>
          <a:off x="0" y="0"/>
          <a:ext cx="0" cy="0"/>
          <a:chOff x="0" y="0"/>
          <a:chExt cx="0" cy="0"/>
        </a:xfrm>
      </p:grpSpPr>
      <p:sp>
        <p:nvSpPr>
          <p:cNvPr id="4" name="1 Título"/>
          <p:cNvSpPr>
            <a:spLocks noGrp="1"/>
          </p:cNvSpPr>
          <p:nvPr>
            <p:ph type="title"/>
          </p:nvPr>
        </p:nvSpPr>
        <p:spPr bwMode="auto">
          <a:xfrm>
            <a:off x="963084" y="4406901"/>
            <a:ext cx="10363200" cy="1362075"/>
          </a:xfrm>
        </p:spPr>
        <p:txBody>
          <a:bodyPr anchor="t"/>
          <a:lstStyle>
            <a:lvl1pPr algn="l">
              <a:defRPr sz="4000" b="1" cap="all"/>
            </a:lvl1pPr>
          </a:lstStyle>
          <a:p>
            <a:pPr>
              <a:defRPr/>
            </a:pPr>
            <a:r>
              <a:rPr lang="es-ES"/>
              <a:t>Haga clic para modificar el estilo de título del patrón</a:t>
            </a:r>
            <a:endParaRPr lang="es-CO"/>
          </a:p>
        </p:txBody>
      </p:sp>
      <p:sp>
        <p:nvSpPr>
          <p:cNvPr id="5" name="2 Marcador de texto"/>
          <p:cNvSpPr>
            <a:spLocks noGrp="1"/>
          </p:cNvSpPr>
          <p:nvPr>
            <p:ph type="body" idx="1"/>
          </p:nvPr>
        </p:nvSpPr>
        <p:spPr bwMode="auto">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s-ES"/>
              <a:t>Haga clic para modificar el estilo de texto del patrón</a:t>
            </a:r>
            <a:endParaRPr/>
          </a:p>
        </p:txBody>
      </p:sp>
      <p:sp>
        <p:nvSpPr>
          <p:cNvPr id="6" name="3 Marcador de fecha"/>
          <p:cNvSpPr>
            <a:spLocks noGrp="1"/>
          </p:cNvSpPr>
          <p:nvPr>
            <p:ph type="dt" sz="half" idx="10"/>
          </p:nvPr>
        </p:nvSpPr>
        <p:spPr bwMode="auto"/>
        <p:txBody>
          <a:bodyPr/>
          <a:lstStyle/>
          <a:p>
            <a:pPr>
              <a:defRPr/>
            </a:pPr>
            <a:r>
              <a:rPr lang="fr-FR"/>
              <a:t>02/12/2019</a:t>
            </a:r>
            <a:endParaRPr/>
          </a:p>
        </p:txBody>
      </p:sp>
      <p:sp>
        <p:nvSpPr>
          <p:cNvPr id="7" name="4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8" name="5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type="twoObj" preserve="1" userDrawn="1">
  <p:cSld name="Dos objetos">
    <p:spTree>
      <p:nvGrpSpPr>
        <p:cNvPr id="1" name=""/>
        <p:cNvGrpSpPr/>
        <p:nvPr/>
      </p:nvGrpSpPr>
      <p:grpSpPr bwMode="auto">
        <a:xfrm>
          <a:off x="0" y="0"/>
          <a:ext cx="0" cy="0"/>
          <a:chOff x="0" y="0"/>
          <a:chExt cx="0" cy="0"/>
        </a:xfrm>
      </p:grpSpPr>
      <p:sp>
        <p:nvSpPr>
          <p:cNvPr id="4" name="1 Título"/>
          <p:cNvSpPr>
            <a:spLocks noGrp="1"/>
          </p:cNvSpPr>
          <p:nvPr>
            <p:ph type="title"/>
          </p:nvPr>
        </p:nvSpPr>
        <p:spPr bwMode="auto"/>
        <p:txBody>
          <a:bodyPr/>
          <a:lstStyle/>
          <a:p>
            <a:pPr>
              <a:defRPr/>
            </a:pPr>
            <a:r>
              <a:rPr lang="es-ES"/>
              <a:t>Haga clic para modificar el estilo de título del patrón</a:t>
            </a:r>
            <a:endParaRPr lang="es-CO"/>
          </a:p>
        </p:txBody>
      </p:sp>
      <p:sp>
        <p:nvSpPr>
          <p:cNvPr id="5" name="2 Marcador de contenido"/>
          <p:cNvSpPr>
            <a:spLocks noGrp="1"/>
          </p:cNvSpPr>
          <p:nvPr>
            <p:ph sz="half" idx="1"/>
          </p:nvPr>
        </p:nvSpPr>
        <p:spPr bwMode="auto">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6" name="3 Marcador de contenido"/>
          <p:cNvSpPr>
            <a:spLocks noGrp="1"/>
          </p:cNvSpPr>
          <p:nvPr>
            <p:ph sz="half" idx="2"/>
          </p:nvPr>
        </p:nvSpPr>
        <p:spPr bwMode="auto">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7" name="4 Marcador de fecha"/>
          <p:cNvSpPr>
            <a:spLocks noGrp="1"/>
          </p:cNvSpPr>
          <p:nvPr>
            <p:ph type="dt" sz="half" idx="10"/>
          </p:nvPr>
        </p:nvSpPr>
        <p:spPr bwMode="auto"/>
        <p:txBody>
          <a:bodyPr/>
          <a:lstStyle/>
          <a:p>
            <a:pPr>
              <a:defRPr/>
            </a:pPr>
            <a:r>
              <a:rPr lang="fr-FR"/>
              <a:t>02/12/2019</a:t>
            </a:r>
            <a:endParaRPr/>
          </a:p>
        </p:txBody>
      </p:sp>
      <p:sp>
        <p:nvSpPr>
          <p:cNvPr id="8" name="5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9" name="6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ción">
    <p:spTree>
      <p:nvGrpSpPr>
        <p:cNvPr id="1" name=""/>
        <p:cNvGrpSpPr/>
        <p:nvPr/>
      </p:nvGrpSpPr>
      <p:grpSpPr bwMode="auto">
        <a:xfrm>
          <a:off x="0" y="0"/>
          <a:ext cx="0" cy="0"/>
          <a:chOff x="0" y="0"/>
          <a:chExt cx="0" cy="0"/>
        </a:xfrm>
      </p:grpSpPr>
      <p:sp>
        <p:nvSpPr>
          <p:cNvPr id="4" name="1 Título"/>
          <p:cNvSpPr>
            <a:spLocks noGrp="1"/>
          </p:cNvSpPr>
          <p:nvPr>
            <p:ph type="title"/>
          </p:nvPr>
        </p:nvSpPr>
        <p:spPr bwMode="auto"/>
        <p:txBody>
          <a:bodyPr/>
          <a:lstStyle>
            <a:lvl1pPr>
              <a:defRPr/>
            </a:lvl1pPr>
          </a:lstStyle>
          <a:p>
            <a:pPr>
              <a:defRPr/>
            </a:pPr>
            <a:r>
              <a:rPr lang="es-ES"/>
              <a:t>Haga clic para modificar el estilo de título del patrón</a:t>
            </a:r>
            <a:endParaRPr lang="es-CO"/>
          </a:p>
        </p:txBody>
      </p:sp>
      <p:sp>
        <p:nvSpPr>
          <p:cNvPr id="5" name="2 Marcador de texto"/>
          <p:cNvSpPr>
            <a:spLocks noGrp="1"/>
          </p:cNvSpPr>
          <p:nvPr>
            <p:ph type="body" idx="1"/>
          </p:nvPr>
        </p:nvSpPr>
        <p:spPr bwMode="auto">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el estilo de texto del patrón</a:t>
            </a:r>
            <a:endParaRPr/>
          </a:p>
        </p:txBody>
      </p:sp>
      <p:sp>
        <p:nvSpPr>
          <p:cNvPr id="6" name="3 Marcador de contenido"/>
          <p:cNvSpPr>
            <a:spLocks noGrp="1"/>
          </p:cNvSpPr>
          <p:nvPr>
            <p:ph sz="half" idx="2"/>
          </p:nvPr>
        </p:nvSpPr>
        <p:spPr bwMode="auto">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7" name="4 Marcador de texto"/>
          <p:cNvSpPr>
            <a:spLocks noGrp="1"/>
          </p:cNvSpPr>
          <p:nvPr>
            <p:ph type="body" sz="quarter" idx="3"/>
          </p:nvPr>
        </p:nvSpPr>
        <p:spPr bwMode="auto">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el estilo de texto del patrón</a:t>
            </a:r>
            <a:endParaRPr/>
          </a:p>
        </p:txBody>
      </p:sp>
      <p:sp>
        <p:nvSpPr>
          <p:cNvPr id="8" name="5 Marcador de contenido"/>
          <p:cNvSpPr>
            <a:spLocks noGrp="1"/>
          </p:cNvSpPr>
          <p:nvPr>
            <p:ph sz="quarter" idx="4"/>
          </p:nvPr>
        </p:nvSpPr>
        <p:spPr bwMode="auto">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9" name="6 Marcador de fecha"/>
          <p:cNvSpPr>
            <a:spLocks noGrp="1"/>
          </p:cNvSpPr>
          <p:nvPr>
            <p:ph type="dt" sz="half" idx="10"/>
          </p:nvPr>
        </p:nvSpPr>
        <p:spPr bwMode="auto"/>
        <p:txBody>
          <a:bodyPr/>
          <a:lstStyle/>
          <a:p>
            <a:pPr>
              <a:defRPr/>
            </a:pPr>
            <a:r>
              <a:rPr lang="fr-FR"/>
              <a:t>02/12/2019</a:t>
            </a:r>
            <a:endParaRPr/>
          </a:p>
        </p:txBody>
      </p:sp>
      <p:sp>
        <p:nvSpPr>
          <p:cNvPr id="10" name="7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11" name="8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ólo el título">
    <p:spTree>
      <p:nvGrpSpPr>
        <p:cNvPr id="1" name=""/>
        <p:cNvGrpSpPr/>
        <p:nvPr/>
      </p:nvGrpSpPr>
      <p:grpSpPr bwMode="auto">
        <a:xfrm>
          <a:off x="0" y="0"/>
          <a:ext cx="0" cy="0"/>
          <a:chOff x="0" y="0"/>
          <a:chExt cx="0" cy="0"/>
        </a:xfrm>
      </p:grpSpPr>
      <p:sp>
        <p:nvSpPr>
          <p:cNvPr id="4" name="1 Título"/>
          <p:cNvSpPr>
            <a:spLocks noGrp="1"/>
          </p:cNvSpPr>
          <p:nvPr>
            <p:ph type="title"/>
          </p:nvPr>
        </p:nvSpPr>
        <p:spPr bwMode="auto"/>
        <p:txBody>
          <a:bodyPr/>
          <a:lstStyle/>
          <a:p>
            <a:pPr>
              <a:defRPr/>
            </a:pPr>
            <a:r>
              <a:rPr lang="es-ES"/>
              <a:t>Haga clic para modificar el estilo de título del patrón</a:t>
            </a:r>
            <a:endParaRPr lang="es-CO"/>
          </a:p>
        </p:txBody>
      </p:sp>
      <p:sp>
        <p:nvSpPr>
          <p:cNvPr id="5" name="2 Marcador de fecha"/>
          <p:cNvSpPr>
            <a:spLocks noGrp="1"/>
          </p:cNvSpPr>
          <p:nvPr>
            <p:ph type="dt" sz="half" idx="10"/>
          </p:nvPr>
        </p:nvSpPr>
        <p:spPr bwMode="auto"/>
        <p:txBody>
          <a:bodyPr/>
          <a:lstStyle/>
          <a:p>
            <a:pPr>
              <a:defRPr/>
            </a:pPr>
            <a:r>
              <a:rPr lang="fr-FR"/>
              <a:t>02/12/2019</a:t>
            </a:r>
            <a:endParaRPr/>
          </a:p>
        </p:txBody>
      </p:sp>
      <p:sp>
        <p:nvSpPr>
          <p:cNvPr id="6" name="3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7" name="4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Modifiez le style du titre</a:t>
            </a:r>
            <a:endParaRPr/>
          </a:p>
        </p:txBody>
      </p:sp>
      <p:sp>
        <p:nvSpPr>
          <p:cNvPr id="5" name="Espace réservé du contenu 2"/>
          <p:cNvSpPr>
            <a:spLocks noGrp="1"/>
          </p:cNvSpPr>
          <p:nvPr>
            <p:ph idx="1"/>
          </p:nvPr>
        </p:nvSpPr>
        <p:spPr bwMode="auto"/>
        <p:txBody>
          <a:bodyPr/>
          <a:lstStyle/>
          <a:p>
            <a:pPr lvl="0">
              <a:defRPr/>
            </a:pPr>
            <a:r>
              <a:rPr lang="fr-FR"/>
              <a:t>Modifiez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Rectangl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endParaRPr/>
          </a:p>
        </p:txBody>
      </p:sp>
      <p:sp>
        <p:nvSpPr>
          <p:cNvPr id="7" name="Rectangle 5"/>
          <p:cNvSpPr>
            <a:spLocks noGrp="1" noChangeArrowheads="1"/>
          </p:cNvSpPr>
          <p:nvPr>
            <p:ph type="ftr" sz="quarter" idx="11"/>
          </p:nvPr>
        </p:nvSpPr>
        <p:spPr bwMode="auto">
          <a:xfrm>
            <a:off x="3215218" y="5913439"/>
            <a:ext cx="7344833" cy="331787"/>
          </a:xfrm>
          <a:prstGeom prst="rect">
            <a:avLst/>
          </a:prstGeom>
        </p:spPr>
        <p:txBody>
          <a:bodyPr/>
          <a:lstStyle>
            <a:lvl1pPr>
              <a:defRPr/>
            </a:lvl1pPr>
          </a:lstStyle>
          <a:p>
            <a:pPr>
              <a:defRPr/>
            </a:pPr>
            <a:r>
              <a:rPr lang="fr-FR"/>
              <a:t>UL - ERPI – LF2L -  l.dupont@univ-lorraine.fr</a:t>
            </a:r>
            <a:endParaRPr/>
          </a:p>
        </p:txBody>
      </p:sp>
      <p:sp>
        <p:nvSpPr>
          <p:cNvPr id="8" name="Rectangl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588D9536-2215-E544-A4D8-EF4883121887}" type="slidenum">
              <a:rPr lang="fr-FR"/>
              <a:t>‹N°›</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blank" preserve="1" userDrawn="1">
  <p:cSld name="En blanco">
    <p:spTree>
      <p:nvGrpSpPr>
        <p:cNvPr id="1" name=""/>
        <p:cNvGrpSpPr/>
        <p:nvPr/>
      </p:nvGrpSpPr>
      <p:grpSpPr bwMode="auto">
        <a:xfrm>
          <a:off x="0" y="0"/>
          <a:ext cx="0" cy="0"/>
          <a:chOff x="0" y="0"/>
          <a:chExt cx="0" cy="0"/>
        </a:xfrm>
      </p:grpSpPr>
      <p:sp>
        <p:nvSpPr>
          <p:cNvPr id="4" name="1 Marcador de fecha"/>
          <p:cNvSpPr>
            <a:spLocks noGrp="1"/>
          </p:cNvSpPr>
          <p:nvPr>
            <p:ph type="dt" sz="half" idx="10"/>
          </p:nvPr>
        </p:nvSpPr>
        <p:spPr bwMode="auto"/>
        <p:txBody>
          <a:bodyPr/>
          <a:lstStyle/>
          <a:p>
            <a:pPr>
              <a:defRPr/>
            </a:pPr>
            <a:r>
              <a:rPr lang="fr-FR"/>
              <a:t>02/12/2019</a:t>
            </a:r>
            <a:endParaRPr/>
          </a:p>
        </p:txBody>
      </p:sp>
      <p:sp>
        <p:nvSpPr>
          <p:cNvPr id="5" name="2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6" name="3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ido con título">
    <p:spTree>
      <p:nvGrpSpPr>
        <p:cNvPr id="1" name=""/>
        <p:cNvGrpSpPr/>
        <p:nvPr/>
      </p:nvGrpSpPr>
      <p:grpSpPr bwMode="auto">
        <a:xfrm>
          <a:off x="0" y="0"/>
          <a:ext cx="0" cy="0"/>
          <a:chOff x="0" y="0"/>
          <a:chExt cx="0" cy="0"/>
        </a:xfrm>
      </p:grpSpPr>
      <p:sp>
        <p:nvSpPr>
          <p:cNvPr id="4" name="1 Título"/>
          <p:cNvSpPr>
            <a:spLocks noGrp="1"/>
          </p:cNvSpPr>
          <p:nvPr>
            <p:ph type="title"/>
          </p:nvPr>
        </p:nvSpPr>
        <p:spPr bwMode="auto">
          <a:xfrm>
            <a:off x="609601" y="273050"/>
            <a:ext cx="4011084" cy="1162050"/>
          </a:xfrm>
        </p:spPr>
        <p:txBody>
          <a:bodyPr anchor="b"/>
          <a:lstStyle>
            <a:lvl1pPr algn="l">
              <a:defRPr sz="2000" b="1"/>
            </a:lvl1pPr>
          </a:lstStyle>
          <a:p>
            <a:pPr>
              <a:defRPr/>
            </a:pPr>
            <a:r>
              <a:rPr lang="es-ES"/>
              <a:t>Haga clic para modificar el estilo de título del patrón</a:t>
            </a:r>
            <a:endParaRPr lang="es-CO"/>
          </a:p>
        </p:txBody>
      </p:sp>
      <p:sp>
        <p:nvSpPr>
          <p:cNvPr id="5" name="2 Marcador de contenido"/>
          <p:cNvSpPr>
            <a:spLocks noGrp="1"/>
          </p:cNvSpPr>
          <p:nvPr>
            <p:ph idx="1"/>
          </p:nvPr>
        </p:nvSpPr>
        <p:spPr bwMode="auto">
          <a:xfrm>
            <a:off x="4766732"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6" name="3 Marcador de texto"/>
          <p:cNvSpPr>
            <a:spLocks noGrp="1"/>
          </p:cNvSpPr>
          <p:nvPr>
            <p:ph type="body" sz="half" idx="2"/>
          </p:nvPr>
        </p:nvSpPr>
        <p:spPr bwMode="auto">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s-ES"/>
              <a:t>Haga clic para modificar el estilo de texto del patrón</a:t>
            </a:r>
            <a:endParaRPr/>
          </a:p>
        </p:txBody>
      </p:sp>
      <p:sp>
        <p:nvSpPr>
          <p:cNvPr id="7" name="4 Marcador de fecha"/>
          <p:cNvSpPr>
            <a:spLocks noGrp="1"/>
          </p:cNvSpPr>
          <p:nvPr>
            <p:ph type="dt" sz="half" idx="10"/>
          </p:nvPr>
        </p:nvSpPr>
        <p:spPr bwMode="auto"/>
        <p:txBody>
          <a:bodyPr/>
          <a:lstStyle/>
          <a:p>
            <a:pPr>
              <a:defRPr/>
            </a:pPr>
            <a:r>
              <a:rPr lang="fr-FR"/>
              <a:t>02/12/2019</a:t>
            </a:r>
            <a:endParaRPr/>
          </a:p>
        </p:txBody>
      </p:sp>
      <p:sp>
        <p:nvSpPr>
          <p:cNvPr id="8" name="5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9" name="6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n con título">
    <p:spTree>
      <p:nvGrpSpPr>
        <p:cNvPr id="1" name=""/>
        <p:cNvGrpSpPr/>
        <p:nvPr/>
      </p:nvGrpSpPr>
      <p:grpSpPr bwMode="auto">
        <a:xfrm>
          <a:off x="0" y="0"/>
          <a:ext cx="0" cy="0"/>
          <a:chOff x="0" y="0"/>
          <a:chExt cx="0" cy="0"/>
        </a:xfrm>
      </p:grpSpPr>
      <p:sp>
        <p:nvSpPr>
          <p:cNvPr id="4" name="1 Título"/>
          <p:cNvSpPr>
            <a:spLocks noGrp="1"/>
          </p:cNvSpPr>
          <p:nvPr>
            <p:ph type="title"/>
          </p:nvPr>
        </p:nvSpPr>
        <p:spPr bwMode="auto">
          <a:xfrm>
            <a:off x="2389717" y="4800600"/>
            <a:ext cx="7315200" cy="566738"/>
          </a:xfrm>
        </p:spPr>
        <p:txBody>
          <a:bodyPr anchor="b"/>
          <a:lstStyle>
            <a:lvl1pPr algn="l">
              <a:defRPr sz="2000" b="1"/>
            </a:lvl1pPr>
          </a:lstStyle>
          <a:p>
            <a:pPr>
              <a:defRPr/>
            </a:pPr>
            <a:r>
              <a:rPr lang="es-ES"/>
              <a:t>Haga clic para modificar el estilo de título del patrón</a:t>
            </a:r>
            <a:endParaRPr lang="es-CO"/>
          </a:p>
        </p:txBody>
      </p:sp>
      <p:sp>
        <p:nvSpPr>
          <p:cNvPr id="5" name="2 Marcador de posición de imagen"/>
          <p:cNvSpPr>
            <a:spLocks noGrp="1"/>
          </p:cNvSpPr>
          <p:nvPr>
            <p:ph type="pic" idx="1"/>
          </p:nvPr>
        </p:nvSpPr>
        <p:spPr bwMode="auto">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s-CO"/>
          </a:p>
        </p:txBody>
      </p:sp>
      <p:sp>
        <p:nvSpPr>
          <p:cNvPr id="6" name="3 Marcador de texto"/>
          <p:cNvSpPr>
            <a:spLocks noGrp="1"/>
          </p:cNvSpPr>
          <p:nvPr>
            <p:ph type="body" sz="half" idx="2"/>
          </p:nvPr>
        </p:nvSpPr>
        <p:spPr bwMode="auto">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s-ES"/>
              <a:t>Haga clic para modificar el estilo de texto del patrón</a:t>
            </a:r>
            <a:endParaRPr/>
          </a:p>
        </p:txBody>
      </p:sp>
      <p:sp>
        <p:nvSpPr>
          <p:cNvPr id="7" name="4 Marcador de fecha"/>
          <p:cNvSpPr>
            <a:spLocks noGrp="1"/>
          </p:cNvSpPr>
          <p:nvPr>
            <p:ph type="dt" sz="half" idx="10"/>
          </p:nvPr>
        </p:nvSpPr>
        <p:spPr bwMode="auto"/>
        <p:txBody>
          <a:bodyPr/>
          <a:lstStyle/>
          <a:p>
            <a:pPr>
              <a:defRPr/>
            </a:pPr>
            <a:r>
              <a:rPr lang="fr-FR"/>
              <a:t>02/12/2019</a:t>
            </a:r>
            <a:endParaRPr/>
          </a:p>
        </p:txBody>
      </p:sp>
      <p:sp>
        <p:nvSpPr>
          <p:cNvPr id="8" name="5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9" name="6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type="vertTx" preserve="1" userDrawn="1">
  <p:cSld name="Título y texto vertical">
    <p:spTree>
      <p:nvGrpSpPr>
        <p:cNvPr id="1" name=""/>
        <p:cNvGrpSpPr/>
        <p:nvPr/>
      </p:nvGrpSpPr>
      <p:grpSpPr bwMode="auto">
        <a:xfrm>
          <a:off x="0" y="0"/>
          <a:ext cx="0" cy="0"/>
          <a:chOff x="0" y="0"/>
          <a:chExt cx="0" cy="0"/>
        </a:xfrm>
      </p:grpSpPr>
      <p:sp>
        <p:nvSpPr>
          <p:cNvPr id="4" name="1 Título"/>
          <p:cNvSpPr>
            <a:spLocks noGrp="1"/>
          </p:cNvSpPr>
          <p:nvPr>
            <p:ph type="title"/>
          </p:nvPr>
        </p:nvSpPr>
        <p:spPr bwMode="auto"/>
        <p:txBody>
          <a:bodyPr/>
          <a:lstStyle/>
          <a:p>
            <a:pPr>
              <a:defRPr/>
            </a:pPr>
            <a:r>
              <a:rPr lang="es-ES"/>
              <a:t>Haga clic para modificar el estilo de título del patrón</a:t>
            </a:r>
            <a:endParaRPr lang="es-CO"/>
          </a:p>
        </p:txBody>
      </p:sp>
      <p:sp>
        <p:nvSpPr>
          <p:cNvPr id="5" name="2 Marcador de texto vertical"/>
          <p:cNvSpPr>
            <a:spLocks noGrp="1"/>
          </p:cNvSpPr>
          <p:nvPr>
            <p:ph type="body" orient="vert" idx="1"/>
          </p:nvPr>
        </p:nvSpPr>
        <p:spPr bwMode="auto"/>
        <p:txBody>
          <a:bodyPr vert="eaVert"/>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6" name="3 Marcador de fecha"/>
          <p:cNvSpPr>
            <a:spLocks noGrp="1"/>
          </p:cNvSpPr>
          <p:nvPr>
            <p:ph type="dt" sz="half" idx="10"/>
          </p:nvPr>
        </p:nvSpPr>
        <p:spPr bwMode="auto"/>
        <p:txBody>
          <a:bodyPr/>
          <a:lstStyle/>
          <a:p>
            <a:pPr>
              <a:defRPr/>
            </a:pPr>
            <a:r>
              <a:rPr lang="fr-FR"/>
              <a:t>02/12/2019</a:t>
            </a:r>
            <a:endParaRPr/>
          </a:p>
        </p:txBody>
      </p:sp>
      <p:sp>
        <p:nvSpPr>
          <p:cNvPr id="7" name="4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8" name="5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Título vertical y texto">
    <p:spTree>
      <p:nvGrpSpPr>
        <p:cNvPr id="1" name=""/>
        <p:cNvGrpSpPr/>
        <p:nvPr/>
      </p:nvGrpSpPr>
      <p:grpSpPr bwMode="auto">
        <a:xfrm>
          <a:off x="0" y="0"/>
          <a:ext cx="0" cy="0"/>
          <a:chOff x="0" y="0"/>
          <a:chExt cx="0" cy="0"/>
        </a:xfrm>
      </p:grpSpPr>
      <p:sp>
        <p:nvSpPr>
          <p:cNvPr id="4" name="1 Título vertical"/>
          <p:cNvSpPr>
            <a:spLocks noGrp="1"/>
          </p:cNvSpPr>
          <p:nvPr>
            <p:ph type="title" orient="vert"/>
          </p:nvPr>
        </p:nvSpPr>
        <p:spPr bwMode="auto">
          <a:xfrm>
            <a:off x="8839200" y="274639"/>
            <a:ext cx="2743200" cy="5851525"/>
          </a:xfrm>
        </p:spPr>
        <p:txBody>
          <a:bodyPr vert="eaVert"/>
          <a:lstStyle/>
          <a:p>
            <a:pPr>
              <a:defRPr/>
            </a:pPr>
            <a:r>
              <a:rPr lang="es-ES"/>
              <a:t>Haga clic para modificar el estilo de título del patrón</a:t>
            </a:r>
            <a:endParaRPr lang="es-CO"/>
          </a:p>
        </p:txBody>
      </p:sp>
      <p:sp>
        <p:nvSpPr>
          <p:cNvPr id="5" name="2 Marcador de texto vertical"/>
          <p:cNvSpPr>
            <a:spLocks noGrp="1"/>
          </p:cNvSpPr>
          <p:nvPr>
            <p:ph type="body" orient="vert" idx="1"/>
          </p:nvPr>
        </p:nvSpPr>
        <p:spPr bwMode="auto">
          <a:xfrm>
            <a:off x="609600" y="274639"/>
            <a:ext cx="8026400" cy="5851525"/>
          </a:xfrm>
        </p:spPr>
        <p:txBody>
          <a:bodyPr vert="eaVert"/>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6" name="3 Marcador de fecha"/>
          <p:cNvSpPr>
            <a:spLocks noGrp="1"/>
          </p:cNvSpPr>
          <p:nvPr>
            <p:ph type="dt" sz="half" idx="10"/>
          </p:nvPr>
        </p:nvSpPr>
        <p:spPr bwMode="auto"/>
        <p:txBody>
          <a:bodyPr/>
          <a:lstStyle/>
          <a:p>
            <a:pPr>
              <a:defRPr/>
            </a:pPr>
            <a:r>
              <a:rPr lang="fr-FR"/>
              <a:t>02/12/2019</a:t>
            </a:r>
            <a:endParaRPr/>
          </a:p>
        </p:txBody>
      </p:sp>
      <p:sp>
        <p:nvSpPr>
          <p:cNvPr id="7" name="4 Marcador de pie de página"/>
          <p:cNvSpPr>
            <a:spLocks noGrp="1"/>
          </p:cNvSpPr>
          <p:nvPr>
            <p:ph type="ftr" sz="quarter" idx="11"/>
          </p:nvPr>
        </p:nvSpPr>
        <p:spPr bwMode="auto"/>
        <p:txBody>
          <a:bodyPr/>
          <a:lstStyle/>
          <a:p>
            <a:pPr>
              <a:defRPr/>
            </a:pPr>
            <a:r>
              <a:rPr lang="fr-FR"/>
              <a:t>UL - ERPI – LF2L -  l.dupont@univ-lorraine.fr</a:t>
            </a:r>
            <a:endParaRPr/>
          </a:p>
        </p:txBody>
      </p:sp>
      <p:sp>
        <p:nvSpPr>
          <p:cNvPr id="8" name="5 Marcador de número de diapositiva"/>
          <p:cNvSpPr>
            <a:spLocks noGrp="1"/>
          </p:cNvSpPr>
          <p:nvPr>
            <p:ph type="sldNum" sz="quarter" idx="12"/>
          </p:nvPr>
        </p:nvSpPr>
        <p:spPr bwMode="auto"/>
        <p:txBody>
          <a:bodyPr/>
          <a:lstStyle/>
          <a:p>
            <a:pPr>
              <a:defRPr/>
            </a:pPr>
            <a:fld id="{8C67838C-225A-9446-8A6C-F76D60274976}" type="slidenum">
              <a:rPr lang="fr-FR"/>
              <a:t>‹N°›</a:t>
            </a:fld>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userDrawn="1">
  <p:cSld name="1_Título y objetos">
    <p:spTree>
      <p:nvGrpSpPr>
        <p:cNvPr id="1" name=""/>
        <p:cNvGrpSpPr/>
        <p:nvPr/>
      </p:nvGrpSpPr>
      <p:grpSpPr bwMode="auto">
        <a:xfrm>
          <a:off x="0" y="0"/>
          <a:ext cx="0" cy="0"/>
          <a:chOff x="0" y="0"/>
          <a:chExt cx="0" cy="0"/>
        </a:xfrm>
      </p:grpSpPr>
      <p:sp>
        <p:nvSpPr>
          <p:cNvPr id="4" name="2 Marcador de contenido"/>
          <p:cNvSpPr>
            <a:spLocks noGrp="1"/>
          </p:cNvSpPr>
          <p:nvPr>
            <p:ph idx="1"/>
          </p:nvPr>
        </p:nvSpPr>
        <p:spPr bwMode="auto">
          <a:xfrm>
            <a:off x="609600" y="1600201"/>
            <a:ext cx="10887000" cy="4400568"/>
          </a:xfrm>
        </p:spPr>
        <p:txBody>
          <a:bodyPr/>
          <a:lstStyle>
            <a:lvl1pPr>
              <a:buClr>
                <a:schemeClr val="accent4">
                  <a:lumMod val="25000"/>
                </a:schemeClr>
              </a:buClr>
              <a:buFont typeface="Arial"/>
              <a:buChar char="•"/>
              <a:defRPr sz="2100">
                <a:solidFill>
                  <a:schemeClr val="accent6">
                    <a:lumMod val="10000"/>
                  </a:schemeClr>
                </a:solidFill>
              </a:defRPr>
            </a:lvl1pPr>
            <a:lvl2pPr>
              <a:buClr>
                <a:schemeClr val="accent4">
                  <a:lumMod val="25000"/>
                </a:schemeClr>
              </a:buClr>
              <a:defRPr sz="1800">
                <a:solidFill>
                  <a:schemeClr val="accent6">
                    <a:lumMod val="10000"/>
                  </a:schemeClr>
                </a:solidFill>
              </a:defRPr>
            </a:lvl2pPr>
            <a:lvl3pPr>
              <a:buClr>
                <a:schemeClr val="accent4">
                  <a:lumMod val="25000"/>
                </a:schemeClr>
              </a:buClr>
              <a:defRPr>
                <a:solidFill>
                  <a:schemeClr val="accent6">
                    <a:lumMod val="10000"/>
                  </a:schemeClr>
                </a:solidFill>
              </a:defRPr>
            </a:lvl3pPr>
            <a:lvl4pPr>
              <a:buClr>
                <a:schemeClr val="accent4">
                  <a:lumMod val="25000"/>
                </a:schemeClr>
              </a:buClr>
              <a:defRPr>
                <a:solidFill>
                  <a:schemeClr val="accent6">
                    <a:lumMod val="10000"/>
                  </a:schemeClr>
                </a:solidFill>
              </a:defRPr>
            </a:lvl4pPr>
            <a:lvl5pPr>
              <a:buClr>
                <a:schemeClr val="accent4">
                  <a:lumMod val="25000"/>
                </a:schemeClr>
              </a:buClr>
              <a:defRPr>
                <a:solidFill>
                  <a:schemeClr val="accent6">
                    <a:lumMod val="10000"/>
                  </a:schemeClr>
                </a:solidFill>
              </a:defRPr>
            </a:lvl5pPr>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5" name="5 Marcador de número de diapositiva"/>
          <p:cNvSpPr>
            <a:spLocks noGrp="1"/>
          </p:cNvSpPr>
          <p:nvPr>
            <p:ph type="sldNum" sz="quarter" idx="12"/>
          </p:nvPr>
        </p:nvSpPr>
        <p:spPr bwMode="auto">
          <a:xfrm>
            <a:off x="10480600" y="5862585"/>
            <a:ext cx="1016000" cy="365125"/>
          </a:xfrm>
          <a:prstGeom prst="rect">
            <a:avLst/>
          </a:prstGeom>
        </p:spPr>
        <p:txBody>
          <a:bodyPr/>
          <a:lstStyle>
            <a:lvl1pPr>
              <a:defRPr sz="900">
                <a:solidFill>
                  <a:schemeClr val="accent6">
                    <a:lumMod val="10000"/>
                  </a:schemeClr>
                </a:solidFill>
                <a:latin typeface="Times New Roman"/>
                <a:cs typeface="Times New Roman"/>
              </a:defRPr>
            </a:lvl1pPr>
          </a:lstStyle>
          <a:p>
            <a:pPr>
              <a:defRPr/>
            </a:pPr>
            <a:fld id="{B79B7C95-FC1D-4092-BF60-9CEC94F25248}" type="slidenum">
              <a:rPr lang="es-CO"/>
              <a:t>‹N°›</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Titre de section">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963084" y="4406901"/>
            <a:ext cx="10363200" cy="1362075"/>
          </a:xfrm>
        </p:spPr>
        <p:txBody>
          <a:bodyPr anchor="t"/>
          <a:lstStyle>
            <a:lvl1pPr algn="l">
              <a:defRPr sz="4000" b="1" cap="all"/>
            </a:lvl1pPr>
          </a:lstStyle>
          <a:p>
            <a:pPr>
              <a:defRPr/>
            </a:pPr>
            <a:r>
              <a:rPr lang="fr-FR"/>
              <a:t>Modifiez le style du titre</a:t>
            </a:r>
            <a:endParaRPr/>
          </a:p>
        </p:txBody>
      </p:sp>
      <p:sp>
        <p:nvSpPr>
          <p:cNvPr id="5" name="Espace réservé du texte 2"/>
          <p:cNvSpPr>
            <a:spLocks noGrp="1"/>
          </p:cNvSpPr>
          <p:nvPr>
            <p:ph type="body" idx="1"/>
          </p:nvPr>
        </p:nvSpPr>
        <p:spPr bwMode="auto">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defRPr/>
            </a:pPr>
            <a:r>
              <a:rPr lang="fr-FR"/>
              <a:t>Modifiez les styles du texte du masque</a:t>
            </a:r>
            <a:endParaRPr/>
          </a:p>
        </p:txBody>
      </p:sp>
      <p:sp>
        <p:nvSpPr>
          <p:cNvPr id="6" name="Rectangl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p>
        </p:txBody>
      </p:sp>
      <p:sp>
        <p:nvSpPr>
          <p:cNvPr id="7" name="Rectangle 5"/>
          <p:cNvSpPr>
            <a:spLocks noGrp="1" noChangeArrowheads="1"/>
          </p:cNvSpPr>
          <p:nvPr>
            <p:ph type="ftr" sz="quarter" idx="11"/>
          </p:nvPr>
        </p:nvSpPr>
        <p:spPr bwMode="auto">
          <a:xfrm>
            <a:off x="3215218" y="5913439"/>
            <a:ext cx="4032249" cy="331787"/>
          </a:xfrm>
          <a:prstGeom prst="rect">
            <a:avLst/>
          </a:prstGeom>
        </p:spPr>
        <p:txBody>
          <a:bodyPr/>
          <a:lstStyle>
            <a:lvl1pPr>
              <a:defRPr/>
            </a:lvl1pPr>
          </a:lstStyle>
          <a:p>
            <a:pPr>
              <a:defRPr/>
            </a:pPr>
            <a:r>
              <a:rPr lang="fr-FR"/>
              <a:t>UL - ERPI – LF2L -  l.dupont@univ-lorraine.fr</a:t>
            </a:r>
          </a:p>
        </p:txBody>
      </p:sp>
      <p:sp>
        <p:nvSpPr>
          <p:cNvPr id="8" name="Rectangl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0119F1FA-860A-B747-B3D1-66E1A5084E68}" type="slidenum">
              <a:rPr lang="fr-F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Modifiez le style du titre</a:t>
            </a:r>
            <a:endParaRPr/>
          </a:p>
        </p:txBody>
      </p:sp>
      <p:sp>
        <p:nvSpPr>
          <p:cNvPr id="5" name="Espace réservé du contenu 2"/>
          <p:cNvSpPr>
            <a:spLocks noGrp="1"/>
          </p:cNvSpPr>
          <p:nvPr>
            <p:ph sz="half" idx="1"/>
          </p:nvPr>
        </p:nvSpPr>
        <p:spPr bwMode="auto">
          <a:xfrm>
            <a:off x="609600" y="1412876"/>
            <a:ext cx="5384800"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fr-FR"/>
              <a:t>Modifiez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6197600" y="1412876"/>
            <a:ext cx="5384800"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fr-FR"/>
              <a:t>Modifiez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p>
        </p:txBody>
      </p:sp>
      <p:sp>
        <p:nvSpPr>
          <p:cNvPr id="8" name="Espace réservé du pied de page 5"/>
          <p:cNvSpPr>
            <a:spLocks noGrp="1" noChangeArrowheads="1"/>
          </p:cNvSpPr>
          <p:nvPr>
            <p:ph type="ftr" sz="quarter" idx="11"/>
          </p:nvPr>
        </p:nvSpPr>
        <p:spPr bwMode="auto">
          <a:xfrm>
            <a:off x="3215218" y="5913439"/>
            <a:ext cx="4032249" cy="331787"/>
          </a:xfrm>
          <a:prstGeom prst="rect">
            <a:avLst/>
          </a:prstGeom>
        </p:spPr>
        <p:txBody>
          <a:bodyPr/>
          <a:lstStyle>
            <a:lvl1pPr>
              <a:defRPr/>
            </a:lvl1pPr>
          </a:lstStyle>
          <a:p>
            <a:pPr>
              <a:defRPr/>
            </a:pPr>
            <a:r>
              <a:rPr lang="fr-FR"/>
              <a:t>UL - ERPI – LF2L -  l.dupont@univ-lorraine.fr</a:t>
            </a:r>
          </a:p>
        </p:txBody>
      </p:sp>
      <p:sp>
        <p:nvSpPr>
          <p:cNvPr id="9" name="Espace réservé du numéro de diapositiv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CA9DBFDE-44D6-B644-A9B5-59FAAC3A2B7A}" type="slidenum">
              <a:rPr lang="fr-F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609600" y="274638"/>
            <a:ext cx="10972800" cy="1143000"/>
          </a:xfrm>
        </p:spPr>
        <p:txBody>
          <a:bodyPr/>
          <a:lstStyle>
            <a:lvl1pPr>
              <a:defRPr/>
            </a:lvl1pPr>
          </a:lstStyle>
          <a:p>
            <a:pPr>
              <a:defRPr/>
            </a:pPr>
            <a:r>
              <a:rPr lang="fr-FR"/>
              <a:t>Modifiez le style du titre</a:t>
            </a:r>
            <a:endParaRPr/>
          </a:p>
        </p:txBody>
      </p:sp>
      <p:sp>
        <p:nvSpPr>
          <p:cNvPr id="5" name="Espace réservé du texte 2"/>
          <p:cNvSpPr>
            <a:spLocks noGrp="1"/>
          </p:cNvSpPr>
          <p:nvPr>
            <p:ph type="body" idx="1"/>
          </p:nvPr>
        </p:nvSpPr>
        <p:spPr bwMode="auto">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Modifiez les styles du texte du masque</a:t>
            </a:r>
            <a:endParaRPr/>
          </a:p>
        </p:txBody>
      </p:sp>
      <p:sp>
        <p:nvSpPr>
          <p:cNvPr id="6" name="Espace réservé du contenu 3"/>
          <p:cNvSpPr>
            <a:spLocks noGrp="1"/>
          </p:cNvSpPr>
          <p:nvPr>
            <p:ph sz="half" idx="2"/>
          </p:nvPr>
        </p:nvSpPr>
        <p:spPr bwMode="auto">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fr-FR"/>
              <a:t>Modifiez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u texte 4"/>
          <p:cNvSpPr>
            <a:spLocks noGrp="1"/>
          </p:cNvSpPr>
          <p:nvPr>
            <p:ph type="body" sz="quarter" idx="3"/>
          </p:nvPr>
        </p:nvSpPr>
        <p:spPr bwMode="auto">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Modifiez les styles du texte du masque</a:t>
            </a:r>
            <a:endParaRPr/>
          </a:p>
        </p:txBody>
      </p:sp>
      <p:sp>
        <p:nvSpPr>
          <p:cNvPr id="8" name="Espace réservé du contenu 5"/>
          <p:cNvSpPr>
            <a:spLocks noGrp="1"/>
          </p:cNvSpPr>
          <p:nvPr>
            <p:ph sz="quarter" idx="4"/>
          </p:nvPr>
        </p:nvSpPr>
        <p:spPr bwMode="auto">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fr-FR"/>
              <a:t>Modifiez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Rectangl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p>
        </p:txBody>
      </p:sp>
      <p:sp>
        <p:nvSpPr>
          <p:cNvPr id="10" name="Rectangle 5"/>
          <p:cNvSpPr>
            <a:spLocks noGrp="1" noChangeArrowheads="1"/>
          </p:cNvSpPr>
          <p:nvPr>
            <p:ph type="ftr" sz="quarter" idx="11"/>
          </p:nvPr>
        </p:nvSpPr>
        <p:spPr bwMode="auto">
          <a:xfrm>
            <a:off x="3215218" y="5913439"/>
            <a:ext cx="4032249" cy="331787"/>
          </a:xfrm>
          <a:prstGeom prst="rect">
            <a:avLst/>
          </a:prstGeom>
        </p:spPr>
        <p:txBody>
          <a:bodyPr/>
          <a:lstStyle>
            <a:lvl1pPr>
              <a:defRPr/>
            </a:lvl1pPr>
          </a:lstStyle>
          <a:p>
            <a:pPr>
              <a:defRPr/>
            </a:pPr>
            <a:r>
              <a:rPr lang="fr-FR"/>
              <a:t>UL - ERPI – LF2L -  l.dupont@univ-lorraine.fr</a:t>
            </a:r>
          </a:p>
        </p:txBody>
      </p:sp>
      <p:sp>
        <p:nvSpPr>
          <p:cNvPr id="11" name="Rectangl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51099948-43A5-6846-B0A5-CCD594B9DBC0}" type="slidenum">
              <a:rPr lang="fr-F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Modifiez le style du titre</a:t>
            </a:r>
            <a:endParaRPr/>
          </a:p>
        </p:txBody>
      </p:sp>
      <p:sp>
        <p:nvSpPr>
          <p:cNvPr id="5" name="Espace réservé de la dat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p>
        </p:txBody>
      </p:sp>
      <p:sp>
        <p:nvSpPr>
          <p:cNvPr id="6" name="Espace réservé du pied de page 5"/>
          <p:cNvSpPr>
            <a:spLocks noGrp="1" noChangeArrowheads="1"/>
          </p:cNvSpPr>
          <p:nvPr>
            <p:ph type="ftr" sz="quarter" idx="11"/>
          </p:nvPr>
        </p:nvSpPr>
        <p:spPr bwMode="auto">
          <a:xfrm>
            <a:off x="3215218" y="5913439"/>
            <a:ext cx="4032249" cy="331787"/>
          </a:xfrm>
          <a:prstGeom prst="rect">
            <a:avLst/>
          </a:prstGeom>
        </p:spPr>
        <p:txBody>
          <a:bodyPr/>
          <a:lstStyle>
            <a:lvl1pPr>
              <a:defRPr/>
            </a:lvl1pPr>
          </a:lstStyle>
          <a:p>
            <a:pPr>
              <a:defRPr/>
            </a:pPr>
            <a:r>
              <a:rPr lang="fr-FR"/>
              <a:t>UL - ERPI – LF2L -  l.dupont@univ-lorraine.fr</a:t>
            </a:r>
          </a:p>
        </p:txBody>
      </p:sp>
      <p:sp>
        <p:nvSpPr>
          <p:cNvPr id="7" name="Espace réservé du numéro de diapositiv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CAB93DFD-2460-6640-B60D-FCC4E5000C89}" type="slidenum">
              <a:rPr lang="fr-F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Vide">
    <p:spTree>
      <p:nvGrpSpPr>
        <p:cNvPr id="1" name=""/>
        <p:cNvGrpSpPr/>
        <p:nvPr/>
      </p:nvGrpSpPr>
      <p:grpSpPr bwMode="auto">
        <a:xfrm>
          <a:off x="0" y="0"/>
          <a:ext cx="0" cy="0"/>
          <a:chOff x="0" y="0"/>
          <a:chExt cx="0" cy="0"/>
        </a:xfrm>
      </p:grpSpPr>
      <p:sp>
        <p:nvSpPr>
          <p:cNvPr id="4" name="Rectangl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p>
        </p:txBody>
      </p:sp>
      <p:sp>
        <p:nvSpPr>
          <p:cNvPr id="5" name="Rectangle 5"/>
          <p:cNvSpPr>
            <a:spLocks noGrp="1" noChangeArrowheads="1"/>
          </p:cNvSpPr>
          <p:nvPr>
            <p:ph type="ftr" sz="quarter" idx="11"/>
          </p:nvPr>
        </p:nvSpPr>
        <p:spPr bwMode="auto">
          <a:xfrm>
            <a:off x="3215218" y="5913439"/>
            <a:ext cx="4032249" cy="331787"/>
          </a:xfrm>
          <a:prstGeom prst="rect">
            <a:avLst/>
          </a:prstGeom>
        </p:spPr>
        <p:txBody>
          <a:bodyPr/>
          <a:lstStyle>
            <a:lvl1pPr>
              <a:defRPr/>
            </a:lvl1pPr>
          </a:lstStyle>
          <a:p>
            <a:pPr>
              <a:defRPr/>
            </a:pPr>
            <a:r>
              <a:rPr lang="fr-FR"/>
              <a:t>UL - ERPI – LF2L -  l.dupont@univ-lorraine.fr</a:t>
            </a:r>
          </a:p>
        </p:txBody>
      </p:sp>
      <p:sp>
        <p:nvSpPr>
          <p:cNvPr id="6" name="Rectangl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7C6A7BA0-782A-DD4D-81F6-00290CB74E62}" type="slidenum">
              <a:rPr lang="fr-F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u avec légende">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609601" y="273050"/>
            <a:ext cx="4011084" cy="1162050"/>
          </a:xfrm>
        </p:spPr>
        <p:txBody>
          <a:bodyPr anchor="b"/>
          <a:lstStyle>
            <a:lvl1pPr algn="l">
              <a:defRPr sz="2000" b="1"/>
            </a:lvl1pPr>
          </a:lstStyle>
          <a:p>
            <a:pPr>
              <a:defRPr/>
            </a:pPr>
            <a:r>
              <a:rPr lang="fr-FR"/>
              <a:t>Modifiez le style du titre</a:t>
            </a:r>
            <a:endParaRPr/>
          </a:p>
        </p:txBody>
      </p:sp>
      <p:sp>
        <p:nvSpPr>
          <p:cNvPr id="5" name="Espace réservé du contenu 2"/>
          <p:cNvSpPr>
            <a:spLocks noGrp="1"/>
          </p:cNvSpPr>
          <p:nvPr>
            <p:ph idx="1"/>
          </p:nvPr>
        </p:nvSpPr>
        <p:spPr bwMode="auto">
          <a:xfrm>
            <a:off x="4766732"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fr-FR"/>
              <a:t>Modifiez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texte 3"/>
          <p:cNvSpPr>
            <a:spLocks noGrp="1"/>
          </p:cNvSpPr>
          <p:nvPr>
            <p:ph type="body" sz="half" idx="2"/>
          </p:nvPr>
        </p:nvSpPr>
        <p:spPr bwMode="auto">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fr-FR"/>
              <a:t>Modifiez les styles du texte du masque</a:t>
            </a:r>
            <a:endParaRPr/>
          </a:p>
        </p:txBody>
      </p:sp>
      <p:sp>
        <p:nvSpPr>
          <p:cNvPr id="7" name="Espace réservé de la dat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p>
        </p:txBody>
      </p:sp>
      <p:sp>
        <p:nvSpPr>
          <p:cNvPr id="8" name="Espace réservé du pied de page 5"/>
          <p:cNvSpPr>
            <a:spLocks noGrp="1" noChangeArrowheads="1"/>
          </p:cNvSpPr>
          <p:nvPr>
            <p:ph type="ftr" sz="quarter" idx="11"/>
          </p:nvPr>
        </p:nvSpPr>
        <p:spPr bwMode="auto">
          <a:xfrm>
            <a:off x="3215218" y="5913439"/>
            <a:ext cx="4032249" cy="331787"/>
          </a:xfrm>
          <a:prstGeom prst="rect">
            <a:avLst/>
          </a:prstGeom>
        </p:spPr>
        <p:txBody>
          <a:bodyPr/>
          <a:lstStyle>
            <a:lvl1pPr>
              <a:defRPr/>
            </a:lvl1pPr>
          </a:lstStyle>
          <a:p>
            <a:pPr>
              <a:defRPr/>
            </a:pPr>
            <a:r>
              <a:rPr lang="fr-FR"/>
              <a:t>UL - ERPI – LF2L -  l.dupont@univ-lorraine.fr</a:t>
            </a:r>
          </a:p>
        </p:txBody>
      </p:sp>
      <p:sp>
        <p:nvSpPr>
          <p:cNvPr id="9" name="Espace réservé du numéro de diapositiv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2F54D829-71F2-5643-B86B-B6D696F7B85F}" type="slidenum">
              <a:rPr lang="fr-F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 avec légende">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2389717" y="4800600"/>
            <a:ext cx="7315200" cy="566738"/>
          </a:xfrm>
        </p:spPr>
        <p:txBody>
          <a:bodyPr anchor="b"/>
          <a:lstStyle>
            <a:lvl1pPr algn="l">
              <a:defRPr sz="2000" b="1"/>
            </a:lvl1pPr>
          </a:lstStyle>
          <a:p>
            <a:pPr>
              <a:defRPr/>
            </a:pPr>
            <a:r>
              <a:rPr lang="fr-FR"/>
              <a:t>Modifiez le style du titre</a:t>
            </a:r>
            <a:endParaRPr/>
          </a:p>
        </p:txBody>
      </p:sp>
      <p:sp>
        <p:nvSpPr>
          <p:cNvPr id="5" name="Espace réservé pour une image  2"/>
          <p:cNvSpPr>
            <a:spLocks noGrp="1"/>
          </p:cNvSpPr>
          <p:nvPr>
            <p:ph type="pic" idx="1"/>
          </p:nvPr>
        </p:nvSpPr>
        <p:spPr bwMode="auto">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endParaRPr lang="fr-FR"/>
          </a:p>
        </p:txBody>
      </p:sp>
      <p:sp>
        <p:nvSpPr>
          <p:cNvPr id="6" name="Espace réservé du texte 3"/>
          <p:cNvSpPr>
            <a:spLocks noGrp="1"/>
          </p:cNvSpPr>
          <p:nvPr>
            <p:ph type="body" sz="half" idx="2"/>
          </p:nvPr>
        </p:nvSpPr>
        <p:spPr bwMode="auto">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fr-FR"/>
              <a:t>Modifiez les styles du texte du masque</a:t>
            </a:r>
            <a:endParaRPr/>
          </a:p>
        </p:txBody>
      </p:sp>
      <p:sp>
        <p:nvSpPr>
          <p:cNvPr id="7" name="Espace réservé de la date 4"/>
          <p:cNvSpPr>
            <a:spLocks noGrp="1" noChangeArrowheads="1"/>
          </p:cNvSpPr>
          <p:nvPr>
            <p:ph type="dt" sz="half" idx="10"/>
          </p:nvPr>
        </p:nvSpPr>
        <p:spPr bwMode="auto">
          <a:xfrm>
            <a:off x="3215218" y="6243638"/>
            <a:ext cx="4176183" cy="209550"/>
          </a:xfrm>
          <a:prstGeom prst="rect">
            <a:avLst/>
          </a:prstGeom>
        </p:spPr>
        <p:txBody>
          <a:bodyPr/>
          <a:lstStyle>
            <a:lvl1pPr>
              <a:defRPr/>
            </a:lvl1pPr>
          </a:lstStyle>
          <a:p>
            <a:pPr>
              <a:defRPr/>
            </a:pPr>
            <a:r>
              <a:rPr lang="fr-FR"/>
              <a:t>02/12/2019</a:t>
            </a:r>
          </a:p>
        </p:txBody>
      </p:sp>
      <p:sp>
        <p:nvSpPr>
          <p:cNvPr id="8" name="Espace réservé du pied de page 5"/>
          <p:cNvSpPr>
            <a:spLocks noGrp="1" noChangeArrowheads="1"/>
          </p:cNvSpPr>
          <p:nvPr>
            <p:ph type="ftr" sz="quarter" idx="11"/>
          </p:nvPr>
        </p:nvSpPr>
        <p:spPr bwMode="auto">
          <a:xfrm>
            <a:off x="3215218" y="5913439"/>
            <a:ext cx="4032249" cy="331787"/>
          </a:xfrm>
          <a:prstGeom prst="rect">
            <a:avLst/>
          </a:prstGeom>
        </p:spPr>
        <p:txBody>
          <a:bodyPr/>
          <a:lstStyle>
            <a:lvl1pPr>
              <a:defRPr/>
            </a:lvl1pPr>
          </a:lstStyle>
          <a:p>
            <a:pPr>
              <a:defRPr/>
            </a:pPr>
            <a:r>
              <a:rPr lang="fr-FR"/>
              <a:t>UL - ERPI – LF2L -  l.dupont@univ-lorraine.fr</a:t>
            </a:r>
          </a:p>
        </p:txBody>
      </p:sp>
      <p:sp>
        <p:nvSpPr>
          <p:cNvPr id="9" name="Espace réservé du numéro de diapositive 6"/>
          <p:cNvSpPr>
            <a:spLocks noGrp="1" noChangeArrowheads="1"/>
          </p:cNvSpPr>
          <p:nvPr>
            <p:ph type="sldNum" sz="quarter" idx="12"/>
          </p:nvPr>
        </p:nvSpPr>
        <p:spPr bwMode="auto">
          <a:xfrm>
            <a:off x="11220452" y="6038851"/>
            <a:ext cx="588433" cy="290513"/>
          </a:xfrm>
          <a:prstGeom prst="rect">
            <a:avLst/>
          </a:prstGeom>
        </p:spPr>
        <p:txBody>
          <a:bodyPr/>
          <a:lstStyle>
            <a:lvl1pPr>
              <a:defRPr/>
            </a:lvl1pPr>
          </a:lstStyle>
          <a:p>
            <a:pPr>
              <a:defRPr/>
            </a:pPr>
            <a:fld id="{4E431F5D-854F-8045-8AD5-D49B759A2802}" type="slidenum">
              <a:rPr lang="fr-F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6.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title"/>
          </p:nvPr>
        </p:nvSpPr>
        <p:spPr bwMode="auto">
          <a:xfrm>
            <a:off x="609600" y="323850"/>
            <a:ext cx="10972800" cy="801688"/>
          </a:xfrm>
          <a:prstGeom prst="rect">
            <a:avLst/>
          </a:prstGeom>
          <a:noFill/>
          <a:ln>
            <a:noFill/>
          </a:ln>
        </p:spPr>
        <p:txBody>
          <a:bodyPr vert="horz" wrap="square" lIns="91440" tIns="45720" rIns="91440" bIns="45720" numCol="1" anchor="ctr" anchorCtr="0" compatLnSpc="1">
            <a:prstTxWarp prst="textNoShape">
              <a:avLst/>
            </a:prstTxWarp>
          </a:bodyPr>
          <a:lstStyle/>
          <a:p>
            <a:pPr lvl="0">
              <a:defRPr/>
            </a:pPr>
            <a:r>
              <a:rPr lang="fr-FR"/>
              <a:t>Cliquez pour modifier le style du titre</a:t>
            </a:r>
            <a:endParaRPr/>
          </a:p>
        </p:txBody>
      </p:sp>
      <p:sp>
        <p:nvSpPr>
          <p:cNvPr id="5" name="Rectangle 3"/>
          <p:cNvSpPr>
            <a:spLocks noGrp="1" noChangeArrowheads="1"/>
          </p:cNvSpPr>
          <p:nvPr>
            <p:ph type="body" idx="1"/>
          </p:nvPr>
        </p:nvSpPr>
        <p:spPr bwMode="auto">
          <a:xfrm>
            <a:off x="609600" y="1412876"/>
            <a:ext cx="10972800" cy="4321175"/>
          </a:xfrm>
          <a:prstGeom prst="rect">
            <a:avLst/>
          </a:prstGeom>
          <a:noFill/>
          <a:ln>
            <a:noFill/>
          </a:ln>
        </p:spPr>
        <p:txBody>
          <a:bodyPr vert="horz" wrap="square" lIns="91440" tIns="45720" rIns="91440" bIns="45720" numCol="1" anchor="t" anchorCtr="0" compatLnSpc="1">
            <a:prstTxWarp prst="textNoShape">
              <a:avLst/>
            </a:prstTxWarp>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Rectangle 10"/>
          <p:cNvSpPr/>
          <p:nvPr userDrawn="1"/>
        </p:nvSpPr>
        <p:spPr bwMode="auto">
          <a:xfrm>
            <a:off x="334434" y="5913438"/>
            <a:ext cx="11523133" cy="647700"/>
          </a:xfrm>
          <a:prstGeom prst="rect">
            <a:avLst/>
          </a:prstGeom>
          <a:solidFill>
            <a:srgbClr val="8977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bg1"/>
              </a:solidFill>
              <a:latin typeface="Calibri"/>
              <a:ea typeface="ヒラギノ角ゴ Pro W3"/>
            </a:endParaRPr>
          </a:p>
        </p:txBody>
      </p:sp>
      <p:sp>
        <p:nvSpPr>
          <p:cNvPr id="7" name="Rectangle 4"/>
          <p:cNvSpPr>
            <a:spLocks noGrp="1" noChangeArrowheads="1"/>
          </p:cNvSpPr>
          <p:nvPr>
            <p:ph type="dt" sz="half" idx="2"/>
          </p:nvPr>
        </p:nvSpPr>
        <p:spPr bwMode="auto">
          <a:xfrm>
            <a:off x="3215218" y="6243638"/>
            <a:ext cx="4176183" cy="209550"/>
          </a:xfrm>
          <a:prstGeom prst="rect">
            <a:avLst/>
          </a:prstGeom>
          <a:noFill/>
          <a:ln>
            <a:noFill/>
          </a:ln>
        </p:spPr>
        <p:txBody>
          <a:bodyPr vert="horz" wrap="square" lIns="0" tIns="0" rIns="0" bIns="0" numCol="1" anchor="t" anchorCtr="0" compatLnSpc="1">
            <a:prstTxWarp prst="textNoShape">
              <a:avLst/>
            </a:prstTxWarp>
          </a:bodyPr>
          <a:lstStyle>
            <a:lvl1pPr>
              <a:defRPr sz="1200" b="1">
                <a:solidFill>
                  <a:schemeClr val="bg1"/>
                </a:solidFill>
                <a:latin typeface="Arial Narrow"/>
                <a:cs typeface="+mn-cs"/>
              </a:defRPr>
            </a:lvl1pPr>
          </a:lstStyle>
          <a:p>
            <a:pPr>
              <a:defRPr/>
            </a:pPr>
            <a:r>
              <a:rPr lang="fr-FR"/>
              <a:t>02/12/2019</a:t>
            </a:r>
          </a:p>
        </p:txBody>
      </p:sp>
      <p:sp>
        <p:nvSpPr>
          <p:cNvPr id="8" name="Rectangle 5"/>
          <p:cNvSpPr>
            <a:spLocks noGrp="1" noChangeArrowheads="1"/>
          </p:cNvSpPr>
          <p:nvPr>
            <p:ph type="ftr" sz="quarter" idx="3"/>
          </p:nvPr>
        </p:nvSpPr>
        <p:spPr bwMode="auto">
          <a:xfrm>
            <a:off x="3215218" y="5913439"/>
            <a:ext cx="4032249" cy="331787"/>
          </a:xfrm>
          <a:prstGeom prst="rect">
            <a:avLst/>
          </a:prstGeom>
          <a:noFill/>
          <a:ln>
            <a:noFill/>
          </a:ln>
        </p:spPr>
        <p:txBody>
          <a:bodyPr vert="horz" wrap="square" lIns="0" tIns="0" rIns="0" bIns="0" numCol="1" anchor="b" anchorCtr="0" compatLnSpc="1">
            <a:prstTxWarp prst="textNoShape">
              <a:avLst/>
            </a:prstTxWarp>
          </a:bodyPr>
          <a:lstStyle>
            <a:lvl1pPr>
              <a:lnSpc>
                <a:spcPct val="90000"/>
              </a:lnSpc>
              <a:defRPr sz="1200" b="1">
                <a:solidFill>
                  <a:schemeClr val="bg1"/>
                </a:solidFill>
                <a:latin typeface="+mj-lt"/>
                <a:ea typeface="+mn-ea"/>
                <a:cs typeface="+mn-cs"/>
              </a:defRPr>
            </a:lvl1pPr>
          </a:lstStyle>
          <a:p>
            <a:pPr>
              <a:defRPr/>
            </a:pPr>
            <a:r>
              <a:rPr lang="fr-FR"/>
              <a:t>UL - ERPI – LF2L -  l.dupont@univ-lorraine.fr</a:t>
            </a:r>
          </a:p>
        </p:txBody>
      </p:sp>
      <p:sp>
        <p:nvSpPr>
          <p:cNvPr id="9" name="Rectangle 6"/>
          <p:cNvSpPr>
            <a:spLocks noGrp="1" noChangeArrowheads="1"/>
          </p:cNvSpPr>
          <p:nvPr>
            <p:ph type="sldNum" sz="quarter" idx="4"/>
          </p:nvPr>
        </p:nvSpPr>
        <p:spPr bwMode="auto">
          <a:xfrm>
            <a:off x="11220452" y="6038851"/>
            <a:ext cx="588433" cy="290513"/>
          </a:xfrm>
          <a:prstGeom prst="rect">
            <a:avLst/>
          </a:prstGeom>
          <a:noFill/>
          <a:ln>
            <a:noFill/>
          </a:ln>
        </p:spPr>
        <p:txBody>
          <a:bodyPr vert="horz" wrap="square" lIns="18000" tIns="45720" rIns="91440" bIns="45720" numCol="1" anchor="t" anchorCtr="0" compatLnSpc="1">
            <a:prstTxWarp prst="textNoShape">
              <a:avLst/>
            </a:prstTxWarp>
          </a:bodyPr>
          <a:lstStyle>
            <a:lvl1pPr>
              <a:defRPr sz="1200" b="1">
                <a:solidFill>
                  <a:schemeClr val="bg1"/>
                </a:solidFill>
                <a:latin typeface="Arial Narrow"/>
                <a:cs typeface="+mn-cs"/>
              </a:defRPr>
            </a:lvl1pPr>
          </a:lstStyle>
          <a:p>
            <a:pPr>
              <a:defRPr/>
            </a:pPr>
            <a:fld id="{02A8C121-58A3-7546-B32F-D00C67DB811C}" type="slidenum">
              <a:rPr lang="fr-FR"/>
              <a:t>‹N°›</a:t>
            </a:fld>
            <a:endParaRPr lang="fr-FR"/>
          </a:p>
        </p:txBody>
      </p:sp>
      <p:sp>
        <p:nvSpPr>
          <p:cNvPr id="10" name="Text Box 9"/>
          <p:cNvSpPr>
            <a:spLocks noAdjustHandles="1"/>
          </p:cNvSpPr>
          <p:nvPr userDrawn="1"/>
        </p:nvSpPr>
        <p:spPr bwMode="auto">
          <a:xfrm>
            <a:off x="10557934" y="6038850"/>
            <a:ext cx="656167" cy="274638"/>
          </a:xfrm>
          <a:prstGeom prst="rect">
            <a:avLst/>
          </a:prstGeom>
          <a:noFill/>
          <a:ln>
            <a:noFill/>
          </a:ln>
        </p:spPr>
        <p:txBody>
          <a:bodyPr rIns="18000">
            <a:spAutoFit/>
          </a:bodyPr>
          <a:lstStyle>
            <a:lvl1pPr>
              <a:defRPr>
                <a:solidFill>
                  <a:schemeClr val="tx1"/>
                </a:solidFill>
                <a:latin typeface="Arial"/>
              </a:defRPr>
            </a:lvl1pPr>
            <a:lvl2pPr marL="742950" indent="-285750">
              <a:defRPr>
                <a:solidFill>
                  <a:schemeClr val="tx1"/>
                </a:solidFill>
                <a:latin typeface="Arial"/>
              </a:defRPr>
            </a:lvl2pPr>
            <a:lvl3pPr marL="1143000" indent="-228600">
              <a:defRPr>
                <a:solidFill>
                  <a:schemeClr val="tx1"/>
                </a:solidFill>
                <a:latin typeface="Arial"/>
              </a:defRPr>
            </a:lvl3pPr>
            <a:lvl4pPr marL="1600200" indent="-228600">
              <a:defRPr>
                <a:solidFill>
                  <a:schemeClr val="tx1"/>
                </a:solidFill>
                <a:latin typeface="Arial"/>
              </a:defRPr>
            </a:lvl4pPr>
            <a:lvl5pPr marL="2057400" indent="-228600">
              <a:defRPr>
                <a:solidFill>
                  <a:schemeClr val="tx1"/>
                </a:solidFill>
                <a:latin typeface="Arial"/>
              </a:defRPr>
            </a:lvl5pPr>
            <a:lvl6pPr marL="2514600" indent="-228600">
              <a:spcBef>
                <a:spcPts val="0"/>
              </a:spcBef>
              <a:spcAft>
                <a:spcPts val="0"/>
              </a:spcAft>
              <a:defRPr>
                <a:solidFill>
                  <a:schemeClr val="tx1"/>
                </a:solidFill>
                <a:latin typeface="Arial"/>
              </a:defRPr>
            </a:lvl6pPr>
            <a:lvl7pPr marL="2971800" indent="-228600">
              <a:spcBef>
                <a:spcPts val="0"/>
              </a:spcBef>
              <a:spcAft>
                <a:spcPts val="0"/>
              </a:spcAft>
              <a:defRPr>
                <a:solidFill>
                  <a:schemeClr val="tx1"/>
                </a:solidFill>
                <a:latin typeface="Arial"/>
              </a:defRPr>
            </a:lvl7pPr>
            <a:lvl8pPr marL="3429000" indent="-228600">
              <a:spcBef>
                <a:spcPts val="0"/>
              </a:spcBef>
              <a:spcAft>
                <a:spcPts val="0"/>
              </a:spcAft>
              <a:defRPr>
                <a:solidFill>
                  <a:schemeClr val="tx1"/>
                </a:solidFill>
                <a:latin typeface="Arial"/>
              </a:defRPr>
            </a:lvl8pPr>
            <a:lvl9pPr marL="3886200" indent="-228600">
              <a:spcBef>
                <a:spcPts val="0"/>
              </a:spcBef>
              <a:spcAft>
                <a:spcPts val="0"/>
              </a:spcAft>
              <a:defRPr>
                <a:solidFill>
                  <a:schemeClr val="tx1"/>
                </a:solidFill>
                <a:latin typeface="Arial"/>
              </a:defRPr>
            </a:lvl9pPr>
          </a:lstStyle>
          <a:p>
            <a:pPr algn="r">
              <a:defRPr/>
            </a:pPr>
            <a:r>
              <a:rPr lang="fr-FR" sz="1200" b="1">
                <a:solidFill>
                  <a:schemeClr val="bg1"/>
                </a:solidFill>
                <a:latin typeface="Arial Narrow"/>
                <a:ea typeface="+mn-ea"/>
                <a:cs typeface="+mn-cs"/>
              </a:rPr>
              <a:t>Page</a:t>
            </a:r>
            <a:endParaRPr/>
          </a:p>
        </p:txBody>
      </p:sp>
      <p:sp>
        <p:nvSpPr>
          <p:cNvPr id="12" name="Rectangle 9"/>
          <p:cNvSpPr/>
          <p:nvPr userDrawn="1"/>
        </p:nvSpPr>
        <p:spPr bwMode="auto">
          <a:xfrm>
            <a:off x="8304246" y="6041936"/>
            <a:ext cx="1635383" cy="261610"/>
          </a:xfrm>
          <a:prstGeom prst="rect">
            <a:avLst/>
          </a:prstGeom>
        </p:spPr>
        <p:txBody>
          <a:bodyPr wrap="none">
            <a:spAutoFit/>
          </a:bodyPr>
          <a:lstStyle/>
          <a:p>
            <a:pPr>
              <a:defRPr/>
            </a:pPr>
            <a:r>
              <a:rPr lang="fr-FR" sz="1100" b="1">
                <a:solidFill>
                  <a:schemeClr val="bg1"/>
                </a:solidFill>
              </a:rPr>
              <a:t>www.lf2l.fr - L Dupont</a:t>
            </a:r>
          </a:p>
        </p:txBody>
      </p:sp>
      <p:pic>
        <p:nvPicPr>
          <p:cNvPr id="13" name="Image 12">
            <a:extLst>
              <a:ext uri="{FF2B5EF4-FFF2-40B4-BE49-F238E27FC236}">
                <a16:creationId xmlns:a16="http://schemas.microsoft.com/office/drawing/2014/main" id="{E15C8436-27A9-5648-B9A8-413DB1A15118}"/>
              </a:ext>
            </a:extLst>
          </p:cNvPr>
          <p:cNvPicPr>
            <a:picLocks noChangeAspect="1"/>
          </p:cNvPicPr>
          <p:nvPr userDrawn="1"/>
        </p:nvPicPr>
        <p:blipFill>
          <a:blip r:embed="rId15"/>
          <a:stretch>
            <a:fillRect/>
          </a:stretch>
        </p:blipFill>
        <p:spPr bwMode="auto">
          <a:xfrm>
            <a:off x="307193" y="6919505"/>
            <a:ext cx="3407024" cy="574501"/>
          </a:xfrm>
          <a:prstGeom prst="rect">
            <a:avLst/>
          </a:prstGeom>
        </p:spPr>
      </p:pic>
      <p:pic>
        <p:nvPicPr>
          <p:cNvPr id="14" name="Image 13" descr="Une image contenant dessin&#10;&#10;Description générée automatiquement">
            <a:extLst>
              <a:ext uri="{FF2B5EF4-FFF2-40B4-BE49-F238E27FC236}">
                <a16:creationId xmlns:a16="http://schemas.microsoft.com/office/drawing/2014/main" id="{1BA9174F-CDEE-3D46-A442-D1BD46C9467F}"/>
              </a:ext>
            </a:extLst>
          </p:cNvPr>
          <p:cNvPicPr>
            <a:picLocks noChangeAspect="1"/>
          </p:cNvPicPr>
          <p:nvPr userDrawn="1"/>
        </p:nvPicPr>
        <p:blipFill rotWithShape="1">
          <a:blip r:embed="rId16"/>
          <a:srcRect r="48076"/>
          <a:stretch/>
        </p:blipFill>
        <p:spPr bwMode="auto">
          <a:xfrm>
            <a:off x="308394" y="5916443"/>
            <a:ext cx="1993980" cy="68322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a:spcBef>
          <a:spcPts val="0"/>
        </a:spcBef>
        <a:spcAft>
          <a:spcPts val="0"/>
        </a:spcAft>
        <a:defRPr sz="4000" b="1">
          <a:solidFill>
            <a:schemeClr val="tx1">
              <a:lumMod val="50000"/>
              <a:lumOff val="50000"/>
            </a:schemeClr>
          </a:solidFill>
          <a:latin typeface="+mj-lt"/>
          <a:ea typeface="ＭＳ Ｐゴシック"/>
          <a:cs typeface="ＭＳ Ｐゴシック"/>
        </a:defRPr>
      </a:lvl1pPr>
      <a:lvl2pPr algn="l">
        <a:spcBef>
          <a:spcPts val="0"/>
        </a:spcBef>
        <a:spcAft>
          <a:spcPts val="0"/>
        </a:spcAft>
        <a:defRPr sz="4000" b="1">
          <a:solidFill>
            <a:schemeClr val="tx1"/>
          </a:solidFill>
          <a:latin typeface="Arial Narrow"/>
          <a:ea typeface="ＭＳ Ｐゴシック"/>
          <a:cs typeface="ＭＳ Ｐゴシック"/>
        </a:defRPr>
      </a:lvl2pPr>
      <a:lvl3pPr algn="l">
        <a:spcBef>
          <a:spcPts val="0"/>
        </a:spcBef>
        <a:spcAft>
          <a:spcPts val="0"/>
        </a:spcAft>
        <a:defRPr sz="4000" b="1">
          <a:solidFill>
            <a:schemeClr val="tx1"/>
          </a:solidFill>
          <a:latin typeface="Arial Narrow"/>
          <a:ea typeface="ＭＳ Ｐゴシック"/>
          <a:cs typeface="ＭＳ Ｐゴシック"/>
        </a:defRPr>
      </a:lvl3pPr>
      <a:lvl4pPr algn="l">
        <a:spcBef>
          <a:spcPts val="0"/>
        </a:spcBef>
        <a:spcAft>
          <a:spcPts val="0"/>
        </a:spcAft>
        <a:defRPr sz="4000" b="1">
          <a:solidFill>
            <a:schemeClr val="tx1"/>
          </a:solidFill>
          <a:latin typeface="Arial Narrow"/>
          <a:ea typeface="ＭＳ Ｐゴシック"/>
          <a:cs typeface="ＭＳ Ｐゴシック"/>
        </a:defRPr>
      </a:lvl4pPr>
      <a:lvl5pPr algn="l">
        <a:spcBef>
          <a:spcPts val="0"/>
        </a:spcBef>
        <a:spcAft>
          <a:spcPts val="0"/>
        </a:spcAft>
        <a:defRPr sz="4000" b="1">
          <a:solidFill>
            <a:schemeClr val="tx1"/>
          </a:solidFill>
          <a:latin typeface="Arial Narrow"/>
          <a:ea typeface="ＭＳ Ｐゴシック"/>
          <a:cs typeface="ＭＳ Ｐゴシック"/>
        </a:defRPr>
      </a:lvl5pPr>
      <a:lvl6pPr marL="457200" algn="l">
        <a:spcBef>
          <a:spcPts val="0"/>
        </a:spcBef>
        <a:spcAft>
          <a:spcPts val="0"/>
        </a:spcAft>
        <a:defRPr sz="4000" b="1">
          <a:solidFill>
            <a:schemeClr val="tx1"/>
          </a:solidFill>
          <a:latin typeface="Arial Narrow"/>
        </a:defRPr>
      </a:lvl6pPr>
      <a:lvl7pPr marL="914400" algn="l">
        <a:spcBef>
          <a:spcPts val="0"/>
        </a:spcBef>
        <a:spcAft>
          <a:spcPts val="0"/>
        </a:spcAft>
        <a:defRPr sz="4000" b="1">
          <a:solidFill>
            <a:schemeClr val="tx1"/>
          </a:solidFill>
          <a:latin typeface="Arial Narrow"/>
        </a:defRPr>
      </a:lvl7pPr>
      <a:lvl8pPr marL="1371600" algn="l">
        <a:spcBef>
          <a:spcPts val="0"/>
        </a:spcBef>
        <a:spcAft>
          <a:spcPts val="0"/>
        </a:spcAft>
        <a:defRPr sz="4000" b="1">
          <a:solidFill>
            <a:schemeClr val="tx1"/>
          </a:solidFill>
          <a:latin typeface="Arial Narrow"/>
        </a:defRPr>
      </a:lvl8pPr>
      <a:lvl9pPr marL="1828800" algn="l">
        <a:spcBef>
          <a:spcPts val="0"/>
        </a:spcBef>
        <a:spcAft>
          <a:spcPts val="0"/>
        </a:spcAft>
        <a:defRPr sz="4000" b="1">
          <a:solidFill>
            <a:schemeClr val="tx1"/>
          </a:solidFill>
          <a:latin typeface="Arial Narrow"/>
        </a:defRPr>
      </a:lvl9pPr>
    </p:titleStyle>
    <p:bodyStyle>
      <a:lvl1pPr marL="268288" indent="-268288" algn="l">
        <a:spcBef>
          <a:spcPts val="0"/>
        </a:spcBef>
        <a:spcAft>
          <a:spcPts val="0"/>
        </a:spcAft>
        <a:defRPr sz="3000">
          <a:solidFill>
            <a:schemeClr val="tx1"/>
          </a:solidFill>
          <a:latin typeface="+mn-lt"/>
          <a:ea typeface="ＭＳ Ｐゴシック"/>
          <a:cs typeface="ＭＳ Ｐゴシック"/>
        </a:defRPr>
      </a:lvl1pPr>
      <a:lvl2pPr marL="820738" indent="-285750" algn="l">
        <a:spcBef>
          <a:spcPts val="0"/>
        </a:spcBef>
        <a:spcAft>
          <a:spcPts val="0"/>
        </a:spcAft>
        <a:buChar char="–"/>
        <a:defRPr sz="2500">
          <a:solidFill>
            <a:schemeClr val="tx1"/>
          </a:solidFill>
          <a:latin typeface="+mn-lt"/>
          <a:ea typeface="ＭＳ Ｐゴシック"/>
        </a:defRPr>
      </a:lvl2pPr>
      <a:lvl3pPr marL="1228725" indent="-228600" algn="l">
        <a:spcBef>
          <a:spcPts val="0"/>
        </a:spcBef>
        <a:spcAft>
          <a:spcPts val="0"/>
        </a:spcAft>
        <a:buChar char="•"/>
        <a:defRPr sz="2400">
          <a:solidFill>
            <a:schemeClr val="tx1"/>
          </a:solidFill>
          <a:latin typeface="+mn-lt"/>
          <a:ea typeface="ＭＳ Ｐゴシック"/>
        </a:defRPr>
      </a:lvl3pPr>
      <a:lvl4pPr marL="1636713" indent="-228600" algn="l">
        <a:spcBef>
          <a:spcPts val="0"/>
        </a:spcBef>
        <a:spcAft>
          <a:spcPts val="0"/>
        </a:spcAft>
        <a:buChar char="–"/>
        <a:defRPr sz="2000">
          <a:solidFill>
            <a:schemeClr val="tx1"/>
          </a:solidFill>
          <a:latin typeface="+mn-lt"/>
          <a:ea typeface="ＭＳ Ｐゴシック"/>
        </a:defRPr>
      </a:lvl4pPr>
      <a:lvl5pPr marL="2057400" indent="-228600" algn="l">
        <a:spcBef>
          <a:spcPts val="0"/>
        </a:spcBef>
        <a:spcAft>
          <a:spcPts val="0"/>
        </a:spcAft>
        <a:buChar char="»"/>
        <a:defRPr sz="2000">
          <a:solidFill>
            <a:schemeClr val="tx1"/>
          </a:solidFill>
          <a:latin typeface="+mn-lt"/>
          <a:ea typeface="ＭＳ Ｐゴシック"/>
        </a:defRPr>
      </a:lvl5pPr>
      <a:lvl6pPr marL="2514600" indent="-228600" algn="l">
        <a:spcBef>
          <a:spcPts val="0"/>
        </a:spcBef>
        <a:spcAft>
          <a:spcPts val="0"/>
        </a:spcAft>
        <a:buChar char="»"/>
        <a:defRPr sz="2000">
          <a:solidFill>
            <a:schemeClr val="tx1"/>
          </a:solidFill>
          <a:latin typeface="+mn-lt"/>
        </a:defRPr>
      </a:lvl6pPr>
      <a:lvl7pPr marL="2971800" indent="-228600" algn="l">
        <a:spcBef>
          <a:spcPts val="0"/>
        </a:spcBef>
        <a:spcAft>
          <a:spcPts val="0"/>
        </a:spcAft>
        <a:buChar char="»"/>
        <a:defRPr sz="2000">
          <a:solidFill>
            <a:schemeClr val="tx1"/>
          </a:solidFill>
          <a:latin typeface="+mn-lt"/>
        </a:defRPr>
      </a:lvl7pPr>
      <a:lvl8pPr marL="3429000" indent="-228600" algn="l">
        <a:spcBef>
          <a:spcPts val="0"/>
        </a:spcBef>
        <a:spcAft>
          <a:spcPts val="0"/>
        </a:spcAft>
        <a:buChar char="»"/>
        <a:defRPr sz="2000">
          <a:solidFill>
            <a:schemeClr val="tx1"/>
          </a:solidFill>
          <a:latin typeface="+mn-lt"/>
        </a:defRPr>
      </a:lvl8pPr>
      <a:lvl9pPr marL="3886200" indent="-228600" algn="l">
        <a:spcBef>
          <a:spcPts val="0"/>
        </a:spcBef>
        <a:spcAft>
          <a:spcPts val="0"/>
        </a:spcAft>
        <a:buChar char="»"/>
        <a:defRPr sz="2000">
          <a:solidFill>
            <a:schemeClr val="tx1"/>
          </a:solidFill>
          <a:latin typeface="+mn-lt"/>
        </a:defRPr>
      </a:lvl9pPr>
    </p:bodyStyle>
    <p:otherStyle>
      <a:defPPr>
        <a:defRPr lang="fr-F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1 Marcador de título"/>
          <p:cNvSpPr>
            <a:spLocks noGrp="1"/>
          </p:cNvSpPr>
          <p:nvPr>
            <p:ph type="title"/>
          </p:nvPr>
        </p:nvSpPr>
        <p:spPr bwMode="auto">
          <a:xfrm>
            <a:off x="609600" y="274638"/>
            <a:ext cx="10972800" cy="1143000"/>
          </a:xfrm>
          <a:prstGeom prst="rect">
            <a:avLst/>
          </a:prstGeom>
        </p:spPr>
        <p:txBody>
          <a:bodyPr vert="horz" lIns="91440" tIns="45720" rIns="91440" bIns="45720" rtlCol="0" anchor="ctr">
            <a:normAutofit/>
          </a:bodyPr>
          <a:lstStyle/>
          <a:p>
            <a:pPr>
              <a:defRPr/>
            </a:pPr>
            <a:r>
              <a:rPr lang="es-ES"/>
              <a:t>Haga clic para modificar el estilo de título del patrón</a:t>
            </a:r>
            <a:endParaRPr lang="es-CO"/>
          </a:p>
        </p:txBody>
      </p:sp>
      <p:sp>
        <p:nvSpPr>
          <p:cNvPr id="5" name="2 Marcador de texto"/>
          <p:cNvSpPr>
            <a:spLocks noGrp="1"/>
          </p:cNvSpPr>
          <p:nvPr>
            <p:ph type="body" idx="1"/>
          </p:nvPr>
        </p:nvSpPr>
        <p:spPr bwMode="auto">
          <a:xfrm>
            <a:off x="609600" y="1600201"/>
            <a:ext cx="10972800" cy="4525963"/>
          </a:xfrm>
          <a:prstGeom prst="rect">
            <a:avLst/>
          </a:prstGeom>
        </p:spPr>
        <p:txBody>
          <a:bodyPr vert="horz" lIns="91440" tIns="45720" rIns="91440" bIns="45720" rtlCol="0">
            <a:normAutofit/>
          </a:bodyPr>
          <a:lstStyle/>
          <a:p>
            <a:pPr lvl="0">
              <a:defRPr/>
            </a:pPr>
            <a:r>
              <a:rPr lang="es-ES"/>
              <a:t>Haga clic para modificar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6" name="3 Marcador de fecha"/>
          <p:cNvSpPr>
            <a:spLocks noGrp="1"/>
          </p:cNvSpPr>
          <p:nvPr>
            <p:ph type="dt" sz="half" idx="2"/>
          </p:nvPr>
        </p:nvSpPr>
        <p:spPr bwMode="auto">
          <a:xfrm>
            <a:off x="2963694" y="6356350"/>
            <a:ext cx="14185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fr-FR"/>
              <a:t>02/12/2019</a:t>
            </a:r>
            <a:endParaRPr/>
          </a:p>
        </p:txBody>
      </p:sp>
      <p:sp>
        <p:nvSpPr>
          <p:cNvPr id="7" name="4 Marcador de pie de página"/>
          <p:cNvSpPr>
            <a:spLocks noGrp="1"/>
          </p:cNvSpPr>
          <p:nvPr>
            <p:ph type="ftr" sz="quarter" idx="3"/>
          </p:nvPr>
        </p:nvSpPr>
        <p:spPr bwMode="auto">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fr-FR"/>
              <a:t>UL - ERPI – LF2L -  l.dupont@univ-lorraine.fr</a:t>
            </a:r>
          </a:p>
        </p:txBody>
      </p:sp>
      <p:sp>
        <p:nvSpPr>
          <p:cNvPr id="8" name="5 Marcador de número de diapositiva"/>
          <p:cNvSpPr>
            <a:spLocks noGrp="1"/>
          </p:cNvSpPr>
          <p:nvPr>
            <p:ph type="sldNum" sz="quarter" idx="4"/>
          </p:nvPr>
        </p:nvSpPr>
        <p:spPr bwMode="auto">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C67838C-225A-9446-8A6C-F76D60274976}" type="slidenum">
              <a:rPr lang="fr-FR"/>
              <a:t>‹N°›</a:t>
            </a:fld>
            <a:endParaRPr lang="fr-FR"/>
          </a:p>
        </p:txBody>
      </p:sp>
      <p:pic>
        <p:nvPicPr>
          <p:cNvPr id="9" name="Picture 4" descr="ERPI_1_Quadri"/>
          <p:cNvPicPr>
            <a:picLocks noChangeAspect="1" noChangeArrowheads="1"/>
          </p:cNvPicPr>
          <p:nvPr userDrawn="1"/>
        </p:nvPicPr>
        <p:blipFill>
          <a:blip r:embed="rId14">
            <a:clrChange>
              <a:clrFrom>
                <a:srgbClr val="FFFFFF"/>
              </a:clrFrom>
              <a:clrTo>
                <a:srgbClr val="FFFFFF">
                  <a:alpha val="0"/>
                </a:srgbClr>
              </a:clrTo>
            </a:clrChange>
          </a:blip>
          <a:srcRect b="25000"/>
          <a:stretch/>
        </p:blipFill>
        <p:spPr bwMode="auto">
          <a:xfrm>
            <a:off x="9207958" y="6203701"/>
            <a:ext cx="1418524" cy="473325"/>
          </a:xfrm>
          <a:prstGeom prst="rect">
            <a:avLst/>
          </a:prstGeom>
          <a:noFill/>
        </p:spPr>
      </p:pic>
      <p:pic>
        <p:nvPicPr>
          <p:cNvPr id="10" name="Image 8"/>
          <p:cNvPicPr>
            <a:picLocks noChangeAspect="1"/>
          </p:cNvPicPr>
          <p:nvPr userDrawn="1"/>
        </p:nvPicPr>
        <p:blipFill>
          <a:blip r:embed="rId15"/>
          <a:stretch/>
        </p:blipFill>
        <p:spPr bwMode="auto">
          <a:xfrm>
            <a:off x="609600" y="6260144"/>
            <a:ext cx="2198637" cy="463775"/>
          </a:xfrm>
          <a:prstGeom prst="rect">
            <a:avLst/>
          </a:prstGeom>
          <a:solidFill>
            <a:schemeClr val="bg1"/>
          </a:solidFill>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p:txStyles>
    <p:titleStyle>
      <a:lvl1pPr algn="ctr" defTabSz="914400">
        <a:spcBef>
          <a:spcPts val="0"/>
        </a:spcBef>
        <a:buNone/>
        <a:defRPr sz="4400">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es-CO"/>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7.jp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1.jpg"/><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jpg"/></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4.jpg"/></Relationships>
</file>

<file path=ppt/slides/_rels/slide1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jpg"/><Relationship Id="rId2"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jpg"/><Relationship Id="rId4" Type="http://schemas.openxmlformats.org/officeDocument/2006/relationships/image" Target="../media/image97.jpg"/></Relationships>
</file>

<file path=ppt/slides/_rels/slide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1.jpg"/></Relationships>
</file>

<file path=ppt/slides/_rels/slide1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3.jpg"/></Relationships>
</file>

<file path=ppt/slides/_rels/slide15.xml.rels><?xml version="1.0" encoding="UTF-8" standalone="yes"?>
<Relationships xmlns="http://schemas.openxmlformats.org/package/2006/relationships"><Relationship Id="rId3" Type="http://schemas.openxmlformats.org/officeDocument/2006/relationships/image" Target="../media/image102.jpg"/><Relationship Id="rId7"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18.xml.rels><?xml version="1.0" encoding="UTF-8" standalone="yes"?>
<Relationships xmlns="http://schemas.openxmlformats.org/package/2006/relationships"><Relationship Id="rId8" Type="http://schemas.openxmlformats.org/officeDocument/2006/relationships/image" Target="../media/image112.jpg"/><Relationship Id="rId13" Type="http://schemas.openxmlformats.org/officeDocument/2006/relationships/image" Target="../media/image99.png"/><Relationship Id="rId18" Type="http://schemas.openxmlformats.org/officeDocument/2006/relationships/image" Target="../media/image7.jpg"/><Relationship Id="rId3" Type="http://schemas.openxmlformats.org/officeDocument/2006/relationships/image" Target="../media/image109.png"/><Relationship Id="rId7" Type="http://schemas.openxmlformats.org/officeDocument/2006/relationships/image" Target="../media/image111.jpg"/><Relationship Id="rId12" Type="http://schemas.openxmlformats.org/officeDocument/2006/relationships/image" Target="../media/image114.jpg"/><Relationship Id="rId17" Type="http://schemas.openxmlformats.org/officeDocument/2006/relationships/image" Target="../media/image117.jpg"/><Relationship Id="rId2" Type="http://schemas.openxmlformats.org/officeDocument/2006/relationships/notesSlide" Target="../notesSlides/notesSlide13.xml"/><Relationship Id="rId16"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10.jpg"/><Relationship Id="rId11" Type="http://schemas.openxmlformats.org/officeDocument/2006/relationships/image" Target="../media/image98.jpg"/><Relationship Id="rId5" Type="http://schemas.openxmlformats.org/officeDocument/2006/relationships/image" Target="../media/image102.jpg"/><Relationship Id="rId15" Type="http://schemas.openxmlformats.org/officeDocument/2006/relationships/image" Target="../media/image103.jpg"/><Relationship Id="rId10" Type="http://schemas.openxmlformats.org/officeDocument/2006/relationships/image" Target="../media/image97.jpg"/><Relationship Id="rId4" Type="http://schemas.openxmlformats.org/officeDocument/2006/relationships/image" Target="../media/image96.png"/><Relationship Id="rId9" Type="http://schemas.openxmlformats.org/officeDocument/2006/relationships/image" Target="../media/image113.jpg"/><Relationship Id="rId14" Type="http://schemas.openxmlformats.org/officeDocument/2006/relationships/image" Target="../media/image115.jpg"/></Relationships>
</file>

<file path=ppt/slides/_rels/slide1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jpg"/><Relationship Id="rId7"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0.jpg"/><Relationship Id="rId11" Type="http://schemas.openxmlformats.org/officeDocument/2006/relationships/image" Target="../media/image7.jpg"/><Relationship Id="rId5" Type="http://schemas.openxmlformats.org/officeDocument/2006/relationships/image" Target="../media/image119.jpg"/><Relationship Id="rId10" Type="http://schemas.openxmlformats.org/officeDocument/2006/relationships/image" Target="../media/image124.png"/><Relationship Id="rId4" Type="http://schemas.openxmlformats.org/officeDocument/2006/relationships/image" Target="../media/image102.jpg"/><Relationship Id="rId9" Type="http://schemas.openxmlformats.org/officeDocument/2006/relationships/image" Target="../media/image12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2.jpg"/><Relationship Id="rId1" Type="http://schemas.openxmlformats.org/officeDocument/2006/relationships/slideLayout" Target="../slideLayouts/slideLayout15.xml"/><Relationship Id="rId5" Type="http://schemas.openxmlformats.org/officeDocument/2006/relationships/hyperlink" Target="http://lf2l.fr/" TargetMode="Externa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124.png"/><Relationship Id="rId4" Type="http://schemas.openxmlformats.org/officeDocument/2006/relationships/image" Target="../media/image119.jpg"/></Relationships>
</file>

<file path=ppt/slides/_rels/slide21.xml.rels><?xml version="1.0" encoding="UTF-8" standalone="yes"?>
<Relationships xmlns="http://schemas.openxmlformats.org/package/2006/relationships"><Relationship Id="rId8" Type="http://schemas.openxmlformats.org/officeDocument/2006/relationships/hyperlink" Target="http://lf2l.fr/projects/museum/" TargetMode="External"/><Relationship Id="rId13" Type="http://schemas.openxmlformats.org/officeDocument/2006/relationships/image" Target="../media/image133.png"/><Relationship Id="rId3" Type="http://schemas.openxmlformats.org/officeDocument/2006/relationships/image" Target="../media/image102.jpg"/><Relationship Id="rId7" Type="http://schemas.openxmlformats.org/officeDocument/2006/relationships/image" Target="../media/image129.jpg"/><Relationship Id="rId12" Type="http://schemas.openxmlformats.org/officeDocument/2006/relationships/image" Target="../media/image132.jp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8.jpg"/><Relationship Id="rId11" Type="http://schemas.openxmlformats.org/officeDocument/2006/relationships/image" Target="../media/image131.png"/><Relationship Id="rId5" Type="http://schemas.openxmlformats.org/officeDocument/2006/relationships/image" Target="../media/image124.png"/><Relationship Id="rId10" Type="http://schemas.openxmlformats.org/officeDocument/2006/relationships/image" Target="../media/image130.png"/><Relationship Id="rId4" Type="http://schemas.openxmlformats.org/officeDocument/2006/relationships/image" Target="../media/image127.jpg"/><Relationship Id="rId9" Type="http://schemas.openxmlformats.org/officeDocument/2006/relationships/image" Target="../media/image7.jpg"/><Relationship Id="rId14" Type="http://schemas.openxmlformats.org/officeDocument/2006/relationships/image" Target="../media/image1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37.png"/><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140.png"/><Relationship Id="rId4" Type="http://schemas.openxmlformats.org/officeDocument/2006/relationships/image" Target="../media/image139.png"/></Relationships>
</file>

<file path=ppt/slides/_rels/slide2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6.png"/><Relationship Id="rId3" Type="http://schemas.openxmlformats.org/officeDocument/2006/relationships/image" Target="../media/image141.png"/><Relationship Id="rId7" Type="http://schemas.openxmlformats.org/officeDocument/2006/relationships/image" Target="../media/image144.jpg"/><Relationship Id="rId12" Type="http://schemas.openxmlformats.org/officeDocument/2006/relationships/image" Target="../media/image14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43.jpg"/><Relationship Id="rId11" Type="http://schemas.openxmlformats.org/officeDocument/2006/relationships/image" Target="../media/image148.png"/><Relationship Id="rId5" Type="http://schemas.openxmlformats.org/officeDocument/2006/relationships/image" Target="../media/image142.jpg"/><Relationship Id="rId15" Type="http://schemas.openxmlformats.org/officeDocument/2006/relationships/image" Target="../media/image150.png"/><Relationship Id="rId10" Type="http://schemas.openxmlformats.org/officeDocument/2006/relationships/image" Target="../media/image147.png"/><Relationship Id="rId4" Type="http://schemas.openxmlformats.org/officeDocument/2006/relationships/image" Target="../media/image102.jpg"/><Relationship Id="rId9" Type="http://schemas.openxmlformats.org/officeDocument/2006/relationships/image" Target="../media/image146.jpg"/><Relationship Id="rId14" Type="http://schemas.openxmlformats.org/officeDocument/2006/relationships/image" Target="../media/image91.jpg"/></Relationships>
</file>

<file path=ppt/slides/_rels/slide25.xml.rels><?xml version="1.0" encoding="UTF-8" standalone="yes"?>
<Relationships xmlns="http://schemas.openxmlformats.org/package/2006/relationships"><Relationship Id="rId8" Type="http://schemas.openxmlformats.org/officeDocument/2006/relationships/image" Target="../media/image102.jpg"/><Relationship Id="rId13" Type="http://schemas.openxmlformats.org/officeDocument/2006/relationships/image" Target="../media/image158.jpg"/><Relationship Id="rId18" Type="http://schemas.openxmlformats.org/officeDocument/2006/relationships/image" Target="../media/image161.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hyperlink" Target="https://github.com/LF2L" TargetMode="External"/><Relationship Id="rId17" Type="http://schemas.openxmlformats.org/officeDocument/2006/relationships/image" Target="../media/image160.png"/><Relationship Id="rId2" Type="http://schemas.openxmlformats.org/officeDocument/2006/relationships/notesSlide" Target="../notesSlides/notesSlide19.xml"/><Relationship Id="rId16" Type="http://schemas.openxmlformats.org/officeDocument/2006/relationships/image" Target="../media/image68.png"/><Relationship Id="rId20"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54.jpg"/><Relationship Id="rId11" Type="http://schemas.openxmlformats.org/officeDocument/2006/relationships/image" Target="../media/image157.png"/><Relationship Id="rId5" Type="http://schemas.openxmlformats.org/officeDocument/2006/relationships/image" Target="../media/image153.png"/><Relationship Id="rId15" Type="http://schemas.openxmlformats.org/officeDocument/2006/relationships/image" Target="../media/image21.png"/><Relationship Id="rId10" Type="http://schemas.openxmlformats.org/officeDocument/2006/relationships/image" Target="../media/image156.png"/><Relationship Id="rId19" Type="http://schemas.openxmlformats.org/officeDocument/2006/relationships/image" Target="../media/image162.png"/><Relationship Id="rId4" Type="http://schemas.openxmlformats.org/officeDocument/2006/relationships/image" Target="../media/image152.jpg"/><Relationship Id="rId9" Type="http://schemas.openxmlformats.org/officeDocument/2006/relationships/image" Target="../media/image7.jpg"/><Relationship Id="rId14" Type="http://schemas.openxmlformats.org/officeDocument/2006/relationships/image" Target="../media/image159.png"/></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image" Target="../media/image7.jpg"/><Relationship Id="rId7" Type="http://schemas.openxmlformats.org/officeDocument/2006/relationships/image" Target="../media/image166.png"/><Relationship Id="rId2" Type="http://schemas.openxmlformats.org/officeDocument/2006/relationships/image" Target="../media/image102.jpg"/><Relationship Id="rId1" Type="http://schemas.openxmlformats.org/officeDocument/2006/relationships/slideLayout" Target="../slideLayouts/slideLayout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jpg"/></Relationships>
</file>

<file path=ppt/slides/_rels/slide28.xml.rels><?xml version="1.0" encoding="UTF-8" standalone="yes"?>
<Relationships xmlns="http://schemas.openxmlformats.org/package/2006/relationships"><Relationship Id="rId8" Type="http://schemas.openxmlformats.org/officeDocument/2006/relationships/image" Target="../media/image173.jpg"/><Relationship Id="rId3" Type="http://schemas.openxmlformats.org/officeDocument/2006/relationships/image" Target="../media/image169.png"/><Relationship Id="rId7" Type="http://schemas.openxmlformats.org/officeDocument/2006/relationships/image" Target="../media/image172.jpg"/><Relationship Id="rId12" Type="http://schemas.openxmlformats.org/officeDocument/2006/relationships/image" Target="../media/image177.pn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jpg"/><Relationship Id="rId10" Type="http://schemas.openxmlformats.org/officeDocument/2006/relationships/image" Target="../media/image175.jpg"/><Relationship Id="rId4" Type="http://schemas.openxmlformats.org/officeDocument/2006/relationships/image" Target="../media/image102.jpg"/><Relationship Id="rId9" Type="http://schemas.openxmlformats.org/officeDocument/2006/relationships/image" Target="../media/image174.jpg"/></Relationships>
</file>

<file path=ppt/slides/_rels/slide29.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7.jpg"/><Relationship Id="rId2" Type="http://schemas.openxmlformats.org/officeDocument/2006/relationships/image" Target="../media/image180.png"/><Relationship Id="rId1" Type="http://schemas.openxmlformats.org/officeDocument/2006/relationships/slideLayout" Target="../slideLayouts/slideLayout13.xml"/><Relationship Id="rId6" Type="http://schemas.openxmlformats.org/officeDocument/2006/relationships/image" Target="../media/image184.jpg"/><Relationship Id="rId5" Type="http://schemas.openxmlformats.org/officeDocument/2006/relationships/image" Target="../media/image183.png"/><Relationship Id="rId4" Type="http://schemas.openxmlformats.org/officeDocument/2006/relationships/image" Target="../media/image182.png"/></Relationships>
</file>

<file path=ppt/slides/_rels/slide32.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7.jpg"/><Relationship Id="rId18" Type="http://schemas.openxmlformats.org/officeDocument/2006/relationships/image" Target="../media/image63.jpeg"/><Relationship Id="rId26" Type="http://schemas.openxmlformats.org/officeDocument/2006/relationships/image" Target="../media/image199.png"/><Relationship Id="rId3" Type="http://schemas.openxmlformats.org/officeDocument/2006/relationships/image" Target="../media/image185.png"/><Relationship Id="rId21" Type="http://schemas.openxmlformats.org/officeDocument/2006/relationships/image" Target="../media/image196.png"/><Relationship Id="rId7" Type="http://schemas.openxmlformats.org/officeDocument/2006/relationships/image" Target="../media/image188.png"/><Relationship Id="rId12" Type="http://schemas.openxmlformats.org/officeDocument/2006/relationships/image" Target="../media/image184.jpg"/><Relationship Id="rId17" Type="http://schemas.openxmlformats.org/officeDocument/2006/relationships/image" Target="../media/image62.jpg"/><Relationship Id="rId25" Type="http://schemas.openxmlformats.org/officeDocument/2006/relationships/image" Target="../media/image66.png"/><Relationship Id="rId2" Type="http://schemas.openxmlformats.org/officeDocument/2006/relationships/notesSlide" Target="../notesSlides/notesSlide22.xml"/><Relationship Id="rId16" Type="http://schemas.openxmlformats.org/officeDocument/2006/relationships/image" Target="../media/image194.jpg"/><Relationship Id="rId20"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187.jpg"/><Relationship Id="rId11" Type="http://schemas.openxmlformats.org/officeDocument/2006/relationships/image" Target="../media/image191.jpg"/><Relationship Id="rId24" Type="http://schemas.openxmlformats.org/officeDocument/2006/relationships/image" Target="../media/image198.png"/><Relationship Id="rId5" Type="http://schemas.openxmlformats.org/officeDocument/2006/relationships/image" Target="../media/image186.png"/><Relationship Id="rId15" Type="http://schemas.openxmlformats.org/officeDocument/2006/relationships/image" Target="../media/image193.png"/><Relationship Id="rId23" Type="http://schemas.openxmlformats.org/officeDocument/2006/relationships/image" Target="../media/image21.png"/><Relationship Id="rId28" Type="http://schemas.openxmlformats.org/officeDocument/2006/relationships/image" Target="../media/image18.png"/><Relationship Id="rId10" Type="http://schemas.openxmlformats.org/officeDocument/2006/relationships/image" Target="../media/image102.jpg"/><Relationship Id="rId19" Type="http://schemas.openxmlformats.org/officeDocument/2006/relationships/image" Target="../media/image195.png"/><Relationship Id="rId4" Type="http://schemas.openxmlformats.org/officeDocument/2006/relationships/image" Target="../media/image182.png"/><Relationship Id="rId9" Type="http://schemas.openxmlformats.org/officeDocument/2006/relationships/image" Target="../media/image190.png"/><Relationship Id="rId14" Type="http://schemas.openxmlformats.org/officeDocument/2006/relationships/image" Target="../media/image192.png"/><Relationship Id="rId22" Type="http://schemas.openxmlformats.org/officeDocument/2006/relationships/image" Target="../media/image197.jpg"/><Relationship Id="rId27" Type="http://schemas.openxmlformats.org/officeDocument/2006/relationships/image" Target="../media/image200.png"/></Relationships>
</file>

<file path=ppt/slides/_rels/slide3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97.jpg"/><Relationship Id="rId3" Type="http://schemas.openxmlformats.org/officeDocument/2006/relationships/image" Target="../media/image201.png"/><Relationship Id="rId7" Type="http://schemas.openxmlformats.org/officeDocument/2006/relationships/image" Target="../media/image11.jpg"/><Relationship Id="rId12" Type="http://schemas.openxmlformats.org/officeDocument/2006/relationships/hyperlink" Target="https://www.smagrinet.eu/"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204.jpg"/><Relationship Id="rId5" Type="http://schemas.openxmlformats.org/officeDocument/2006/relationships/image" Target="../media/image202.png"/><Relationship Id="rId10" Type="http://schemas.openxmlformats.org/officeDocument/2006/relationships/image" Target="../media/image203.jpg"/><Relationship Id="rId4" Type="http://schemas.openxmlformats.org/officeDocument/2006/relationships/image" Target="../media/image159.png"/><Relationship Id="rId9"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02.jpg"/><Relationship Id="rId7" Type="http://schemas.openxmlformats.org/officeDocument/2006/relationships/image" Target="../media/image208.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07.png"/><Relationship Id="rId5" Type="http://schemas.openxmlformats.org/officeDocument/2006/relationships/image" Target="../media/image206.png"/><Relationship Id="rId10" Type="http://schemas.openxmlformats.org/officeDocument/2006/relationships/image" Target="../media/image211.jpg"/><Relationship Id="rId4" Type="http://schemas.openxmlformats.org/officeDocument/2006/relationships/image" Target="../media/image7.jpg"/><Relationship Id="rId9" Type="http://schemas.openxmlformats.org/officeDocument/2006/relationships/image" Target="../media/image210.png"/></Relationships>
</file>

<file path=ppt/slides/_rels/slide36.xml.rels><?xml version="1.0" encoding="UTF-8" standalone="yes"?>
<Relationships xmlns="http://schemas.openxmlformats.org/package/2006/relationships"><Relationship Id="rId8" Type="http://schemas.openxmlformats.org/officeDocument/2006/relationships/image" Target="../media/image214.emf"/><Relationship Id="rId3" Type="http://schemas.openxmlformats.org/officeDocument/2006/relationships/image" Target="../media/image102.jpg"/><Relationship Id="rId7" Type="http://schemas.openxmlformats.org/officeDocument/2006/relationships/image" Target="../media/image21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12.emf"/><Relationship Id="rId5" Type="http://schemas.openxmlformats.org/officeDocument/2006/relationships/image" Target="../media/image206.png"/><Relationship Id="rId4" Type="http://schemas.openxmlformats.org/officeDocument/2006/relationships/image" Target="../media/image7.jpg"/><Relationship Id="rId9" Type="http://schemas.openxmlformats.org/officeDocument/2006/relationships/image" Target="../media/image215.png"/></Relationships>
</file>

<file path=ppt/slides/_rels/slide37.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216.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dx.doi.org/10.3917/jie.028.0053" TargetMode="External"/><Relationship Id="rId13" Type="http://schemas.openxmlformats.org/officeDocument/2006/relationships/hyperlink" Target="https://dx.doi.org/10.21494/ISTE.OP.2019.0314" TargetMode="External"/><Relationship Id="rId3" Type="http://schemas.openxmlformats.org/officeDocument/2006/relationships/hyperlink" Target="https://dx.doi.org/10.1007/s00170-019-03991-w" TargetMode="External"/><Relationship Id="rId7" Type="http://schemas.openxmlformats.org/officeDocument/2006/relationships/hyperlink" Target="https://www.cairn.info/revue-journal-of-innovation-economics-2019-1-page-53.htm" TargetMode="External"/><Relationship Id="rId12" Type="http://schemas.openxmlformats.org/officeDocument/2006/relationships/hyperlink" Target="https://hal.archives-ouvertes.fr/hal-01987047" TargetMode="External"/><Relationship Id="rId2" Type="http://schemas.openxmlformats.org/officeDocument/2006/relationships/hyperlink" Target="https://hal.archives-ouvertes.fr/hal-02168355" TargetMode="External"/><Relationship Id="rId1" Type="http://schemas.openxmlformats.org/officeDocument/2006/relationships/slideLayout" Target="../slideLayouts/slideLayout2.xml"/><Relationship Id="rId6" Type="http://schemas.openxmlformats.org/officeDocument/2006/relationships/hyperlink" Target="https://hal.univ-lorraine.fr/hal-01919436" TargetMode="External"/><Relationship Id="rId11" Type="http://schemas.openxmlformats.org/officeDocument/2006/relationships/hyperlink" Target="https://dx.doi.org/10.1111/caim.12301" TargetMode="External"/><Relationship Id="rId5" Type="http://schemas.openxmlformats.org/officeDocument/2006/relationships/hyperlink" Target="https://dx.doi.org/10.1016/j.techfore.2018.10.027" TargetMode="External"/><Relationship Id="rId10" Type="http://schemas.openxmlformats.org/officeDocument/2006/relationships/hyperlink" Target="https://onlinelibrary.wiley.com/doi/full/10.1111/caim.12301" TargetMode="External"/><Relationship Id="rId4" Type="http://schemas.openxmlformats.org/officeDocument/2006/relationships/hyperlink" Target="https://doi.org/10.1016/j.jclepro.2019.02.179" TargetMode="External"/><Relationship Id="rId9" Type="http://schemas.openxmlformats.org/officeDocument/2006/relationships/hyperlink" Target="https://hal.univ-lorraine.fr/hal-02010217" TargetMode="External"/><Relationship Id="rId14" Type="http://schemas.openxmlformats.org/officeDocument/2006/relationships/hyperlink" Target="https://hal.archives-ouvertes.fr/hal-02047441"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hal.archives-ouvertes.fr/hal-01863819" TargetMode="External"/><Relationship Id="rId3" Type="http://schemas.openxmlformats.org/officeDocument/2006/relationships/hyperlink" Target="https://dx.doi.org/10.1016/j.simpat.2018.05.005" TargetMode="External"/><Relationship Id="rId7" Type="http://schemas.openxmlformats.org/officeDocument/2006/relationships/hyperlink" Target="https://hal.univ-lorraine.fr/hal-01915689" TargetMode="External"/><Relationship Id="rId2" Type="http://schemas.openxmlformats.org/officeDocument/2006/relationships/hyperlink" Target="https://hal.univ-lorraine.fr/hal-01796613" TargetMode="External"/><Relationship Id="rId1" Type="http://schemas.openxmlformats.org/officeDocument/2006/relationships/slideLayout" Target="../slideLayouts/slideLayout2.xml"/><Relationship Id="rId6" Type="http://schemas.openxmlformats.org/officeDocument/2006/relationships/hyperlink" Target="https://dx.doi.org/10.1007/s13177-018-0160-z" TargetMode="External"/><Relationship Id="rId11" Type="http://schemas.openxmlformats.org/officeDocument/2006/relationships/hyperlink" Target="https://dx.doi.org/10.1145/3234253.3234306" TargetMode="External"/><Relationship Id="rId5" Type="http://schemas.openxmlformats.org/officeDocument/2006/relationships/hyperlink" Target="https://hal.archives-ouvertes.fr/hal-01868707" TargetMode="External"/><Relationship Id="rId10" Type="http://schemas.openxmlformats.org/officeDocument/2006/relationships/hyperlink" Target="https://hal.univ-lorraine.fr/hal-01868811" TargetMode="External"/><Relationship Id="rId4" Type="http://schemas.openxmlformats.org/officeDocument/2006/relationships/hyperlink" Target="https://www.sciencedirect.com/science/article/abs/pii/S0169814117303244" TargetMode="External"/><Relationship Id="rId9" Type="http://schemas.openxmlformats.org/officeDocument/2006/relationships/hyperlink" Target="https://dx.doi.org/10.1109/ICE.2018.8436296"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hyperlink" Target="https://hal.archives-ouvertes.fr/hal-01863819" TargetMode="External"/><Relationship Id="rId3" Type="http://schemas.openxmlformats.org/officeDocument/2006/relationships/hyperlink" Target="https://dx.doi.org/10.1016/j.simpat.2018.05.005" TargetMode="External"/><Relationship Id="rId7" Type="http://schemas.openxmlformats.org/officeDocument/2006/relationships/hyperlink" Target="https://hal.univ-lorraine.fr/hal-01915689" TargetMode="External"/><Relationship Id="rId2" Type="http://schemas.openxmlformats.org/officeDocument/2006/relationships/hyperlink" Target="https://hal.univ-lorraine.fr/hal-01796613" TargetMode="External"/><Relationship Id="rId1" Type="http://schemas.openxmlformats.org/officeDocument/2006/relationships/slideLayout" Target="../slideLayouts/slideLayout2.xml"/><Relationship Id="rId6" Type="http://schemas.openxmlformats.org/officeDocument/2006/relationships/hyperlink" Target="https://dx.doi.org/10.1007/s13177-018-0160-z" TargetMode="External"/><Relationship Id="rId11" Type="http://schemas.openxmlformats.org/officeDocument/2006/relationships/hyperlink" Target="https://dx.doi.org/10.1145/3234253.3234306" TargetMode="External"/><Relationship Id="rId5" Type="http://schemas.openxmlformats.org/officeDocument/2006/relationships/hyperlink" Target="https://hal.archives-ouvertes.fr/hal-01868707" TargetMode="External"/><Relationship Id="rId10" Type="http://schemas.openxmlformats.org/officeDocument/2006/relationships/hyperlink" Target="https://hal.univ-lorraine.fr/hal-01868811" TargetMode="External"/><Relationship Id="rId4" Type="http://schemas.openxmlformats.org/officeDocument/2006/relationships/hyperlink" Target="https://www.sciencedirect.com/science/article/abs/pii/S0169814117303244" TargetMode="External"/><Relationship Id="rId9" Type="http://schemas.openxmlformats.org/officeDocument/2006/relationships/hyperlink" Target="https://dx.doi.org/10.1109/ICE.2018.8436296"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hal.archives-ouvertes.fr/hal-01582548/document" TargetMode="External"/><Relationship Id="rId2" Type="http://schemas.openxmlformats.org/officeDocument/2006/relationships/hyperlink" Target="http://linkinghub.elsevier.com/retrieve/pii/S2214860416301695" TargetMode="External"/><Relationship Id="rId1" Type="http://schemas.openxmlformats.org/officeDocument/2006/relationships/slideLayout" Target="../slideLayouts/slideLayout2.xml"/><Relationship Id="rId4" Type="http://schemas.openxmlformats.org/officeDocument/2006/relationships/hyperlink" Target="https://www.researchgate.net/publication/318351670_ICE_Breaking_Disentangling_Factors_Affecting_the_Performance_of_Immersive_Co-creation_Environments?_iepl%5bviewId%5d=ehyehEw1WpS1Y6Av0HITqxxr&amp;_iepl%5bprofilePublicationItemVariant%5d=default&amp;_iepl%5bcontexts%5d%5b0%5d=prfpi&amp;_iepl%5btargetEntityId%5d=PB:318351670&amp;_iepl%5binteractionType%5d=publicationTitl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iste-editions.fr/collections/nouveautes/products/fab-labs" TargetMode="External"/><Relationship Id="rId2" Type="http://schemas.openxmlformats.org/officeDocument/2006/relationships/hyperlink" Target="http://eu.wiley.com/WileyCDA/WileyTitle/productCd-1848218729.html" TargetMode="External"/><Relationship Id="rId1" Type="http://schemas.openxmlformats.org/officeDocument/2006/relationships/slideLayout" Target="../slideLayouts/slideLayout2.xml"/><Relationship Id="rId5" Type="http://schemas.openxmlformats.org/officeDocument/2006/relationships/hyperlink" Target="https://hal.univ-lorraine.fr/hal-01331887/document" TargetMode="External"/><Relationship Id="rId4" Type="http://schemas.openxmlformats.org/officeDocument/2006/relationships/hyperlink" Target="http://www.sciencedirect.com/science/article/pii/S240589631630912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hal.archives-ouvertes.fr/hal-01332219/document" TargetMode="External"/><Relationship Id="rId2" Type="http://schemas.openxmlformats.org/officeDocument/2006/relationships/hyperlink" Target="http://www.emeraldinsight.com/doi/abs/10.1108/JSMA-03-2015-0027" TargetMode="External"/><Relationship Id="rId1" Type="http://schemas.openxmlformats.org/officeDocument/2006/relationships/slideLayout" Target="../slideLayouts/slideLayout2.xml"/><Relationship Id="rId6" Type="http://schemas.openxmlformats.org/officeDocument/2006/relationships/hyperlink" Target="http://ieeexplore.ieee.org/document/6871550/?reload=true&amp;tp=&amp;arnumber=6871550&amp;queryText=studied%20in%20nancy,%20france" TargetMode="External"/><Relationship Id="rId5" Type="http://schemas.openxmlformats.org/officeDocument/2006/relationships/hyperlink" Target="https://hal.archives-ouvertes.fr/hal-01331610/document" TargetMode="External"/><Relationship Id="rId4" Type="http://schemas.openxmlformats.org/officeDocument/2006/relationships/hyperlink" Target="http://www.agefa.org/acteurs-des-territoires/wp-content/uploads/sites/6/2015/06/iamot-nomadlab-2015.pdf"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ieeexplore.ieee.org/document/6041267/?tp=&amp;arnumber=6041267&amp;url=http://ieeexplore.ieee.org/xpls/abs_all.jsp?arnumber=6041267" TargetMode="External"/><Relationship Id="rId7" Type="http://schemas.openxmlformats.org/officeDocument/2006/relationships/hyperlink" Target="https://www.theses.fr/144652048" TargetMode="External"/><Relationship Id="rId2" Type="http://schemas.openxmlformats.org/officeDocument/2006/relationships/hyperlink" Target="http://petale.univ-lorraine.fr/notice/view/univ-lorraine-ori-24829?height=500&amp;width=900"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28827188_EMA_space_A_collaborative_workspace_as_collaborative_urban_ecosystem_generator" TargetMode="External"/><Relationship Id="rId5" Type="http://schemas.openxmlformats.org/officeDocument/2006/relationships/hyperlink" Target="http://www.tandfonline.com/doi/abs/10.1080/13574809.2012.666208" TargetMode="External"/><Relationship Id="rId4" Type="http://schemas.openxmlformats.org/officeDocument/2006/relationships/hyperlink" Target="http://ieeexplore.ieee.org/document/6297646/?tp=&amp;arnumber=6297646&amp;url=http://ieeexplore.ieee.org/xpls/abs_all.jsp?tp=&amp;arnumber=6297646"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mailto:Mauricio.cmargo@univ-lorraine.fr" TargetMode="External"/><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image" Target="../media/image218.jpg"/><Relationship Id="rId5" Type="http://schemas.openxmlformats.org/officeDocument/2006/relationships/hyperlink" Target="mailto:l.dupont@univ-lorraine.fr" TargetMode="External"/><Relationship Id="rId4" Type="http://schemas.openxmlformats.org/officeDocument/2006/relationships/hyperlink" Target="mailto:Laure.morel@univ-nancy.fr"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32.jpg"/><Relationship Id="rId18" Type="http://schemas.openxmlformats.org/officeDocument/2006/relationships/image" Target="../media/image37.jpg"/><Relationship Id="rId3" Type="http://schemas.openxmlformats.org/officeDocument/2006/relationships/image" Target="../media/image29.png"/><Relationship Id="rId7" Type="http://schemas.openxmlformats.org/officeDocument/2006/relationships/image" Target="../media/image19.png"/><Relationship Id="rId12" Type="http://schemas.openxmlformats.org/officeDocument/2006/relationships/image" Target="../media/image20.png"/><Relationship Id="rId17"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9.png"/><Relationship Id="rId5" Type="http://schemas.openxmlformats.org/officeDocument/2006/relationships/image" Target="../media/image30.png"/><Relationship Id="rId15" Type="http://schemas.openxmlformats.org/officeDocument/2006/relationships/image" Target="../media/image34.jpg"/><Relationship Id="rId10" Type="http://schemas.openxmlformats.org/officeDocument/2006/relationships/image" Target="../media/image13.jpg"/><Relationship Id="rId19"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7.jp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png"/><Relationship Id="rId7" Type="http://schemas.openxmlformats.org/officeDocument/2006/relationships/image" Target="../media/image34.jp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7.jpg"/><Relationship Id="rId5" Type="http://schemas.openxmlformats.org/officeDocument/2006/relationships/image" Target="../media/image40.jp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onlinelibrary.wiley.com/doi/full/10.1111/caim.1230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6.png"/><Relationship Id="rId26" Type="http://schemas.openxmlformats.org/officeDocument/2006/relationships/image" Target="../media/image13.jpg"/><Relationship Id="rId39" Type="http://schemas.openxmlformats.org/officeDocument/2006/relationships/image" Target="../media/image69.png"/><Relationship Id="rId21" Type="http://schemas.openxmlformats.org/officeDocument/2006/relationships/image" Target="../media/image6.png"/><Relationship Id="rId34" Type="http://schemas.openxmlformats.org/officeDocument/2006/relationships/image" Target="../media/image21.png"/><Relationship Id="rId42" Type="http://schemas.openxmlformats.org/officeDocument/2006/relationships/image" Target="../media/image36.png"/><Relationship Id="rId47" Type="http://schemas.openxmlformats.org/officeDocument/2006/relationships/image" Target="../media/image75.png"/><Relationship Id="rId50" Type="http://schemas.openxmlformats.org/officeDocument/2006/relationships/image" Target="../media/image78.jpeg"/><Relationship Id="rId55" Type="http://schemas.openxmlformats.org/officeDocument/2006/relationships/image" Target="../media/image83.jpg"/><Relationship Id="rId63" Type="http://schemas.openxmlformats.org/officeDocument/2006/relationships/image" Target="../media/image89.png"/><Relationship Id="rId7" Type="http://schemas.openxmlformats.org/officeDocument/2006/relationships/image" Target="../media/image48.jpeg"/><Relationship Id="rId2" Type="http://schemas.openxmlformats.org/officeDocument/2006/relationships/notesSlide" Target="../notesSlides/notesSlide5.xml"/><Relationship Id="rId16" Type="http://schemas.openxmlformats.org/officeDocument/2006/relationships/image" Target="../media/image10.png"/><Relationship Id="rId29" Type="http://schemas.openxmlformats.org/officeDocument/2006/relationships/image" Target="../media/image61.png"/><Relationship Id="rId11" Type="http://schemas.openxmlformats.org/officeDocument/2006/relationships/image" Target="../media/image51.jpeg"/><Relationship Id="rId24" Type="http://schemas.openxmlformats.org/officeDocument/2006/relationships/image" Target="../media/image12.png"/><Relationship Id="rId32" Type="http://schemas.openxmlformats.org/officeDocument/2006/relationships/image" Target="../media/image64.png"/><Relationship Id="rId37" Type="http://schemas.openxmlformats.org/officeDocument/2006/relationships/image" Target="../media/image18.png"/><Relationship Id="rId40" Type="http://schemas.openxmlformats.org/officeDocument/2006/relationships/image" Target="../media/image16.png"/><Relationship Id="rId45" Type="http://schemas.openxmlformats.org/officeDocument/2006/relationships/image" Target="../media/image73.jpg"/><Relationship Id="rId53" Type="http://schemas.openxmlformats.org/officeDocument/2006/relationships/image" Target="../media/image81.jpg"/><Relationship Id="rId58" Type="http://schemas.openxmlformats.org/officeDocument/2006/relationships/image" Target="../media/image9.png"/><Relationship Id="rId5" Type="http://schemas.microsoft.com/office/2007/relationships/hdphoto" Target="../media/hdphoto1.wdp"/><Relationship Id="rId61" Type="http://schemas.openxmlformats.org/officeDocument/2006/relationships/image" Target="../media/image87.png"/><Relationship Id="rId19" Type="http://schemas.openxmlformats.org/officeDocument/2006/relationships/image" Target="../media/image14.png"/><Relationship Id="rId14" Type="http://schemas.openxmlformats.org/officeDocument/2006/relationships/image" Target="../media/image54.png"/><Relationship Id="rId22" Type="http://schemas.openxmlformats.org/officeDocument/2006/relationships/image" Target="../media/image58.png"/><Relationship Id="rId27" Type="http://schemas.openxmlformats.org/officeDocument/2006/relationships/image" Target="../media/image20.png"/><Relationship Id="rId30" Type="http://schemas.openxmlformats.org/officeDocument/2006/relationships/image" Target="../media/image62.jpg"/><Relationship Id="rId35" Type="http://schemas.openxmlformats.org/officeDocument/2006/relationships/image" Target="../media/image66.png"/><Relationship Id="rId43" Type="http://schemas.openxmlformats.org/officeDocument/2006/relationships/image" Target="../media/image71.jpeg"/><Relationship Id="rId48" Type="http://schemas.openxmlformats.org/officeDocument/2006/relationships/image" Target="../media/image76.png"/><Relationship Id="rId56" Type="http://schemas.openxmlformats.org/officeDocument/2006/relationships/image" Target="../media/image84.jpg"/><Relationship Id="rId8" Type="http://schemas.openxmlformats.org/officeDocument/2006/relationships/image" Target="../media/image49.png"/><Relationship Id="rId51" Type="http://schemas.openxmlformats.org/officeDocument/2006/relationships/image" Target="../media/image79.png"/><Relationship Id="rId3" Type="http://schemas.openxmlformats.org/officeDocument/2006/relationships/image" Target="../media/image45.png"/><Relationship Id="rId12" Type="http://schemas.openxmlformats.org/officeDocument/2006/relationships/image" Target="../media/image52.jpg"/><Relationship Id="rId17" Type="http://schemas.openxmlformats.org/officeDocument/2006/relationships/image" Target="../media/image11.jpg"/><Relationship Id="rId25" Type="http://schemas.openxmlformats.org/officeDocument/2006/relationships/image" Target="../media/image19.png"/><Relationship Id="rId33" Type="http://schemas.openxmlformats.org/officeDocument/2006/relationships/image" Target="../media/image65.png"/><Relationship Id="rId38" Type="http://schemas.openxmlformats.org/officeDocument/2006/relationships/image" Target="../media/image68.png"/><Relationship Id="rId46" Type="http://schemas.openxmlformats.org/officeDocument/2006/relationships/image" Target="../media/image74.png"/><Relationship Id="rId59" Type="http://schemas.openxmlformats.org/officeDocument/2006/relationships/image" Target="../media/image42.png"/><Relationship Id="rId20" Type="http://schemas.openxmlformats.org/officeDocument/2006/relationships/image" Target="../media/image57.png"/><Relationship Id="rId41" Type="http://schemas.openxmlformats.org/officeDocument/2006/relationships/image" Target="../media/image70.jpeg"/><Relationship Id="rId54" Type="http://schemas.openxmlformats.org/officeDocument/2006/relationships/image" Target="../media/image82.png"/><Relationship Id="rId6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47.jpeg"/><Relationship Id="rId15" Type="http://schemas.openxmlformats.org/officeDocument/2006/relationships/image" Target="../media/image55.png"/><Relationship Id="rId23" Type="http://schemas.openxmlformats.org/officeDocument/2006/relationships/image" Target="../media/image59.jpeg"/><Relationship Id="rId28" Type="http://schemas.openxmlformats.org/officeDocument/2006/relationships/image" Target="../media/image60.png"/><Relationship Id="rId36" Type="http://schemas.openxmlformats.org/officeDocument/2006/relationships/image" Target="../media/image67.png"/><Relationship Id="rId49" Type="http://schemas.openxmlformats.org/officeDocument/2006/relationships/image" Target="../media/image77.png"/><Relationship Id="rId57" Type="http://schemas.openxmlformats.org/officeDocument/2006/relationships/image" Target="../media/image85.jpg"/><Relationship Id="rId10" Type="http://schemas.openxmlformats.org/officeDocument/2006/relationships/image" Target="../media/image50.tiff"/><Relationship Id="rId31" Type="http://schemas.openxmlformats.org/officeDocument/2006/relationships/image" Target="../media/image63.jpeg"/><Relationship Id="rId44" Type="http://schemas.openxmlformats.org/officeDocument/2006/relationships/image" Target="../media/image72.png"/><Relationship Id="rId52" Type="http://schemas.openxmlformats.org/officeDocument/2006/relationships/image" Target="../media/image80.png"/><Relationship Id="rId60" Type="http://schemas.openxmlformats.org/officeDocument/2006/relationships/image" Target="../media/image86.png"/><Relationship Id="rId4" Type="http://schemas.openxmlformats.org/officeDocument/2006/relationships/image" Target="../media/image46.jpe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e la date 2"/>
          <p:cNvSpPr>
            <a:spLocks noGrp="1"/>
          </p:cNvSpPr>
          <p:nvPr>
            <p:ph type="dt" sz="half" idx="10"/>
          </p:nvPr>
        </p:nvSpPr>
        <p:spPr bwMode="auto"/>
        <p:txBody>
          <a:bodyPr/>
          <a:lstStyle/>
          <a:p>
            <a:pPr marL="0" marR="0" lvl="0" indent="0" algn="l" defTabSz="914400">
              <a:lnSpc>
                <a:spcPct val="100000"/>
              </a:lnSpc>
              <a:spcBef>
                <a:spcPts val="0"/>
              </a:spcBef>
              <a:spcAft>
                <a:spcPts val="0"/>
              </a:spcAft>
              <a:buClrTx/>
              <a:buSzTx/>
              <a:buFontTx/>
              <a:buNone/>
              <a:defRPr/>
            </a:pPr>
            <a:r>
              <a:rPr lang="fr-FR" sz="1200" b="1" i="0" u="none" strike="noStrike" cap="none" spc="0">
                <a:ln>
                  <a:noFill/>
                </a:ln>
                <a:solidFill>
                  <a:prstClr val="white"/>
                </a:solidFill>
                <a:latin typeface="Arial Narrow"/>
                <a:ea typeface="ＭＳ Ｐゴシック"/>
                <a:cs typeface="+mn-cs"/>
              </a:rPr>
              <a:t>02/12/2019</a:t>
            </a:r>
          </a:p>
        </p:txBody>
      </p:sp>
      <p:sp>
        <p:nvSpPr>
          <p:cNvPr id="5" name="Espace réservé du pied de page 3"/>
          <p:cNvSpPr>
            <a:spLocks noGrp="1"/>
          </p:cNvSpPr>
          <p:nvPr>
            <p:ph type="ftr" sz="quarter" idx="11"/>
          </p:nvPr>
        </p:nvSpPr>
        <p:spPr bwMode="auto"/>
        <p:txBody>
          <a:bodyPr/>
          <a:lstStyle/>
          <a:p>
            <a:pPr marL="0" marR="0" lvl="0" indent="0" algn="l" defTabSz="914400">
              <a:lnSpc>
                <a:spcPct val="90000"/>
              </a:lnSpc>
              <a:spcBef>
                <a:spcPts val="0"/>
              </a:spcBef>
              <a:spcAft>
                <a:spcPts val="0"/>
              </a:spcAft>
              <a:buClrTx/>
              <a:buSzTx/>
              <a:buFontTx/>
              <a:buNone/>
              <a:defRPr/>
            </a:pPr>
            <a:r>
              <a:rPr lang="fr-FR" sz="1200" b="1" i="0" u="none" strike="noStrike" cap="none" spc="0" dirty="0">
                <a:ln>
                  <a:noFill/>
                </a:ln>
                <a:solidFill>
                  <a:prstClr val="white"/>
                </a:solidFill>
                <a:latin typeface="Arial Narrow"/>
                <a:ea typeface="+mn-ea"/>
                <a:cs typeface="+mn-cs"/>
              </a:rPr>
              <a:t>UL - ERPI – LF2L -  </a:t>
            </a:r>
            <a:r>
              <a:rPr lang="fr-FR" sz="1200" b="1" i="0" u="none" strike="noStrike" cap="none" spc="0" dirty="0" err="1">
                <a:ln>
                  <a:noFill/>
                </a:ln>
                <a:solidFill>
                  <a:prstClr val="white"/>
                </a:solidFill>
                <a:latin typeface="Arial Narrow"/>
                <a:ea typeface="+mn-ea"/>
                <a:cs typeface="+mn-cs"/>
              </a:rPr>
              <a:t>l.dupont@univ-lorraine.fr</a:t>
            </a:r>
            <a:endParaRPr lang="fr-FR" sz="1200" b="1" i="0" u="none" strike="noStrike" cap="none" spc="0" dirty="0">
              <a:ln>
                <a:noFill/>
              </a:ln>
              <a:solidFill>
                <a:prstClr val="white"/>
              </a:solidFill>
              <a:latin typeface="Arial Narrow"/>
              <a:ea typeface="+mn-ea"/>
              <a:cs typeface="+mn-cs"/>
            </a:endParaRPr>
          </a:p>
        </p:txBody>
      </p:sp>
      <p:sp>
        <p:nvSpPr>
          <p:cNvPr id="6" name="Espace réservé du numéro de diapositive 4"/>
          <p:cNvSpPr>
            <a:spLocks noGrp="1"/>
          </p:cNvSpPr>
          <p:nvPr>
            <p:ph type="sldNum" sz="quarter" idx="12"/>
          </p:nvPr>
        </p:nvSpPr>
        <p:spPr bwMode="auto"/>
        <p:txBody>
          <a:bodyPr/>
          <a:lstStyle/>
          <a:p>
            <a:pPr marL="0" marR="0" lvl="0" indent="0" algn="l" defTabSz="914400">
              <a:lnSpc>
                <a:spcPct val="100000"/>
              </a:lnSpc>
              <a:spcBef>
                <a:spcPts val="0"/>
              </a:spcBef>
              <a:spcAft>
                <a:spcPts val="0"/>
              </a:spcAft>
              <a:buClrTx/>
              <a:buSzTx/>
              <a:buFontTx/>
              <a:buNone/>
              <a:defRPr/>
            </a:pPr>
            <a:fld id="{CAB93DFD-2460-6640-B60D-FCC4E5000C89}" type="slidenum">
              <a:rPr lang="fr-FR" sz="1200" b="1" i="0" u="none" strike="noStrike" cap="none" spc="0">
                <a:ln>
                  <a:noFill/>
                </a:ln>
                <a:solidFill>
                  <a:prstClr val="white"/>
                </a:solidFill>
                <a:latin typeface="Arial Narrow"/>
                <a:ea typeface="ＭＳ Ｐゴシック"/>
                <a:cs typeface="+mn-cs"/>
              </a:rPr>
              <a:t>1</a:t>
            </a:fld>
            <a:endParaRPr lang="fr-FR" sz="1200" b="1" i="0" u="none" strike="noStrike" cap="none" spc="0">
              <a:ln>
                <a:noFill/>
              </a:ln>
              <a:solidFill>
                <a:prstClr val="white"/>
              </a:solidFill>
              <a:latin typeface="Arial Narrow"/>
              <a:ea typeface="ＭＳ Ｐゴシック"/>
              <a:cs typeface="+mn-cs"/>
            </a:endParaRPr>
          </a:p>
        </p:txBody>
      </p:sp>
      <p:pic>
        <p:nvPicPr>
          <p:cNvPr id="7" name="Image 10" descr="Logo 5x5 cm  Lorraine Fab Living Lab.jpg"/>
          <p:cNvPicPr>
            <a:picLocks noChangeAspect="1"/>
          </p:cNvPicPr>
          <p:nvPr/>
        </p:nvPicPr>
        <p:blipFill>
          <a:blip r:embed="rId2"/>
          <a:srcRect l="9927" t="15971" r="7200" b="16578"/>
          <a:stretch/>
        </p:blipFill>
        <p:spPr bwMode="auto">
          <a:xfrm>
            <a:off x="3805259" y="178513"/>
            <a:ext cx="1152128" cy="937753"/>
          </a:xfrm>
          <a:prstGeom prst="rect">
            <a:avLst/>
          </a:prstGeom>
        </p:spPr>
      </p:pic>
      <p:pic>
        <p:nvPicPr>
          <p:cNvPr id="8" name="Picture 27"/>
          <p:cNvPicPr>
            <a:picLocks noChangeAspect="1"/>
          </p:cNvPicPr>
          <p:nvPr/>
        </p:nvPicPr>
        <p:blipFill>
          <a:blip r:embed="rId3"/>
          <a:srcRect r="54822" b="22247"/>
          <a:stretch/>
        </p:blipFill>
        <p:spPr bwMode="auto">
          <a:xfrm>
            <a:off x="9316873" y="125332"/>
            <a:ext cx="860259" cy="1044116"/>
          </a:xfrm>
          <a:prstGeom prst="rect">
            <a:avLst/>
          </a:prstGeom>
        </p:spPr>
      </p:pic>
      <p:pic>
        <p:nvPicPr>
          <p:cNvPr id="9" name="Image 12"/>
          <p:cNvPicPr/>
          <p:nvPr/>
        </p:nvPicPr>
        <p:blipFill>
          <a:blip r:embed="rId4"/>
          <a:stretch/>
        </p:blipFill>
        <p:spPr bwMode="auto">
          <a:xfrm>
            <a:off x="10935026" y="305352"/>
            <a:ext cx="684076" cy="684076"/>
          </a:xfrm>
          <a:prstGeom prst="rect">
            <a:avLst/>
          </a:prstGeom>
          <a:noFill/>
          <a:ln>
            <a:noFill/>
          </a:ln>
        </p:spPr>
      </p:pic>
      <p:pic>
        <p:nvPicPr>
          <p:cNvPr id="10" name="Image 1" descr="logo-erpi-ul.gif"/>
          <p:cNvPicPr>
            <a:picLocks noChangeAspect="1"/>
          </p:cNvPicPr>
          <p:nvPr/>
        </p:nvPicPr>
        <p:blipFill>
          <a:blip r:embed="rId5"/>
          <a:stretch/>
        </p:blipFill>
        <p:spPr bwMode="auto">
          <a:xfrm>
            <a:off x="453267" y="385134"/>
            <a:ext cx="1080120" cy="524513"/>
          </a:xfrm>
          <a:prstGeom prst="rect">
            <a:avLst/>
          </a:prstGeom>
          <a:noFill/>
          <a:ln>
            <a:noFill/>
          </a:ln>
        </p:spPr>
      </p:pic>
      <p:pic>
        <p:nvPicPr>
          <p:cNvPr id="11" name="Image 14" descr="ENSGSI-Logo institutionel Q° - copie.jpg"/>
          <p:cNvPicPr>
            <a:picLocks noChangeAspect="1"/>
          </p:cNvPicPr>
          <p:nvPr/>
        </p:nvPicPr>
        <p:blipFill>
          <a:blip r:embed="rId6"/>
          <a:srcRect b="15754"/>
          <a:stretch/>
        </p:blipFill>
        <p:spPr bwMode="auto">
          <a:xfrm>
            <a:off x="2291281" y="340423"/>
            <a:ext cx="756084" cy="613935"/>
          </a:xfrm>
          <a:prstGeom prst="rect">
            <a:avLst/>
          </a:prstGeom>
        </p:spPr>
      </p:pic>
      <p:pic>
        <p:nvPicPr>
          <p:cNvPr id="12" name="Image 15" descr="logo_adherent.png"/>
          <p:cNvPicPr>
            <a:picLocks noChangeAspect="1"/>
          </p:cNvPicPr>
          <p:nvPr/>
        </p:nvPicPr>
        <p:blipFill>
          <a:blip r:embed="rId7"/>
          <a:stretch/>
        </p:blipFill>
        <p:spPr bwMode="auto">
          <a:xfrm>
            <a:off x="7883783" y="5159241"/>
            <a:ext cx="646023" cy="646023"/>
          </a:xfrm>
          <a:prstGeom prst="rect">
            <a:avLst/>
          </a:prstGeom>
        </p:spPr>
      </p:pic>
      <p:pic>
        <p:nvPicPr>
          <p:cNvPr id="13" name="Image 16" descr="fablab_logo_big1.jpg"/>
          <p:cNvPicPr>
            <a:picLocks noChangeAspect="1"/>
          </p:cNvPicPr>
          <p:nvPr/>
        </p:nvPicPr>
        <p:blipFill>
          <a:blip r:embed="rId8">
            <a:clrChange>
              <a:clrFrom>
                <a:srgbClr val="FFFFFF"/>
              </a:clrFrom>
              <a:clrTo>
                <a:srgbClr val="FFFFFF">
                  <a:alpha val="0"/>
                </a:srgbClr>
              </a:clrTo>
            </a:clrChange>
          </a:blip>
          <a:stretch/>
        </p:blipFill>
        <p:spPr bwMode="auto">
          <a:xfrm>
            <a:off x="10833073" y="5334500"/>
            <a:ext cx="951559" cy="295504"/>
          </a:xfrm>
          <a:prstGeom prst="rect">
            <a:avLst/>
          </a:prstGeom>
        </p:spPr>
      </p:pic>
      <p:pic>
        <p:nvPicPr>
          <p:cNvPr id="14" name="Image 18" descr="logo ICEEL - IC-grand.png"/>
          <p:cNvPicPr>
            <a:picLocks noChangeAspect="1"/>
          </p:cNvPicPr>
          <p:nvPr/>
        </p:nvPicPr>
        <p:blipFill>
          <a:blip r:embed="rId9"/>
          <a:stretch/>
        </p:blipFill>
        <p:spPr bwMode="auto">
          <a:xfrm>
            <a:off x="3539716" y="5314778"/>
            <a:ext cx="1073310" cy="370831"/>
          </a:xfrm>
          <a:prstGeom prst="rect">
            <a:avLst/>
          </a:prstGeom>
        </p:spPr>
      </p:pic>
      <p:sp>
        <p:nvSpPr>
          <p:cNvPr id="15" name="ZoneTexte 1"/>
          <p:cNvSpPr>
            <a:spLocks/>
          </p:cNvSpPr>
          <p:nvPr/>
        </p:nvSpPr>
        <p:spPr bwMode="auto">
          <a:xfrm>
            <a:off x="4907868" y="5161337"/>
            <a:ext cx="2053639" cy="584775"/>
          </a:xfrm>
          <a:prstGeom prst="rect">
            <a:avLst/>
          </a:prstGeom>
          <a:noFill/>
        </p:spPr>
        <p:txBody>
          <a:bodyPr wrap="none" rtlCol="0">
            <a:spAutoFit/>
          </a:bodyPr>
          <a:lstStyle/>
          <a:p>
            <a:pPr marL="0" marR="0" lvl="0" indent="0" algn="l" defTabSz="914400">
              <a:lnSpc>
                <a:spcPct val="100000"/>
              </a:lnSpc>
              <a:spcBef>
                <a:spcPts val="0"/>
              </a:spcBef>
              <a:spcAft>
                <a:spcPts val="0"/>
              </a:spcAft>
              <a:buClrTx/>
              <a:buSzTx/>
              <a:buFontTx/>
              <a:buNone/>
              <a:defRPr/>
            </a:pPr>
            <a:r>
              <a:rPr lang="fr-FR" sz="3200" b="0" i="0" u="none" strike="noStrike" cap="none" spc="0">
                <a:ln>
                  <a:noFill/>
                </a:ln>
                <a:solidFill>
                  <a:srgbClr val="8976AC">
                    <a:lumMod val="75000"/>
                  </a:srgbClr>
                </a:solidFill>
                <a:latin typeface="Arial"/>
                <a:ea typeface="ＭＳ Ｐゴシック"/>
              </a:rPr>
              <a:t>www.lf2l.fr</a:t>
            </a:r>
            <a:endParaRPr/>
          </a:p>
        </p:txBody>
      </p:sp>
      <p:pic>
        <p:nvPicPr>
          <p:cNvPr id="16" name="Image 20"/>
          <p:cNvPicPr>
            <a:picLocks noChangeAspect="1"/>
          </p:cNvPicPr>
          <p:nvPr/>
        </p:nvPicPr>
        <p:blipFill>
          <a:blip r:embed="rId10"/>
          <a:stretch/>
        </p:blipFill>
        <p:spPr bwMode="auto">
          <a:xfrm>
            <a:off x="5715281" y="425323"/>
            <a:ext cx="1225544" cy="444134"/>
          </a:xfrm>
          <a:prstGeom prst="rect">
            <a:avLst/>
          </a:prstGeom>
        </p:spPr>
      </p:pic>
      <p:pic>
        <p:nvPicPr>
          <p:cNvPr id="17" name="Image 6"/>
          <p:cNvPicPr>
            <a:picLocks noChangeAspect="1"/>
          </p:cNvPicPr>
          <p:nvPr/>
        </p:nvPicPr>
        <p:blipFill>
          <a:blip r:embed="rId11"/>
          <a:stretch/>
        </p:blipFill>
        <p:spPr bwMode="auto">
          <a:xfrm>
            <a:off x="409852" y="5288746"/>
            <a:ext cx="1881429" cy="396863"/>
          </a:xfrm>
          <a:prstGeom prst="rect">
            <a:avLst/>
          </a:prstGeom>
        </p:spPr>
      </p:pic>
      <p:pic>
        <p:nvPicPr>
          <p:cNvPr id="18" name="Image 22" descr="Logo MGN.png"/>
          <p:cNvPicPr>
            <a:picLocks noChangeAspect="1"/>
          </p:cNvPicPr>
          <p:nvPr/>
        </p:nvPicPr>
        <p:blipFill>
          <a:blip r:embed="rId12"/>
          <a:stretch/>
        </p:blipFill>
        <p:spPr bwMode="auto">
          <a:xfrm>
            <a:off x="7698720" y="474199"/>
            <a:ext cx="860259" cy="346382"/>
          </a:xfrm>
          <a:prstGeom prst="rect">
            <a:avLst/>
          </a:prstGeom>
        </p:spPr>
      </p:pic>
      <p:pic>
        <p:nvPicPr>
          <p:cNvPr id="19" name="Image 23"/>
          <p:cNvPicPr>
            <a:picLocks noChangeAspect="1"/>
          </p:cNvPicPr>
          <p:nvPr/>
        </p:nvPicPr>
        <p:blipFill>
          <a:blip r:embed="rId13"/>
          <a:stretch/>
        </p:blipFill>
        <p:spPr bwMode="auto">
          <a:xfrm>
            <a:off x="2525943" y="1543221"/>
            <a:ext cx="7488652" cy="1861954"/>
          </a:xfrm>
          <a:prstGeom prst="rect">
            <a:avLst/>
          </a:prstGeom>
        </p:spPr>
      </p:pic>
      <p:sp>
        <p:nvSpPr>
          <p:cNvPr id="20" name="ZoneTexte 25"/>
          <p:cNvSpPr>
            <a:spLocks/>
          </p:cNvSpPr>
          <p:nvPr/>
        </p:nvSpPr>
        <p:spPr bwMode="auto">
          <a:xfrm>
            <a:off x="2238107" y="3667240"/>
            <a:ext cx="7776488" cy="1200329"/>
          </a:xfrm>
          <a:prstGeom prst="rect">
            <a:avLst/>
          </a:prstGeom>
          <a:noFill/>
        </p:spPr>
        <p:txBody>
          <a:bodyPr wrap="none" rtlCol="0">
            <a:spAutoFit/>
          </a:bodyPr>
          <a:lstStyle/>
          <a:p>
            <a:pPr algn="ctr">
              <a:defRPr/>
            </a:pPr>
            <a:r>
              <a:rPr lang="fr-FR" sz="3600" b="1" i="1">
                <a:solidFill>
                  <a:srgbClr val="7030A0"/>
                </a:solidFill>
              </a:rPr>
              <a:t>Plate-forme de co-design pour </a:t>
            </a:r>
            <a:endParaRPr/>
          </a:p>
          <a:p>
            <a:pPr algn="ctr">
              <a:defRPr/>
            </a:pPr>
            <a:r>
              <a:rPr lang="fr-FR" sz="3600" b="1" i="1">
                <a:solidFill>
                  <a:srgbClr val="7030A0"/>
                </a:solidFill>
              </a:rPr>
              <a:t>Manager l’innovation collaborative</a:t>
            </a:r>
            <a:endParaRPr/>
          </a:p>
        </p:txBody>
      </p:sp>
      <p:pic>
        <p:nvPicPr>
          <p:cNvPr id="21" name="Image 21"/>
          <p:cNvPicPr>
            <a:picLocks noChangeAspect="1"/>
          </p:cNvPicPr>
          <p:nvPr/>
        </p:nvPicPr>
        <p:blipFill>
          <a:blip r:embed="rId14"/>
          <a:stretch/>
        </p:blipFill>
        <p:spPr bwMode="auto">
          <a:xfrm>
            <a:off x="2315580" y="5245095"/>
            <a:ext cx="1159569" cy="508126"/>
          </a:xfrm>
          <a:prstGeom prst="rect">
            <a:avLst/>
          </a:prstGeom>
        </p:spPr>
      </p:pic>
      <p:grpSp>
        <p:nvGrpSpPr>
          <p:cNvPr id="22" name="Grouper 15"/>
          <p:cNvGrpSpPr/>
          <p:nvPr/>
        </p:nvGrpSpPr>
        <p:grpSpPr bwMode="auto">
          <a:xfrm>
            <a:off x="8562872" y="5266228"/>
            <a:ext cx="1198351" cy="432048"/>
            <a:chOff x="3840889" y="6018703"/>
            <a:chExt cx="1198351" cy="432048"/>
          </a:xfrm>
        </p:grpSpPr>
        <p:pic>
          <p:nvPicPr>
            <p:cNvPr id="23" name="Image 26" descr="Logo F2L.png"/>
            <p:cNvPicPr>
              <a:picLocks noChangeAspect="1"/>
            </p:cNvPicPr>
            <p:nvPr/>
          </p:nvPicPr>
          <p:blipFill>
            <a:blip r:embed="rId15">
              <a:clrChange>
                <a:clrFrom>
                  <a:srgbClr val="FFFFFF"/>
                </a:clrFrom>
                <a:clrTo>
                  <a:srgbClr val="FFFFFF">
                    <a:alpha val="0"/>
                  </a:srgbClr>
                </a:clrTo>
              </a:clrChange>
            </a:blip>
            <a:stretch/>
          </p:blipFill>
          <p:spPr bwMode="auto">
            <a:xfrm>
              <a:off x="3840889" y="6018703"/>
              <a:ext cx="1053242" cy="432048"/>
            </a:xfrm>
            <a:prstGeom prst="rect">
              <a:avLst/>
            </a:prstGeom>
          </p:spPr>
        </p:pic>
        <p:sp>
          <p:nvSpPr>
            <p:cNvPr id="24" name="ZoneTexte 27"/>
            <p:cNvSpPr>
              <a:spLocks/>
            </p:cNvSpPr>
            <p:nvPr/>
          </p:nvSpPr>
          <p:spPr bwMode="auto">
            <a:xfrm>
              <a:off x="4316583" y="6021462"/>
              <a:ext cx="722657" cy="92333"/>
            </a:xfrm>
            <a:prstGeom prst="rect">
              <a:avLst/>
            </a:prstGeom>
            <a:noFill/>
          </p:spPr>
          <p:txBody>
            <a:bodyPr wrap="square" lIns="0" tIns="0" rIns="0" bIns="0" rtlCol="0">
              <a:spAutoFit/>
            </a:bodyPr>
            <a:lstStyle/>
            <a:p>
              <a:pPr>
                <a:defRPr/>
              </a:pPr>
              <a:r>
                <a:rPr lang="fr-FR" sz="600">
                  <a:solidFill>
                    <a:srgbClr val="837AB7"/>
                  </a:solidFill>
                  <a:latin typeface="Calibri"/>
                </a:rPr>
                <a:t>Membre fondateur</a:t>
              </a:r>
              <a:endParaRPr/>
            </a:p>
          </p:txBody>
        </p:sp>
      </p:grpSp>
      <p:grpSp>
        <p:nvGrpSpPr>
          <p:cNvPr id="25" name="Groupe 7"/>
          <p:cNvGrpSpPr/>
          <p:nvPr/>
        </p:nvGrpSpPr>
        <p:grpSpPr bwMode="auto">
          <a:xfrm>
            <a:off x="9472974" y="5182754"/>
            <a:ext cx="1290391" cy="598996"/>
            <a:chOff x="9162093" y="5154225"/>
            <a:chExt cx="1290391" cy="598996"/>
          </a:xfrm>
        </p:grpSpPr>
        <p:pic>
          <p:nvPicPr>
            <p:cNvPr id="26" name="Image 17" descr="F2L- francophonie living labs - Membre.png"/>
            <p:cNvPicPr>
              <a:picLocks noChangeAspect="1"/>
            </p:cNvPicPr>
            <p:nvPr/>
          </p:nvPicPr>
          <p:blipFill>
            <a:blip r:embed="rId16"/>
            <a:stretch/>
          </p:blipFill>
          <p:spPr bwMode="auto">
            <a:xfrm>
              <a:off x="9162093" y="5154225"/>
              <a:ext cx="1290391" cy="598996"/>
            </a:xfrm>
            <a:prstGeom prst="rect">
              <a:avLst/>
            </a:prstGeom>
          </p:spPr>
        </p:pic>
        <p:sp>
          <p:nvSpPr>
            <p:cNvPr id="27" name="ZoneTexte 28"/>
            <p:cNvSpPr>
              <a:spLocks/>
            </p:cNvSpPr>
            <p:nvPr/>
          </p:nvSpPr>
          <p:spPr bwMode="auto">
            <a:xfrm>
              <a:off x="9738592" y="5268611"/>
              <a:ext cx="697635" cy="92333"/>
            </a:xfrm>
            <a:prstGeom prst="rect">
              <a:avLst/>
            </a:prstGeom>
            <a:solidFill>
              <a:schemeClr val="bg1"/>
            </a:solidFill>
          </p:spPr>
          <p:txBody>
            <a:bodyPr wrap="square" lIns="0" tIns="0" rIns="0" bIns="0" rtlCol="0">
              <a:spAutoFit/>
            </a:bodyPr>
            <a:lstStyle/>
            <a:p>
              <a:pPr>
                <a:defRPr/>
              </a:pPr>
              <a:r>
                <a:rPr lang="fr-FR" sz="600">
                  <a:solidFill>
                    <a:schemeClr val="tx1">
                      <a:lumMod val="50000"/>
                      <a:lumOff val="50000"/>
                    </a:schemeClr>
                  </a:solidFill>
                  <a:latin typeface="Calibri"/>
                </a:rPr>
                <a:t>Membre fondateur</a:t>
              </a:r>
              <a:endParaRPr/>
            </a:p>
          </p:txBody>
        </p:sp>
      </p:grpSp>
      <p:pic>
        <p:nvPicPr>
          <p:cNvPr id="28" name="Picture 2" descr="Résultat de recherche d'images pour &quot;europe flag&quot;"/>
          <p:cNvPicPr>
            <a:picLocks noChangeAspect="1" noChangeArrowheads="1"/>
          </p:cNvPicPr>
          <p:nvPr/>
        </p:nvPicPr>
        <p:blipFill>
          <a:blip r:embed="rId17"/>
          <a:stretch/>
        </p:blipFill>
        <p:spPr bwMode="auto">
          <a:xfrm>
            <a:off x="7090893" y="5281283"/>
            <a:ext cx="733299" cy="48797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F8E7E35-C629-E043-AC4B-46EF799EC82B}"/>
              </a:ext>
            </a:extLst>
          </p:cNvPr>
          <p:cNvSpPr>
            <a:spLocks noGrp="1"/>
          </p:cNvSpPr>
          <p:nvPr>
            <p:ph type="dt" sz="half" idx="10"/>
          </p:nvPr>
        </p:nvSpPr>
        <p:spPr/>
        <p:txBody>
          <a:bodyPr/>
          <a:lstStyle/>
          <a:p>
            <a:pPr>
              <a:defRPr/>
            </a:pPr>
            <a:fld id="{E9D09F86-6A4D-1446-AD16-A7CA0FE1B161}" type="datetime1">
              <a:rPr lang="fr-FR" smtClean="0"/>
              <a:t>01/04/2022</a:t>
            </a:fld>
            <a:endParaRPr lang="fr-FR" dirty="0"/>
          </a:p>
        </p:txBody>
      </p:sp>
      <p:sp>
        <p:nvSpPr>
          <p:cNvPr id="3" name="Espace réservé du pied de page 2">
            <a:extLst>
              <a:ext uri="{FF2B5EF4-FFF2-40B4-BE49-F238E27FC236}">
                <a16:creationId xmlns:a16="http://schemas.microsoft.com/office/drawing/2014/main" id="{D54B2308-3E5C-E548-85B4-60135801680A}"/>
              </a:ext>
            </a:extLst>
          </p:cNvPr>
          <p:cNvSpPr>
            <a:spLocks noGrp="1"/>
          </p:cNvSpPr>
          <p:nvPr>
            <p:ph type="ftr" sz="quarter" idx="11"/>
          </p:nvPr>
        </p:nvSpPr>
        <p:spPr/>
        <p:txBody>
          <a:bodyPr/>
          <a:lstStyle/>
          <a:p>
            <a:pPr>
              <a:defRPr/>
            </a:pPr>
            <a:r>
              <a:rPr lang="fr-FR"/>
              <a:t>UL - ERPI – LF2L -  l.dupont@univ-lorraine.fr</a:t>
            </a:r>
            <a:endParaRPr lang="fr-FR" dirty="0"/>
          </a:p>
        </p:txBody>
      </p:sp>
      <p:sp>
        <p:nvSpPr>
          <p:cNvPr id="4" name="Espace réservé du numéro de diapositive 3">
            <a:extLst>
              <a:ext uri="{FF2B5EF4-FFF2-40B4-BE49-F238E27FC236}">
                <a16:creationId xmlns:a16="http://schemas.microsoft.com/office/drawing/2014/main" id="{B966E8A2-3438-3543-B71B-2728E8C72480}"/>
              </a:ext>
            </a:extLst>
          </p:cNvPr>
          <p:cNvSpPr>
            <a:spLocks noGrp="1"/>
          </p:cNvSpPr>
          <p:nvPr>
            <p:ph type="sldNum" sz="quarter" idx="12"/>
          </p:nvPr>
        </p:nvSpPr>
        <p:spPr/>
        <p:txBody>
          <a:bodyPr/>
          <a:lstStyle/>
          <a:p>
            <a:pPr>
              <a:defRPr/>
            </a:pPr>
            <a:fld id="{7C6A7BA0-782A-DD4D-81F6-00290CB74E62}" type="slidenum">
              <a:rPr lang="fr-FR" smtClean="0"/>
              <a:pPr>
                <a:defRPr/>
              </a:pPr>
              <a:t>10</a:t>
            </a:fld>
            <a:endParaRPr lang="fr-FR"/>
          </a:p>
        </p:txBody>
      </p:sp>
      <p:pic>
        <p:nvPicPr>
          <p:cNvPr id="5" name="Image 4">
            <a:extLst>
              <a:ext uri="{FF2B5EF4-FFF2-40B4-BE49-F238E27FC236}">
                <a16:creationId xmlns:a16="http://schemas.microsoft.com/office/drawing/2014/main" id="{37B6414B-9ADB-C94D-9DB2-2CB84F3EDB04}"/>
              </a:ext>
            </a:extLst>
          </p:cNvPr>
          <p:cNvPicPr>
            <a:picLocks noChangeAspect="1"/>
          </p:cNvPicPr>
          <p:nvPr/>
        </p:nvPicPr>
        <p:blipFill>
          <a:blip r:embed="rId3"/>
          <a:stretch>
            <a:fillRect/>
          </a:stretch>
        </p:blipFill>
        <p:spPr>
          <a:xfrm>
            <a:off x="0" y="3892629"/>
            <a:ext cx="4051643" cy="1925957"/>
          </a:xfrm>
          <a:prstGeom prst="rect">
            <a:avLst/>
          </a:prstGeom>
        </p:spPr>
      </p:pic>
      <p:sp>
        <p:nvSpPr>
          <p:cNvPr id="9" name="ZoneTexte 8">
            <a:extLst>
              <a:ext uri="{FF2B5EF4-FFF2-40B4-BE49-F238E27FC236}">
                <a16:creationId xmlns:a16="http://schemas.microsoft.com/office/drawing/2014/main" id="{7DF0491A-9EA8-3148-AAF1-F5492E8CAED8}"/>
              </a:ext>
            </a:extLst>
          </p:cNvPr>
          <p:cNvSpPr txBox="1"/>
          <p:nvPr/>
        </p:nvSpPr>
        <p:spPr>
          <a:xfrm>
            <a:off x="191917" y="1039414"/>
            <a:ext cx="3859725" cy="2031325"/>
          </a:xfrm>
          <a:prstGeom prst="rect">
            <a:avLst/>
          </a:prstGeom>
          <a:noFill/>
        </p:spPr>
        <p:txBody>
          <a:bodyPr wrap="square" rtlCol="0">
            <a:spAutoFit/>
          </a:bodyPr>
          <a:lstStyle/>
          <a:p>
            <a:r>
              <a:rPr lang="fr-FR" b="1" dirty="0"/>
              <a:t>Plus de 5 ans de croissance soutenue </a:t>
            </a:r>
          </a:p>
          <a:p>
            <a:endParaRPr lang="fr-FR" b="1" dirty="0"/>
          </a:p>
          <a:p>
            <a:r>
              <a:rPr lang="fr-FR" b="1" dirty="0"/>
              <a:t>Et d’engagement auprès des acteurs du territoire</a:t>
            </a:r>
          </a:p>
          <a:p>
            <a:endParaRPr lang="fr-FR" b="1" dirty="0"/>
          </a:p>
          <a:p>
            <a:endParaRPr lang="fr-FR" b="1" dirty="0"/>
          </a:p>
        </p:txBody>
      </p:sp>
      <p:pic>
        <p:nvPicPr>
          <p:cNvPr id="10" name="Image 9">
            <a:extLst>
              <a:ext uri="{FF2B5EF4-FFF2-40B4-BE49-F238E27FC236}">
                <a16:creationId xmlns:a16="http://schemas.microsoft.com/office/drawing/2014/main" id="{4785067C-AB25-534E-9058-89A8ACD62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18" y="123444"/>
            <a:ext cx="2038663" cy="550408"/>
          </a:xfrm>
          <a:prstGeom prst="rect">
            <a:avLst/>
          </a:prstGeom>
        </p:spPr>
      </p:pic>
      <p:sp>
        <p:nvSpPr>
          <p:cNvPr id="11" name="Rectangle 10">
            <a:extLst>
              <a:ext uri="{FF2B5EF4-FFF2-40B4-BE49-F238E27FC236}">
                <a16:creationId xmlns:a16="http://schemas.microsoft.com/office/drawing/2014/main" id="{A76BC7E2-71FC-CA47-9AA3-DD6D1C611D76}"/>
              </a:ext>
            </a:extLst>
          </p:cNvPr>
          <p:cNvSpPr/>
          <p:nvPr/>
        </p:nvSpPr>
        <p:spPr>
          <a:xfrm>
            <a:off x="955636" y="3427905"/>
            <a:ext cx="1296060" cy="369332"/>
          </a:xfrm>
          <a:prstGeom prst="rect">
            <a:avLst/>
          </a:prstGeom>
        </p:spPr>
        <p:txBody>
          <a:bodyPr wrap="none">
            <a:spAutoFit/>
          </a:bodyPr>
          <a:lstStyle/>
          <a:p>
            <a:r>
              <a:rPr lang="fr-FR" i="1" dirty="0">
                <a:solidFill>
                  <a:schemeClr val="tx1">
                    <a:lumMod val="65000"/>
                    <a:lumOff val="35000"/>
                  </a:schemeClr>
                </a:solidFill>
              </a:rPr>
              <a:t>Janv. 2014</a:t>
            </a:r>
          </a:p>
        </p:txBody>
      </p:sp>
      <p:grpSp>
        <p:nvGrpSpPr>
          <p:cNvPr id="19" name="Groupe 18">
            <a:extLst>
              <a:ext uri="{FF2B5EF4-FFF2-40B4-BE49-F238E27FC236}">
                <a16:creationId xmlns:a16="http://schemas.microsoft.com/office/drawing/2014/main" id="{BB9928C0-236B-9C46-8FEB-9187F7799A98}"/>
              </a:ext>
            </a:extLst>
          </p:cNvPr>
          <p:cNvGrpSpPr/>
          <p:nvPr/>
        </p:nvGrpSpPr>
        <p:grpSpPr>
          <a:xfrm>
            <a:off x="2311144" y="286503"/>
            <a:ext cx="9612180" cy="4799667"/>
            <a:chOff x="2311144" y="286503"/>
            <a:chExt cx="9612180" cy="4799667"/>
          </a:xfrm>
        </p:grpSpPr>
        <p:pic>
          <p:nvPicPr>
            <p:cNvPr id="14" name="Image 13">
              <a:extLst>
                <a:ext uri="{FF2B5EF4-FFF2-40B4-BE49-F238E27FC236}">
                  <a16:creationId xmlns:a16="http://schemas.microsoft.com/office/drawing/2014/main" id="{D1CB715C-5867-5B4B-B141-74F0E907DE04}"/>
                </a:ext>
              </a:extLst>
            </p:cNvPr>
            <p:cNvPicPr>
              <a:picLocks noChangeAspect="1"/>
            </p:cNvPicPr>
            <p:nvPr/>
          </p:nvPicPr>
          <p:blipFill>
            <a:blip r:embed="rId5"/>
            <a:stretch>
              <a:fillRect/>
            </a:stretch>
          </p:blipFill>
          <p:spPr>
            <a:xfrm>
              <a:off x="4357395" y="286503"/>
              <a:ext cx="7565929" cy="3479800"/>
            </a:xfrm>
            <a:prstGeom prst="rect">
              <a:avLst/>
            </a:prstGeom>
          </p:spPr>
        </p:pic>
        <p:grpSp>
          <p:nvGrpSpPr>
            <p:cNvPr id="16" name="Groupe 15">
              <a:extLst>
                <a:ext uri="{FF2B5EF4-FFF2-40B4-BE49-F238E27FC236}">
                  <a16:creationId xmlns:a16="http://schemas.microsoft.com/office/drawing/2014/main" id="{C88BAA0E-A3AA-4E44-89D9-B2135A5D5D86}"/>
                </a:ext>
              </a:extLst>
            </p:cNvPr>
            <p:cNvGrpSpPr/>
            <p:nvPr/>
          </p:nvGrpSpPr>
          <p:grpSpPr>
            <a:xfrm>
              <a:off x="2311144" y="2207764"/>
              <a:ext cx="8660348" cy="2878406"/>
              <a:chOff x="2311144" y="2207764"/>
              <a:chExt cx="8660348" cy="2878406"/>
            </a:xfrm>
          </p:grpSpPr>
          <p:sp>
            <p:nvSpPr>
              <p:cNvPr id="8" name="Flèche vers la droite 7">
                <a:extLst>
                  <a:ext uri="{FF2B5EF4-FFF2-40B4-BE49-F238E27FC236}">
                    <a16:creationId xmlns:a16="http://schemas.microsoft.com/office/drawing/2014/main" id="{85D7A97D-CF3F-1242-9248-23B6E1FD880B}"/>
                  </a:ext>
                </a:extLst>
              </p:cNvPr>
              <p:cNvSpPr/>
              <p:nvPr/>
            </p:nvSpPr>
            <p:spPr>
              <a:xfrm rot="20046080">
                <a:off x="2311144" y="2751235"/>
                <a:ext cx="2189019" cy="872232"/>
              </a:xfrm>
              <a:prstGeom prst="rightArrow">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7786D0C-F282-524F-B768-553E0D4822AE}"/>
                  </a:ext>
                </a:extLst>
              </p:cNvPr>
              <p:cNvSpPr/>
              <p:nvPr/>
            </p:nvSpPr>
            <p:spPr>
              <a:xfrm>
                <a:off x="3854381" y="2207764"/>
                <a:ext cx="1219116" cy="369332"/>
              </a:xfrm>
              <a:prstGeom prst="rect">
                <a:avLst/>
              </a:prstGeom>
            </p:spPr>
            <p:txBody>
              <a:bodyPr wrap="none">
                <a:spAutoFit/>
              </a:bodyPr>
              <a:lstStyle/>
              <a:p>
                <a:r>
                  <a:rPr lang="fr-FR" i="1" dirty="0">
                    <a:solidFill>
                      <a:schemeClr val="tx1">
                        <a:lumMod val="65000"/>
                        <a:lumOff val="35000"/>
                      </a:schemeClr>
                    </a:solidFill>
                  </a:rPr>
                  <a:t>Nov. 2019</a:t>
                </a:r>
              </a:p>
            </p:txBody>
          </p:sp>
          <p:sp>
            <p:nvSpPr>
              <p:cNvPr id="13" name="ZoneTexte 12">
                <a:extLst>
                  <a:ext uri="{FF2B5EF4-FFF2-40B4-BE49-F238E27FC236}">
                    <a16:creationId xmlns:a16="http://schemas.microsoft.com/office/drawing/2014/main" id="{ADF8BABB-2590-4148-A363-F14868DA06F4}"/>
                  </a:ext>
                </a:extLst>
              </p:cNvPr>
              <p:cNvSpPr txBox="1"/>
              <p:nvPr/>
            </p:nvSpPr>
            <p:spPr>
              <a:xfrm>
                <a:off x="5679055" y="4439839"/>
                <a:ext cx="5292437" cy="646331"/>
              </a:xfrm>
              <a:prstGeom prst="rect">
                <a:avLst/>
              </a:prstGeom>
              <a:noFill/>
            </p:spPr>
            <p:txBody>
              <a:bodyPr wrap="square" rtlCol="0">
                <a:spAutoFit/>
              </a:bodyPr>
              <a:lstStyle/>
              <a:p>
                <a:pPr algn="ctr"/>
                <a:r>
                  <a:rPr lang="fr-FR" b="1" dirty="0"/>
                  <a:t>De 1,5 ETP </a:t>
                </a:r>
                <a:r>
                  <a:rPr lang="fr-FR" dirty="0"/>
                  <a:t>en 2014 </a:t>
                </a:r>
                <a:r>
                  <a:rPr lang="fr-FR" b="1" dirty="0"/>
                  <a:t>à 7 ETP </a:t>
                </a:r>
                <a:r>
                  <a:rPr lang="fr-FR" dirty="0"/>
                  <a:t>en 2020 </a:t>
                </a:r>
                <a:r>
                  <a:rPr lang="fr-FR" b="1" dirty="0"/>
                  <a:t>autofinancés par ERPI / ENSGSI </a:t>
                </a:r>
              </a:p>
            </p:txBody>
          </p:sp>
        </p:grpSp>
      </p:grpSp>
      <p:sp>
        <p:nvSpPr>
          <p:cNvPr id="17" name="Rectangle 16">
            <a:extLst>
              <a:ext uri="{FF2B5EF4-FFF2-40B4-BE49-F238E27FC236}">
                <a16:creationId xmlns:a16="http://schemas.microsoft.com/office/drawing/2014/main" id="{00ACE78F-B416-7D40-B721-73734D2211A9}"/>
              </a:ext>
            </a:extLst>
          </p:cNvPr>
          <p:cNvSpPr/>
          <p:nvPr/>
        </p:nvSpPr>
        <p:spPr>
          <a:xfrm>
            <a:off x="191917" y="4348299"/>
            <a:ext cx="3859725" cy="1484738"/>
          </a:xfrm>
          <a:prstGeom prst="rect">
            <a:avLst/>
          </a:prstGeom>
          <a:solidFill>
            <a:schemeClr val="bg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031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wipe(left)">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14" descr="Barre LFLL.png"/>
          <p:cNvPicPr>
            <a:picLocks noChangeAspect="1"/>
          </p:cNvPicPr>
          <p:nvPr/>
        </p:nvPicPr>
        <p:blipFill>
          <a:blip r:embed="rId3"/>
          <a:stretch/>
        </p:blipFill>
        <p:spPr bwMode="auto">
          <a:xfrm>
            <a:off x="1109359" y="1106843"/>
            <a:ext cx="1116124" cy="4644314"/>
          </a:xfrm>
          <a:prstGeom prst="rect">
            <a:avLst/>
          </a:prstGeom>
        </p:spPr>
      </p:pic>
      <p:sp>
        <p:nvSpPr>
          <p:cNvPr id="5" name="Titre 1"/>
          <p:cNvSpPr>
            <a:spLocks noGrp="1"/>
          </p:cNvSpPr>
          <p:nvPr>
            <p:ph type="title"/>
          </p:nvPr>
        </p:nvSpPr>
        <p:spPr bwMode="auto"/>
        <p:txBody>
          <a:bodyPr/>
          <a:lstStyle/>
          <a:p>
            <a:pPr>
              <a:defRPr/>
            </a:pPr>
            <a:r>
              <a:rPr lang="fr" sz="3200"/>
              <a:t>Dynamiques et technologies complémentaires</a:t>
            </a:r>
            <a:endParaRPr/>
          </a:p>
        </p:txBody>
      </p:sp>
      <p:sp>
        <p:nvSpPr>
          <p:cNvPr id="6" name="Espace réservé de la date 2"/>
          <p:cNvSpPr>
            <a:spLocks noGrp="1"/>
          </p:cNvSpPr>
          <p:nvPr>
            <p:ph type="dt" sz="half" idx="10"/>
          </p:nvPr>
        </p:nvSpPr>
        <p:spPr bwMode="auto"/>
        <p:txBody>
          <a:bodyPr/>
          <a:lstStyle/>
          <a:p>
            <a:pPr>
              <a:defRPr/>
            </a:pPr>
            <a:r>
              <a:rPr lang="fr-FR">
                <a:solidFill>
                  <a:prstClr val="white"/>
                </a:solidFill>
              </a:rPr>
              <a:t>02/12/2019</a:t>
            </a:r>
          </a:p>
        </p:txBody>
      </p:sp>
      <p:sp>
        <p:nvSpPr>
          <p:cNvPr id="7" name="Espace réservé du pied de page 3"/>
          <p:cNvSpPr>
            <a:spLocks noGrp="1"/>
          </p:cNvSpPr>
          <p:nvPr>
            <p:ph type="ftr" sz="quarter" idx="11"/>
          </p:nvPr>
        </p:nvSpPr>
        <p:spPr bwMode="auto"/>
        <p:txBody>
          <a:bodyPr/>
          <a:lstStyle/>
          <a:p>
            <a:pPr>
              <a:defRPr/>
            </a:pPr>
            <a:r>
              <a:rPr lang="fr-FR">
                <a:solidFill>
                  <a:prstClr val="white"/>
                </a:solidFill>
                <a:latin typeface="Arial Narrow"/>
              </a:rPr>
              <a:t>UL - ERPI – LF2L -  l.dupont@univ-lorraine.fr</a:t>
            </a:r>
          </a:p>
        </p:txBody>
      </p:sp>
      <p:sp>
        <p:nvSpPr>
          <p:cNvPr id="8" name="Espace réservé du numéro de diapositive 4"/>
          <p:cNvSpPr>
            <a:spLocks noGrp="1"/>
          </p:cNvSpPr>
          <p:nvPr>
            <p:ph type="sldNum" sz="quarter" idx="12"/>
          </p:nvPr>
        </p:nvSpPr>
        <p:spPr bwMode="auto"/>
        <p:txBody>
          <a:bodyPr/>
          <a:lstStyle/>
          <a:p>
            <a:pPr>
              <a:defRPr/>
            </a:pPr>
            <a:fld id="{CAB93DFD-2460-6640-B60D-FCC4E5000C89}" type="slidenum">
              <a:rPr lang="fr-FR">
                <a:solidFill>
                  <a:prstClr val="white"/>
                </a:solidFill>
              </a:rPr>
              <a:t>11</a:t>
            </a:fld>
            <a:endParaRPr lang="fr-FR">
              <a:solidFill>
                <a:prstClr val="white"/>
              </a:solidFill>
            </a:endParaRPr>
          </a:p>
        </p:txBody>
      </p:sp>
      <p:pic>
        <p:nvPicPr>
          <p:cNvPr id="9" name="Image 23" descr="03.jpg"/>
          <p:cNvPicPr>
            <a:picLocks noChangeAspect="1"/>
          </p:cNvPicPr>
          <p:nvPr/>
        </p:nvPicPr>
        <p:blipFill>
          <a:blip r:embed="rId4"/>
          <a:srcRect l="13890" r="7968"/>
          <a:stretch/>
        </p:blipFill>
        <p:spPr bwMode="auto">
          <a:xfrm>
            <a:off x="12624556" y="404664"/>
            <a:ext cx="6302759" cy="4705046"/>
          </a:xfrm>
          <a:prstGeom prst="rect">
            <a:avLst/>
          </a:prstGeom>
        </p:spPr>
      </p:pic>
      <p:pic>
        <p:nvPicPr>
          <p:cNvPr id="10" name="Image 8" descr="03.jpg"/>
          <p:cNvPicPr>
            <a:picLocks noChangeAspect="1"/>
          </p:cNvPicPr>
          <p:nvPr/>
        </p:nvPicPr>
        <p:blipFill>
          <a:blip r:embed="rId4"/>
          <a:srcRect l="13890" r="7968"/>
          <a:stretch/>
        </p:blipFill>
        <p:spPr bwMode="auto">
          <a:xfrm>
            <a:off x="3663756" y="1125538"/>
            <a:ext cx="6302759" cy="4705046"/>
          </a:xfrm>
          <a:prstGeom prst="rect">
            <a:avLst/>
          </a:prstGeom>
        </p:spPr>
      </p:pic>
      <p:grpSp>
        <p:nvGrpSpPr>
          <p:cNvPr id="11" name="Grouper 10"/>
          <p:cNvGrpSpPr/>
          <p:nvPr/>
        </p:nvGrpSpPr>
        <p:grpSpPr bwMode="auto">
          <a:xfrm>
            <a:off x="3663757" y="1124744"/>
            <a:ext cx="6302759" cy="4705046"/>
            <a:chOff x="2139757" y="1125538"/>
            <a:chExt cx="6302759" cy="4705046"/>
          </a:xfrm>
        </p:grpSpPr>
        <p:grpSp>
          <p:nvGrpSpPr>
            <p:cNvPr id="12" name="Grouper 11"/>
            <p:cNvGrpSpPr/>
            <p:nvPr/>
          </p:nvGrpSpPr>
          <p:grpSpPr bwMode="auto">
            <a:xfrm>
              <a:off x="2139757" y="1125538"/>
              <a:ext cx="6302759" cy="4705046"/>
              <a:chOff x="2139755" y="1125538"/>
              <a:chExt cx="6302759" cy="4705046"/>
            </a:xfrm>
          </p:grpSpPr>
          <p:pic>
            <p:nvPicPr>
              <p:cNvPr id="13" name="Image 24" descr="03.jpg"/>
              <p:cNvPicPr>
                <a:picLocks noChangeAspect="1"/>
              </p:cNvPicPr>
              <p:nvPr/>
            </p:nvPicPr>
            <p:blipFill>
              <a:blip r:embed="rId4"/>
              <a:srcRect l="13890" r="7968"/>
              <a:stretch/>
            </p:blipFill>
            <p:spPr bwMode="auto">
              <a:xfrm>
                <a:off x="2139755" y="1125538"/>
                <a:ext cx="6302759" cy="4705046"/>
              </a:xfrm>
              <a:prstGeom prst="rect">
                <a:avLst/>
              </a:prstGeom>
            </p:spPr>
          </p:pic>
          <p:sp>
            <p:nvSpPr>
              <p:cNvPr id="14" name="Ellipse 25"/>
              <p:cNvSpPr/>
              <p:nvPr/>
            </p:nvSpPr>
            <p:spPr bwMode="auto">
              <a:xfrm>
                <a:off x="2552871" y="1700808"/>
                <a:ext cx="1010780" cy="774162"/>
              </a:xfrm>
              <a:prstGeom prst="ellipse">
                <a:avLst/>
              </a:prstGeom>
              <a:solidFill>
                <a:srgbClr val="9AD7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
                  <a:solidFill>
                    <a:srgbClr val="FFFFFF"/>
                  </a:solidFill>
                </a:endParaRPr>
              </a:p>
            </p:txBody>
          </p:sp>
          <p:sp>
            <p:nvSpPr>
              <p:cNvPr id="15" name="Ellipse 26"/>
              <p:cNvSpPr/>
              <p:nvPr/>
            </p:nvSpPr>
            <p:spPr bwMode="auto">
              <a:xfrm>
                <a:off x="6938042" y="1648976"/>
                <a:ext cx="1010780" cy="774162"/>
              </a:xfrm>
              <a:prstGeom prst="ellipse">
                <a:avLst/>
              </a:prstGeom>
              <a:solidFill>
                <a:srgbClr val="F8A4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
                  <a:solidFill>
                    <a:srgbClr val="FFFFFF"/>
                  </a:solidFill>
                </a:endParaRPr>
              </a:p>
            </p:txBody>
          </p:sp>
        </p:grpSp>
        <p:sp>
          <p:nvSpPr>
            <p:cNvPr id="16" name="ZoneTexte 12"/>
            <p:cNvSpPr>
              <a:spLocks/>
            </p:cNvSpPr>
            <p:nvPr/>
          </p:nvSpPr>
          <p:spPr bwMode="auto">
            <a:xfrm>
              <a:off x="2980509" y="4696338"/>
              <a:ext cx="1244038" cy="292387"/>
            </a:xfrm>
            <a:prstGeom prst="rect">
              <a:avLst/>
            </a:prstGeom>
            <a:solidFill>
              <a:schemeClr val="bg1"/>
            </a:solidFill>
          </p:spPr>
          <p:txBody>
            <a:bodyPr wrap="square" rtlCol="0">
              <a:spAutoFit/>
            </a:bodyPr>
            <a:lstStyle/>
            <a:p>
              <a:pPr algn="ctr">
                <a:defRPr/>
              </a:pPr>
              <a:endParaRPr lang="fr" sz="1300" b="1">
                <a:solidFill>
                  <a:srgbClr val="6B9BC7"/>
                </a:solidFill>
              </a:endParaRPr>
            </a:p>
          </p:txBody>
        </p:sp>
        <p:sp>
          <p:nvSpPr>
            <p:cNvPr id="17" name="ZoneTexte 13"/>
            <p:cNvSpPr>
              <a:spLocks/>
            </p:cNvSpPr>
            <p:nvPr/>
          </p:nvSpPr>
          <p:spPr bwMode="auto">
            <a:xfrm>
              <a:off x="6264190" y="4693632"/>
              <a:ext cx="1368152" cy="292387"/>
            </a:xfrm>
            <a:prstGeom prst="rect">
              <a:avLst/>
            </a:prstGeom>
            <a:solidFill>
              <a:schemeClr val="bg1"/>
            </a:solidFill>
          </p:spPr>
          <p:txBody>
            <a:bodyPr wrap="square" rtlCol="0">
              <a:spAutoFit/>
            </a:bodyPr>
            <a:lstStyle/>
            <a:p>
              <a:pPr algn="ctr">
                <a:defRPr/>
              </a:pPr>
              <a:endParaRPr lang="fr" sz="1300" b="1">
                <a:solidFill>
                  <a:srgbClr val="6B9BC7"/>
                </a:solidFill>
              </a:endParaRPr>
            </a:p>
          </p:txBody>
        </p:sp>
        <p:sp>
          <p:nvSpPr>
            <p:cNvPr id="18" name="Rectangle 15"/>
            <p:cNvSpPr/>
            <p:nvPr/>
          </p:nvSpPr>
          <p:spPr bwMode="auto">
            <a:xfrm>
              <a:off x="6823974" y="1706291"/>
              <a:ext cx="1241884" cy="646331"/>
            </a:xfrm>
            <a:prstGeom prst="rect">
              <a:avLst/>
            </a:prstGeom>
            <a:grpFill/>
          </p:spPr>
          <p:txBody>
            <a:bodyPr wrap="square">
              <a:spAutoFit/>
            </a:bodyPr>
            <a:lstStyle/>
            <a:p>
              <a:pPr algn="ctr">
                <a:defRPr/>
              </a:pPr>
              <a:r>
                <a:rPr lang="fr" sz="1200" b="1">
                  <a:solidFill>
                    <a:srgbClr val="FFFFFF"/>
                  </a:solidFill>
                </a:rPr>
                <a:t>Co-créer</a:t>
              </a:r>
              <a:endParaRPr/>
            </a:p>
            <a:p>
              <a:pPr algn="ctr">
                <a:defRPr/>
              </a:pPr>
              <a:r>
                <a:rPr lang="fr" sz="1200">
                  <a:solidFill>
                    <a:srgbClr val="FFFFFF"/>
                  </a:solidFill>
                </a:rPr>
                <a:t>Implication des usagers</a:t>
              </a:r>
              <a:endParaRPr/>
            </a:p>
          </p:txBody>
        </p:sp>
        <p:sp>
          <p:nvSpPr>
            <p:cNvPr id="19" name="Rectangle 16"/>
            <p:cNvSpPr/>
            <p:nvPr/>
          </p:nvSpPr>
          <p:spPr bwMode="auto">
            <a:xfrm>
              <a:off x="2687078" y="1911096"/>
              <a:ext cx="864096" cy="307777"/>
            </a:xfrm>
            <a:prstGeom prst="rect">
              <a:avLst/>
            </a:prstGeom>
            <a:noFill/>
          </p:spPr>
          <p:txBody>
            <a:bodyPr wrap="square" lIns="36000" rIns="36000">
              <a:spAutoFit/>
            </a:bodyPr>
            <a:lstStyle/>
            <a:p>
              <a:pPr algn="ctr">
                <a:defRPr/>
              </a:pPr>
              <a:r>
                <a:rPr lang="fr" sz="1400" b="1">
                  <a:solidFill>
                    <a:prstClr val="white"/>
                  </a:solidFill>
                </a:rPr>
                <a:t>Evaluer</a:t>
              </a:r>
              <a:endParaRPr lang="fr" sz="1400">
                <a:solidFill>
                  <a:prstClr val="white"/>
                </a:solidFill>
              </a:endParaRPr>
            </a:p>
          </p:txBody>
        </p:sp>
        <p:sp>
          <p:nvSpPr>
            <p:cNvPr id="20" name="Ellipse 17"/>
            <p:cNvSpPr/>
            <p:nvPr/>
          </p:nvSpPr>
          <p:spPr bwMode="auto">
            <a:xfrm>
              <a:off x="4643657" y="2423138"/>
              <a:ext cx="1223244" cy="842268"/>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
            </a:p>
          </p:txBody>
        </p:sp>
        <p:sp>
          <p:nvSpPr>
            <p:cNvPr id="21" name="ZoneTexte 18"/>
            <p:cNvSpPr>
              <a:spLocks/>
            </p:cNvSpPr>
            <p:nvPr/>
          </p:nvSpPr>
          <p:spPr bwMode="auto">
            <a:xfrm>
              <a:off x="4592173" y="2623954"/>
              <a:ext cx="1317005" cy="523220"/>
            </a:xfrm>
            <a:prstGeom prst="rect">
              <a:avLst/>
            </a:prstGeom>
            <a:noFill/>
          </p:spPr>
          <p:txBody>
            <a:bodyPr wrap="square" rtlCol="0">
              <a:spAutoFit/>
            </a:bodyPr>
            <a:lstStyle/>
            <a:p>
              <a:pPr algn="ctr">
                <a:defRPr/>
              </a:pPr>
              <a:r>
                <a:rPr lang="fr-FR" sz="1400" b="1">
                  <a:solidFill>
                    <a:schemeClr val="bg1">
                      <a:lumMod val="50000"/>
                    </a:schemeClr>
                  </a:solidFill>
                </a:rPr>
                <a:t>E</a:t>
              </a:r>
              <a:r>
                <a:rPr lang="fr" sz="1400" b="1">
                  <a:solidFill>
                    <a:schemeClr val="bg1">
                      <a:lumMod val="50000"/>
                    </a:schemeClr>
                  </a:solidFill>
                </a:rPr>
                <a:t>space</a:t>
              </a:r>
              <a:r>
                <a:rPr lang="fr-FR" sz="1400" b="1">
                  <a:solidFill>
                    <a:schemeClr val="bg1">
                      <a:lumMod val="50000"/>
                    </a:schemeClr>
                  </a:solidFill>
                </a:rPr>
                <a:t> </a:t>
              </a:r>
              <a:r>
                <a:rPr lang="fr" sz="1400" b="1">
                  <a:solidFill>
                    <a:schemeClr val="bg1">
                      <a:lumMod val="50000"/>
                    </a:schemeClr>
                  </a:solidFill>
                </a:rPr>
                <a:t>Collaborati</a:t>
              </a:r>
              <a:r>
                <a:rPr lang="fr-FR" sz="1400" b="1">
                  <a:solidFill>
                    <a:schemeClr val="bg1">
                      <a:lumMod val="50000"/>
                    </a:schemeClr>
                  </a:solidFill>
                </a:rPr>
                <a:t>f</a:t>
              </a:r>
              <a:endParaRPr lang="fr" sz="1400" b="1">
                <a:solidFill>
                  <a:schemeClr val="bg1">
                    <a:lumMod val="50000"/>
                  </a:schemeClr>
                </a:solidFill>
              </a:endParaRPr>
            </a:p>
          </p:txBody>
        </p:sp>
        <p:sp>
          <p:nvSpPr>
            <p:cNvPr id="22" name="Rectangle 19"/>
            <p:cNvSpPr/>
            <p:nvPr/>
          </p:nvSpPr>
          <p:spPr bwMode="auto">
            <a:xfrm>
              <a:off x="4816560" y="4762720"/>
              <a:ext cx="864096" cy="307777"/>
            </a:xfrm>
            <a:prstGeom prst="rect">
              <a:avLst/>
            </a:prstGeom>
            <a:solidFill>
              <a:srgbClr val="1C84DC"/>
            </a:solidFill>
          </p:spPr>
          <p:txBody>
            <a:bodyPr wrap="square" lIns="36000" rIns="36000">
              <a:spAutoFit/>
            </a:bodyPr>
            <a:lstStyle/>
            <a:p>
              <a:pPr algn="ctr">
                <a:defRPr/>
              </a:pPr>
              <a:endParaRPr lang="fr" sz="1400">
                <a:solidFill>
                  <a:prstClr val="white"/>
                </a:solidFill>
              </a:endParaRPr>
            </a:p>
          </p:txBody>
        </p:sp>
        <p:sp>
          <p:nvSpPr>
            <p:cNvPr id="23" name="Rectangle 20"/>
            <p:cNvSpPr/>
            <p:nvPr/>
          </p:nvSpPr>
          <p:spPr bwMode="auto">
            <a:xfrm>
              <a:off x="4614795" y="4598220"/>
              <a:ext cx="1241884" cy="646331"/>
            </a:xfrm>
            <a:prstGeom prst="rect">
              <a:avLst/>
            </a:prstGeom>
            <a:grpFill/>
          </p:spPr>
          <p:txBody>
            <a:bodyPr wrap="square">
              <a:spAutoFit/>
            </a:bodyPr>
            <a:lstStyle/>
            <a:p>
              <a:pPr algn="ctr">
                <a:defRPr/>
              </a:pPr>
              <a:r>
                <a:rPr lang="fr" sz="1200" b="1">
                  <a:solidFill>
                    <a:srgbClr val="FFFFFF"/>
                  </a:solidFill>
                </a:rPr>
                <a:t>Prototyp</a:t>
              </a:r>
              <a:r>
                <a:rPr lang="fr-FR" sz="1200" b="1">
                  <a:solidFill>
                    <a:srgbClr val="FFFFFF"/>
                  </a:solidFill>
                </a:rPr>
                <a:t>er</a:t>
              </a:r>
              <a:endParaRPr lang="fr" sz="1200" b="1">
                <a:solidFill>
                  <a:srgbClr val="FFFFFF"/>
                </a:solidFill>
              </a:endParaRPr>
            </a:p>
            <a:p>
              <a:pPr algn="ctr">
                <a:defRPr/>
              </a:pPr>
              <a:r>
                <a:rPr lang="fr-FR" sz="1200">
                  <a:solidFill>
                    <a:srgbClr val="FFFFFF"/>
                  </a:solidFill>
                </a:rPr>
                <a:t>M</a:t>
              </a:r>
              <a:r>
                <a:rPr lang="fr" sz="1200">
                  <a:solidFill>
                    <a:srgbClr val="FFFFFF"/>
                  </a:solidFill>
                </a:rPr>
                <a:t>ateriali</a:t>
              </a:r>
              <a:r>
                <a:rPr lang="fr-FR" sz="1200">
                  <a:solidFill>
                    <a:srgbClr val="FFFFFF"/>
                  </a:solidFill>
                </a:rPr>
                <a:t>s</a:t>
              </a:r>
              <a:r>
                <a:rPr lang="fr" sz="1200">
                  <a:solidFill>
                    <a:srgbClr val="FFFFFF"/>
                  </a:solidFill>
                </a:rPr>
                <a:t>ation</a:t>
              </a:r>
              <a:r>
                <a:rPr lang="fr-FR" sz="1200">
                  <a:solidFill>
                    <a:srgbClr val="FFFFFF"/>
                  </a:solidFill>
                </a:rPr>
                <a:t> des idées</a:t>
              </a:r>
              <a:endParaRPr lang="fr" sz="1200">
                <a:solidFill>
                  <a:srgbClr val="FFFFFF"/>
                </a:solidFill>
              </a:endParaRPr>
            </a:p>
          </p:txBody>
        </p:sp>
        <p:sp>
          <p:nvSpPr>
            <p:cNvPr id="24" name="ZoneTexte 21"/>
            <p:cNvSpPr>
              <a:spLocks/>
            </p:cNvSpPr>
            <p:nvPr/>
          </p:nvSpPr>
          <p:spPr bwMode="auto">
            <a:xfrm>
              <a:off x="3740598" y="1269554"/>
              <a:ext cx="903059" cy="692497"/>
            </a:xfrm>
            <a:prstGeom prst="rect">
              <a:avLst/>
            </a:prstGeom>
            <a:noFill/>
          </p:spPr>
          <p:txBody>
            <a:bodyPr wrap="square" rtlCol="0">
              <a:spAutoFit/>
            </a:bodyPr>
            <a:lstStyle/>
            <a:p>
              <a:pPr algn="ctr">
                <a:defRPr/>
              </a:pPr>
              <a:r>
                <a:rPr lang="fr-FR" sz="1300" b="1">
                  <a:solidFill>
                    <a:srgbClr val="5C7506"/>
                  </a:solidFill>
                </a:rPr>
                <a:t>Tests par l’u</a:t>
              </a:r>
              <a:r>
                <a:rPr lang="fr" sz="1300" b="1">
                  <a:solidFill>
                    <a:srgbClr val="5C7506"/>
                  </a:solidFill>
                </a:rPr>
                <a:t>sage</a:t>
              </a:r>
              <a:endParaRPr/>
            </a:p>
          </p:txBody>
        </p:sp>
        <p:sp>
          <p:nvSpPr>
            <p:cNvPr id="25" name="ZoneTexte 22"/>
            <p:cNvSpPr>
              <a:spLocks/>
            </p:cNvSpPr>
            <p:nvPr/>
          </p:nvSpPr>
          <p:spPr bwMode="auto">
            <a:xfrm>
              <a:off x="2258434" y="2997726"/>
              <a:ext cx="1233920" cy="492443"/>
            </a:xfrm>
            <a:prstGeom prst="rect">
              <a:avLst/>
            </a:prstGeom>
            <a:noFill/>
          </p:spPr>
          <p:txBody>
            <a:bodyPr wrap="square" rtlCol="0">
              <a:spAutoFit/>
            </a:bodyPr>
            <a:lstStyle/>
            <a:p>
              <a:pPr algn="ctr">
                <a:defRPr/>
              </a:pPr>
              <a:r>
                <a:rPr lang="fr-FR" sz="1300" b="1">
                  <a:solidFill>
                    <a:srgbClr val="5C7506"/>
                  </a:solidFill>
                </a:rPr>
                <a:t>Capacité à innover</a:t>
              </a:r>
              <a:endParaRPr lang="fr" sz="1300" b="1">
                <a:solidFill>
                  <a:srgbClr val="5C7506"/>
                </a:solidFill>
              </a:endParaRPr>
            </a:p>
          </p:txBody>
        </p:sp>
      </p:grpSp>
      <p:sp>
        <p:nvSpPr>
          <p:cNvPr id="26" name="ZoneTexte 27"/>
          <p:cNvSpPr>
            <a:spLocks/>
          </p:cNvSpPr>
          <p:nvPr/>
        </p:nvSpPr>
        <p:spPr bwMode="auto">
          <a:xfrm rot="18033136">
            <a:off x="5360446" y="2286445"/>
            <a:ext cx="1096775" cy="338554"/>
          </a:xfrm>
          <a:prstGeom prst="rect">
            <a:avLst/>
          </a:prstGeom>
          <a:solidFill>
            <a:schemeClr val="bg1"/>
          </a:solidFill>
        </p:spPr>
        <p:txBody>
          <a:bodyPr wrap="square" rtlCol="0">
            <a:spAutoFit/>
          </a:bodyPr>
          <a:lstStyle/>
          <a:p>
            <a:pPr algn="ctr">
              <a:defRPr/>
            </a:pPr>
            <a:r>
              <a:rPr lang="fr" sz="1600" b="1">
                <a:solidFill>
                  <a:schemeClr val="bg1">
                    <a:lumMod val="65000"/>
                  </a:schemeClr>
                </a:solidFill>
              </a:rPr>
              <a:t>LAB</a:t>
            </a:r>
            <a:endParaRPr/>
          </a:p>
        </p:txBody>
      </p:sp>
      <p:sp>
        <p:nvSpPr>
          <p:cNvPr id="27" name="ZoneTexte 28"/>
          <p:cNvSpPr>
            <a:spLocks/>
          </p:cNvSpPr>
          <p:nvPr/>
        </p:nvSpPr>
        <p:spPr bwMode="auto">
          <a:xfrm>
            <a:off x="6176373" y="3563077"/>
            <a:ext cx="1096775" cy="338554"/>
          </a:xfrm>
          <a:prstGeom prst="rect">
            <a:avLst/>
          </a:prstGeom>
          <a:solidFill>
            <a:schemeClr val="bg1"/>
          </a:solidFill>
        </p:spPr>
        <p:txBody>
          <a:bodyPr wrap="square" rtlCol="0">
            <a:spAutoFit/>
          </a:bodyPr>
          <a:lstStyle/>
          <a:p>
            <a:pPr algn="ctr">
              <a:defRPr/>
            </a:pPr>
            <a:r>
              <a:rPr lang="fr" sz="1600" b="1">
                <a:solidFill>
                  <a:schemeClr val="bg1">
                    <a:lumMod val="65000"/>
                  </a:schemeClr>
                </a:solidFill>
              </a:rPr>
              <a:t>FAB</a:t>
            </a:r>
            <a:endParaRPr/>
          </a:p>
        </p:txBody>
      </p:sp>
      <p:sp>
        <p:nvSpPr>
          <p:cNvPr id="28" name="ZoneTexte 29"/>
          <p:cNvSpPr>
            <a:spLocks/>
          </p:cNvSpPr>
          <p:nvPr/>
        </p:nvSpPr>
        <p:spPr bwMode="auto">
          <a:xfrm rot="3625794" flipH="1">
            <a:off x="7037596" y="2211930"/>
            <a:ext cx="1096775" cy="338554"/>
          </a:xfrm>
          <a:prstGeom prst="rect">
            <a:avLst/>
          </a:prstGeom>
          <a:solidFill>
            <a:schemeClr val="bg1"/>
          </a:solidFill>
        </p:spPr>
        <p:txBody>
          <a:bodyPr wrap="square" rtlCol="0">
            <a:spAutoFit/>
          </a:bodyPr>
          <a:lstStyle/>
          <a:p>
            <a:pPr algn="ctr">
              <a:defRPr/>
            </a:pPr>
            <a:r>
              <a:rPr lang="fr" sz="1600" b="1">
                <a:solidFill>
                  <a:schemeClr val="bg1">
                    <a:lumMod val="65000"/>
                  </a:schemeClr>
                </a:solidFill>
              </a:rPr>
              <a:t>LIVING</a:t>
            </a:r>
            <a:endParaRPr/>
          </a:p>
        </p:txBody>
      </p:sp>
      <p:sp>
        <p:nvSpPr>
          <p:cNvPr id="29" name="ZoneTexte 30"/>
          <p:cNvSpPr>
            <a:spLocks/>
          </p:cNvSpPr>
          <p:nvPr/>
        </p:nvSpPr>
        <p:spPr bwMode="auto">
          <a:xfrm>
            <a:off x="8616280" y="5373217"/>
            <a:ext cx="1296144" cy="461665"/>
          </a:xfrm>
          <a:prstGeom prst="rect">
            <a:avLst/>
          </a:prstGeom>
          <a:noFill/>
        </p:spPr>
        <p:txBody>
          <a:bodyPr wrap="square" rtlCol="0">
            <a:spAutoFit/>
          </a:bodyPr>
          <a:lstStyle/>
          <a:p>
            <a:pPr>
              <a:defRPr/>
            </a:pPr>
            <a:r>
              <a:rPr lang="fr" sz="1200">
                <a:solidFill>
                  <a:schemeClr val="bg1">
                    <a:lumMod val="50000"/>
                  </a:schemeClr>
                </a:solidFill>
              </a:rPr>
              <a:t>D’après Dupont, et al. 2015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55340" y="204133"/>
            <a:ext cx="10972800" cy="801688"/>
          </a:xfrm>
        </p:spPr>
        <p:txBody>
          <a:bodyPr/>
          <a:lstStyle/>
          <a:p>
            <a:pPr>
              <a:defRPr/>
            </a:pPr>
            <a:r>
              <a:rPr lang="fr"/>
              <a:t>Conceptualisation du Fab Living Lab</a:t>
            </a:r>
            <a:endParaRPr/>
          </a:p>
        </p:txBody>
      </p:sp>
      <p:sp>
        <p:nvSpPr>
          <p:cNvPr id="5" name="Espace réservé de la date 2"/>
          <p:cNvSpPr>
            <a:spLocks noGrp="1"/>
          </p:cNvSpPr>
          <p:nvPr>
            <p:ph type="dt" sz="half" idx="10"/>
          </p:nvPr>
        </p:nvSpPr>
        <p:spPr bwMode="auto"/>
        <p:txBody>
          <a:bodyPr/>
          <a:lstStyle/>
          <a:p>
            <a:pPr>
              <a:defRPr/>
            </a:pPr>
            <a:r>
              <a:rPr lang="fr-FR"/>
              <a:t>02/12/2019</a:t>
            </a:r>
            <a:endParaRPr lang="fr"/>
          </a:p>
        </p:txBody>
      </p:sp>
      <p:sp>
        <p:nvSpPr>
          <p:cNvPr id="6" name="Espace réservé du pied de page 3"/>
          <p:cNvSpPr>
            <a:spLocks noGrp="1"/>
          </p:cNvSpPr>
          <p:nvPr>
            <p:ph type="ftr" sz="quarter" idx="11"/>
          </p:nvPr>
        </p:nvSpPr>
        <p:spPr bwMode="auto">
          <a:xfrm>
            <a:off x="3215218" y="5895404"/>
            <a:ext cx="3024187" cy="331787"/>
          </a:xfrm>
        </p:spPr>
        <p:txBody>
          <a:bodyPr/>
          <a:lstStyle/>
          <a:p>
            <a:pPr>
              <a:defRPr/>
            </a:pPr>
            <a:r>
              <a:rPr lang="fr"/>
              <a:t>UL - ERPI – LF2L -  l.dupont@univ-lorraine.fr</a:t>
            </a:r>
          </a:p>
        </p:txBody>
      </p:sp>
      <p:sp>
        <p:nvSpPr>
          <p:cNvPr id="7" name="Espace réservé du numéro de diapositive 4"/>
          <p:cNvSpPr>
            <a:spLocks noGrp="1"/>
          </p:cNvSpPr>
          <p:nvPr>
            <p:ph type="sldNum" sz="quarter" idx="12"/>
          </p:nvPr>
        </p:nvSpPr>
        <p:spPr bwMode="auto"/>
        <p:txBody>
          <a:bodyPr/>
          <a:lstStyle/>
          <a:p>
            <a:pPr>
              <a:defRPr/>
            </a:pPr>
            <a:fld id="{CAB93DFD-2460-6640-B60D-FCC4E5000C89}" type="slidenum">
              <a:rPr lang="fr"/>
              <a:t>12</a:t>
            </a:fld>
            <a:endParaRPr lang="fr"/>
          </a:p>
        </p:txBody>
      </p:sp>
      <p:pic>
        <p:nvPicPr>
          <p:cNvPr id="8" name="Image 5" descr="Capture d’écran 2016-04-09 à 19.54.51.png"/>
          <p:cNvPicPr>
            <a:picLocks noChangeAspect="1"/>
          </p:cNvPicPr>
          <p:nvPr/>
        </p:nvPicPr>
        <p:blipFill>
          <a:blip r:embed="rId2"/>
          <a:srcRect l="69409" b="63289"/>
          <a:stretch/>
        </p:blipFill>
        <p:spPr bwMode="auto">
          <a:xfrm>
            <a:off x="2783676" y="1265309"/>
            <a:ext cx="1543657" cy="1389867"/>
          </a:xfrm>
          <a:prstGeom prst="rect">
            <a:avLst/>
          </a:prstGeom>
        </p:spPr>
      </p:pic>
      <p:sp>
        <p:nvSpPr>
          <p:cNvPr id="9" name="Ellipse 28"/>
          <p:cNvSpPr/>
          <p:nvPr/>
        </p:nvSpPr>
        <p:spPr bwMode="auto">
          <a:xfrm>
            <a:off x="3140008" y="1642632"/>
            <a:ext cx="828092" cy="634240"/>
          </a:xfrm>
          <a:prstGeom prst="ellipse">
            <a:avLst/>
          </a:prstGeom>
          <a:solidFill>
            <a:srgbClr val="F8A4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
              <a:solidFill>
                <a:srgbClr val="FFFFFF"/>
              </a:solidFill>
            </a:endParaRPr>
          </a:p>
        </p:txBody>
      </p:sp>
      <p:pic>
        <p:nvPicPr>
          <p:cNvPr id="10" name="Image 7" descr="Capture d’écran 2016-04-09 à 19.54.51.png"/>
          <p:cNvPicPr>
            <a:picLocks noChangeAspect="1"/>
          </p:cNvPicPr>
          <p:nvPr/>
        </p:nvPicPr>
        <p:blipFill>
          <a:blip r:embed="rId2"/>
          <a:srcRect l="34126" t="61655" r="35193"/>
          <a:stretch/>
        </p:blipFill>
        <p:spPr bwMode="auto">
          <a:xfrm>
            <a:off x="2886337" y="2939916"/>
            <a:ext cx="1443126" cy="1353180"/>
          </a:xfrm>
          <a:prstGeom prst="rect">
            <a:avLst/>
          </a:prstGeom>
        </p:spPr>
      </p:pic>
      <p:sp>
        <p:nvSpPr>
          <p:cNvPr id="11" name="Rectangle 27"/>
          <p:cNvSpPr/>
          <p:nvPr/>
        </p:nvSpPr>
        <p:spPr bwMode="auto">
          <a:xfrm>
            <a:off x="3248020" y="3465006"/>
            <a:ext cx="684076" cy="307777"/>
          </a:xfrm>
          <a:prstGeom prst="rect">
            <a:avLst/>
          </a:prstGeom>
          <a:solidFill>
            <a:srgbClr val="1C84DC"/>
          </a:solidFill>
        </p:spPr>
        <p:txBody>
          <a:bodyPr wrap="square" lIns="36000" rIns="36000">
            <a:spAutoFit/>
          </a:bodyPr>
          <a:lstStyle/>
          <a:p>
            <a:pPr algn="ctr">
              <a:defRPr/>
            </a:pPr>
            <a:endParaRPr lang="fr" sz="1400">
              <a:solidFill>
                <a:prstClr val="white"/>
              </a:solidFill>
            </a:endParaRPr>
          </a:p>
        </p:txBody>
      </p:sp>
      <p:pic>
        <p:nvPicPr>
          <p:cNvPr id="12" name="Image 20" descr="Capture d’écran 2016-04-09 à 19.54.51.png"/>
          <p:cNvPicPr>
            <a:picLocks noChangeAspect="1"/>
          </p:cNvPicPr>
          <p:nvPr/>
        </p:nvPicPr>
        <p:blipFill>
          <a:blip r:embed="rId2"/>
          <a:srcRect r="70476" b="60426"/>
          <a:stretch/>
        </p:blipFill>
        <p:spPr bwMode="auto">
          <a:xfrm>
            <a:off x="2907344" y="4516752"/>
            <a:ext cx="1388684" cy="1396525"/>
          </a:xfrm>
          <a:prstGeom prst="rect">
            <a:avLst/>
          </a:prstGeom>
        </p:spPr>
      </p:pic>
      <p:sp>
        <p:nvSpPr>
          <p:cNvPr id="13" name="Ellipse 26"/>
          <p:cNvSpPr/>
          <p:nvPr/>
        </p:nvSpPr>
        <p:spPr bwMode="auto">
          <a:xfrm>
            <a:off x="3104004" y="4905164"/>
            <a:ext cx="792087" cy="648072"/>
          </a:xfrm>
          <a:prstGeom prst="ellipse">
            <a:avLst/>
          </a:prstGeom>
          <a:solidFill>
            <a:srgbClr val="9AD7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
              <a:solidFill>
                <a:srgbClr val="FFFFFF"/>
              </a:solidFill>
            </a:endParaRPr>
          </a:p>
        </p:txBody>
      </p:sp>
      <p:sp>
        <p:nvSpPr>
          <p:cNvPr id="14" name="Flèche vers le haut 8"/>
          <p:cNvSpPr/>
          <p:nvPr/>
        </p:nvSpPr>
        <p:spPr bwMode="auto">
          <a:xfrm rot="5400000">
            <a:off x="4526216" y="1780241"/>
            <a:ext cx="612000" cy="360000"/>
          </a:xfrm>
          <a:prstGeom prst="upArrow">
            <a:avLst>
              <a:gd name="adj1" fmla="val 50000"/>
              <a:gd name="adj2" fmla="val 50000"/>
            </a:avLst>
          </a:prstGeom>
          <a:solidFill>
            <a:srgbClr val="F8A438"/>
          </a:solidFill>
          <a:ln>
            <a:no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 sz="1600"/>
          </a:p>
        </p:txBody>
      </p:sp>
      <p:sp>
        <p:nvSpPr>
          <p:cNvPr id="15" name="Flèche vers le haut 10"/>
          <p:cNvSpPr/>
          <p:nvPr/>
        </p:nvSpPr>
        <p:spPr bwMode="auto">
          <a:xfrm rot="5400000">
            <a:off x="4526216" y="3436506"/>
            <a:ext cx="612000" cy="360000"/>
          </a:xfrm>
          <a:prstGeom prst="upArrow">
            <a:avLst>
              <a:gd name="adj1" fmla="val 50000"/>
              <a:gd name="adj2" fmla="val 50000"/>
            </a:avLst>
          </a:prstGeom>
          <a:solidFill>
            <a:srgbClr val="1C84DC"/>
          </a:solidFill>
          <a:ln>
            <a:noFill/>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fr" sz="1600"/>
          </a:p>
        </p:txBody>
      </p:sp>
      <p:sp>
        <p:nvSpPr>
          <p:cNvPr id="16" name="ZoneTexte 11"/>
          <p:cNvSpPr>
            <a:spLocks/>
          </p:cNvSpPr>
          <p:nvPr/>
        </p:nvSpPr>
        <p:spPr bwMode="auto">
          <a:xfrm>
            <a:off x="5617517" y="1775574"/>
            <a:ext cx="1467206" cy="369332"/>
          </a:xfrm>
          <a:prstGeom prst="rect">
            <a:avLst/>
          </a:prstGeom>
          <a:noFill/>
        </p:spPr>
        <p:txBody>
          <a:bodyPr wrap="none" rtlCol="0">
            <a:spAutoFit/>
          </a:bodyPr>
          <a:lstStyle/>
          <a:p>
            <a:pPr algn="ctr">
              <a:defRPr/>
            </a:pPr>
            <a:r>
              <a:rPr lang="fr" b="1"/>
              <a:t>Abstraction</a:t>
            </a:r>
            <a:endParaRPr/>
          </a:p>
        </p:txBody>
      </p:sp>
      <p:sp>
        <p:nvSpPr>
          <p:cNvPr id="17" name="ZoneTexte 12"/>
          <p:cNvSpPr>
            <a:spLocks/>
          </p:cNvSpPr>
          <p:nvPr/>
        </p:nvSpPr>
        <p:spPr bwMode="auto">
          <a:xfrm>
            <a:off x="5174974" y="3264372"/>
            <a:ext cx="2497780" cy="646331"/>
          </a:xfrm>
          <a:prstGeom prst="rect">
            <a:avLst/>
          </a:prstGeom>
          <a:noFill/>
        </p:spPr>
        <p:txBody>
          <a:bodyPr wrap="square" rtlCol="0">
            <a:spAutoFit/>
          </a:bodyPr>
          <a:lstStyle/>
          <a:p>
            <a:pPr algn="ctr">
              <a:defRPr/>
            </a:pPr>
            <a:r>
              <a:rPr lang="fr-FR" b="1"/>
              <a:t>Matérialisation</a:t>
            </a:r>
            <a:endParaRPr lang="fr" b="1"/>
          </a:p>
          <a:p>
            <a:pPr algn="ctr">
              <a:defRPr/>
            </a:pPr>
            <a:r>
              <a:rPr lang="fr" b="1"/>
              <a:t>Physique o</a:t>
            </a:r>
            <a:r>
              <a:rPr lang="fr-FR" b="1"/>
              <a:t>u</a:t>
            </a:r>
            <a:r>
              <a:rPr lang="fr" b="1"/>
              <a:t> virtuelle</a:t>
            </a:r>
            <a:endParaRPr/>
          </a:p>
        </p:txBody>
      </p:sp>
      <p:sp>
        <p:nvSpPr>
          <p:cNvPr id="18" name="ZoneTexte 13"/>
          <p:cNvSpPr>
            <a:spLocks/>
          </p:cNvSpPr>
          <p:nvPr/>
        </p:nvSpPr>
        <p:spPr bwMode="auto">
          <a:xfrm>
            <a:off x="5296490" y="4702747"/>
            <a:ext cx="2210206" cy="923330"/>
          </a:xfrm>
          <a:prstGeom prst="rect">
            <a:avLst/>
          </a:prstGeom>
          <a:noFill/>
        </p:spPr>
        <p:txBody>
          <a:bodyPr wrap="square" rtlCol="0">
            <a:spAutoFit/>
          </a:bodyPr>
          <a:lstStyle/>
          <a:p>
            <a:pPr algn="ctr">
              <a:defRPr/>
            </a:pPr>
            <a:r>
              <a:rPr lang="fr" b="1"/>
              <a:t>Evolution et évaluation au cours du temps </a:t>
            </a:r>
            <a:endParaRPr/>
          </a:p>
        </p:txBody>
      </p:sp>
      <p:sp>
        <p:nvSpPr>
          <p:cNvPr id="19" name="Flèche vers le haut 14"/>
          <p:cNvSpPr/>
          <p:nvPr/>
        </p:nvSpPr>
        <p:spPr bwMode="auto">
          <a:xfrm rot="5400000">
            <a:off x="7647164" y="1780241"/>
            <a:ext cx="612000" cy="360000"/>
          </a:xfrm>
          <a:prstGeom prst="upArrow">
            <a:avLst>
              <a:gd name="adj1" fmla="val 50000"/>
              <a:gd name="adj2" fmla="val 50000"/>
            </a:avLst>
          </a:prstGeom>
          <a:solidFill>
            <a:srgbClr val="F8A438"/>
          </a:solidFill>
          <a:ln>
            <a:no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fr" sz="1600"/>
          </a:p>
        </p:txBody>
      </p:sp>
      <p:sp>
        <p:nvSpPr>
          <p:cNvPr id="20" name="Flèche vers le haut 16"/>
          <p:cNvSpPr/>
          <p:nvPr/>
        </p:nvSpPr>
        <p:spPr bwMode="auto">
          <a:xfrm rot="5400000">
            <a:off x="7647164" y="3436506"/>
            <a:ext cx="612000" cy="360000"/>
          </a:xfrm>
          <a:prstGeom prst="upArrow">
            <a:avLst>
              <a:gd name="adj1" fmla="val 50000"/>
              <a:gd name="adj2" fmla="val 50000"/>
            </a:avLst>
          </a:prstGeom>
          <a:solidFill>
            <a:srgbClr val="1C84DC"/>
          </a:solidFill>
          <a:ln>
            <a:noFill/>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fr" sz="1600"/>
          </a:p>
        </p:txBody>
      </p:sp>
      <p:sp>
        <p:nvSpPr>
          <p:cNvPr id="21" name="ZoneTexte 17"/>
          <p:cNvSpPr>
            <a:spLocks/>
          </p:cNvSpPr>
          <p:nvPr/>
        </p:nvSpPr>
        <p:spPr bwMode="auto">
          <a:xfrm>
            <a:off x="8492235" y="1729410"/>
            <a:ext cx="578103" cy="461665"/>
          </a:xfrm>
          <a:prstGeom prst="rect">
            <a:avLst/>
          </a:prstGeom>
          <a:noFill/>
        </p:spPr>
        <p:txBody>
          <a:bodyPr wrap="none" rtlCol="0">
            <a:spAutoFit/>
          </a:bodyPr>
          <a:lstStyle/>
          <a:p>
            <a:pPr algn="ctr">
              <a:defRPr/>
            </a:pPr>
            <a:r>
              <a:rPr lang="fr" sz="2400" b="1"/>
              <a:t>2D</a:t>
            </a:r>
            <a:endParaRPr/>
          </a:p>
        </p:txBody>
      </p:sp>
      <p:sp>
        <p:nvSpPr>
          <p:cNvPr id="22" name="ZoneTexte 18"/>
          <p:cNvSpPr>
            <a:spLocks/>
          </p:cNvSpPr>
          <p:nvPr/>
        </p:nvSpPr>
        <p:spPr bwMode="auto">
          <a:xfrm>
            <a:off x="8349287" y="3356705"/>
            <a:ext cx="863998" cy="461665"/>
          </a:xfrm>
          <a:prstGeom prst="rect">
            <a:avLst/>
          </a:prstGeom>
          <a:noFill/>
        </p:spPr>
        <p:txBody>
          <a:bodyPr wrap="square" rtlCol="0">
            <a:spAutoFit/>
          </a:bodyPr>
          <a:lstStyle/>
          <a:p>
            <a:pPr algn="ctr">
              <a:defRPr/>
            </a:pPr>
            <a:r>
              <a:rPr lang="fr" sz="2400" b="1"/>
              <a:t>3D</a:t>
            </a:r>
            <a:endParaRPr/>
          </a:p>
        </p:txBody>
      </p:sp>
      <p:sp>
        <p:nvSpPr>
          <p:cNvPr id="23" name="ZoneTexte 19"/>
          <p:cNvSpPr>
            <a:spLocks/>
          </p:cNvSpPr>
          <p:nvPr/>
        </p:nvSpPr>
        <p:spPr bwMode="auto">
          <a:xfrm>
            <a:off x="8349287" y="4933581"/>
            <a:ext cx="863998" cy="461665"/>
          </a:xfrm>
          <a:prstGeom prst="rect">
            <a:avLst/>
          </a:prstGeom>
          <a:noFill/>
        </p:spPr>
        <p:txBody>
          <a:bodyPr wrap="square" rtlCol="0">
            <a:spAutoFit/>
          </a:bodyPr>
          <a:lstStyle/>
          <a:p>
            <a:pPr algn="ctr">
              <a:defRPr/>
            </a:pPr>
            <a:r>
              <a:rPr lang="fr" sz="2400" b="1"/>
              <a:t>4D</a:t>
            </a:r>
            <a:endParaRPr/>
          </a:p>
        </p:txBody>
      </p:sp>
      <p:sp>
        <p:nvSpPr>
          <p:cNvPr id="24" name="Flèche vers le haut 21"/>
          <p:cNvSpPr/>
          <p:nvPr/>
        </p:nvSpPr>
        <p:spPr bwMode="auto">
          <a:xfrm rot="16199999" flipV="1">
            <a:off x="4526216" y="5035014"/>
            <a:ext cx="612000" cy="360000"/>
          </a:xfrm>
          <a:prstGeom prst="upArrow">
            <a:avLst>
              <a:gd name="adj1" fmla="val 50000"/>
              <a:gd name="adj2" fmla="val 50000"/>
            </a:avLst>
          </a:prstGeom>
          <a:solidFill>
            <a:srgbClr val="7DAE09"/>
          </a:solidFill>
          <a:ln>
            <a:no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defRPr/>
            </a:pPr>
            <a:endParaRPr lang="fr" sz="1600"/>
          </a:p>
        </p:txBody>
      </p:sp>
      <p:sp>
        <p:nvSpPr>
          <p:cNvPr id="25" name="Flèche vers le haut 22"/>
          <p:cNvSpPr/>
          <p:nvPr/>
        </p:nvSpPr>
        <p:spPr bwMode="auto">
          <a:xfrm rot="16199999" flipV="1">
            <a:off x="7647164" y="5035014"/>
            <a:ext cx="612000" cy="360000"/>
          </a:xfrm>
          <a:prstGeom prst="upArrow">
            <a:avLst>
              <a:gd name="adj1" fmla="val 50000"/>
              <a:gd name="adj2" fmla="val 50000"/>
            </a:avLst>
          </a:prstGeom>
          <a:solidFill>
            <a:srgbClr val="7DAE09"/>
          </a:solidFill>
          <a:ln>
            <a:no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defRPr/>
            </a:pPr>
            <a:endParaRPr lang="fr" sz="1600"/>
          </a:p>
        </p:txBody>
      </p:sp>
      <p:sp>
        <p:nvSpPr>
          <p:cNvPr id="26" name="Rectangle 23"/>
          <p:cNvSpPr/>
          <p:nvPr/>
        </p:nvSpPr>
        <p:spPr bwMode="auto">
          <a:xfrm>
            <a:off x="3031995" y="1556793"/>
            <a:ext cx="1080120" cy="646331"/>
          </a:xfrm>
          <a:prstGeom prst="rect">
            <a:avLst/>
          </a:prstGeom>
        </p:spPr>
        <p:txBody>
          <a:bodyPr wrap="square">
            <a:spAutoFit/>
          </a:bodyPr>
          <a:lstStyle/>
          <a:p>
            <a:pPr algn="ctr">
              <a:defRPr/>
            </a:pPr>
            <a:r>
              <a:rPr lang="fr" sz="1200" b="1">
                <a:solidFill>
                  <a:srgbClr val="FFFFFF"/>
                </a:solidFill>
              </a:rPr>
              <a:t>Co-créer</a:t>
            </a:r>
            <a:endParaRPr/>
          </a:p>
          <a:p>
            <a:pPr algn="ctr">
              <a:defRPr/>
            </a:pPr>
            <a:r>
              <a:rPr lang="fr" sz="1200">
                <a:solidFill>
                  <a:schemeClr val="bg1"/>
                </a:solidFill>
              </a:rPr>
              <a:t>Implication des usagers</a:t>
            </a:r>
            <a:endParaRPr/>
          </a:p>
        </p:txBody>
      </p:sp>
      <p:sp>
        <p:nvSpPr>
          <p:cNvPr id="27" name="Rectangle 24"/>
          <p:cNvSpPr/>
          <p:nvPr/>
        </p:nvSpPr>
        <p:spPr bwMode="auto">
          <a:xfrm>
            <a:off x="3104004" y="5049181"/>
            <a:ext cx="864096" cy="307777"/>
          </a:xfrm>
          <a:prstGeom prst="rect">
            <a:avLst/>
          </a:prstGeom>
          <a:noFill/>
        </p:spPr>
        <p:txBody>
          <a:bodyPr wrap="square" lIns="36000" rIns="36000">
            <a:spAutoFit/>
          </a:bodyPr>
          <a:lstStyle/>
          <a:p>
            <a:pPr algn="ctr">
              <a:defRPr/>
            </a:pPr>
            <a:r>
              <a:rPr lang="fr" sz="1400" b="1">
                <a:solidFill>
                  <a:prstClr val="white"/>
                </a:solidFill>
              </a:rPr>
              <a:t>Evaluer</a:t>
            </a:r>
            <a:endParaRPr lang="fr" sz="1400">
              <a:solidFill>
                <a:prstClr val="white"/>
              </a:solidFill>
            </a:endParaRPr>
          </a:p>
        </p:txBody>
      </p:sp>
      <p:sp>
        <p:nvSpPr>
          <p:cNvPr id="28" name="Rectangle 25"/>
          <p:cNvSpPr/>
          <p:nvPr/>
        </p:nvSpPr>
        <p:spPr bwMode="auto">
          <a:xfrm>
            <a:off x="2959988" y="3248981"/>
            <a:ext cx="1241884" cy="646331"/>
          </a:xfrm>
          <a:prstGeom prst="rect">
            <a:avLst/>
          </a:prstGeom>
        </p:spPr>
        <p:txBody>
          <a:bodyPr wrap="square">
            <a:spAutoFit/>
          </a:bodyPr>
          <a:lstStyle/>
          <a:p>
            <a:pPr algn="ctr">
              <a:defRPr/>
            </a:pPr>
            <a:r>
              <a:rPr lang="fr" sz="1200" b="1">
                <a:solidFill>
                  <a:srgbClr val="FFFFFF"/>
                </a:solidFill>
              </a:rPr>
              <a:t>Prototyp</a:t>
            </a:r>
            <a:r>
              <a:rPr lang="fr-FR" sz="1200" b="1">
                <a:solidFill>
                  <a:srgbClr val="FFFFFF"/>
                </a:solidFill>
              </a:rPr>
              <a:t>er</a:t>
            </a:r>
            <a:endParaRPr lang="fr" sz="1200" b="1">
              <a:solidFill>
                <a:srgbClr val="FFFFFF"/>
              </a:solidFill>
            </a:endParaRPr>
          </a:p>
          <a:p>
            <a:pPr algn="ctr">
              <a:defRPr/>
            </a:pPr>
            <a:r>
              <a:rPr lang="fr" sz="1200">
                <a:solidFill>
                  <a:srgbClr val="FFFFFF"/>
                </a:solidFill>
              </a:rPr>
              <a:t>Materialisation des idées</a:t>
            </a:r>
            <a:endParaRPr/>
          </a:p>
        </p:txBody>
      </p:sp>
      <p:sp>
        <p:nvSpPr>
          <p:cNvPr id="29" name="ZoneTexte 35"/>
          <p:cNvSpPr>
            <a:spLocks/>
          </p:cNvSpPr>
          <p:nvPr/>
        </p:nvSpPr>
        <p:spPr bwMode="auto">
          <a:xfrm>
            <a:off x="855116" y="1727520"/>
            <a:ext cx="1941557" cy="369332"/>
          </a:xfrm>
          <a:prstGeom prst="rect">
            <a:avLst/>
          </a:prstGeom>
          <a:noFill/>
        </p:spPr>
        <p:txBody>
          <a:bodyPr wrap="none" rtlCol="0">
            <a:spAutoFit/>
          </a:bodyPr>
          <a:lstStyle/>
          <a:p>
            <a:pPr algn="ctr">
              <a:defRPr/>
            </a:pPr>
            <a:r>
              <a:rPr lang="en-US" b="1">
                <a:solidFill>
                  <a:srgbClr val="7F7F7F"/>
                </a:solidFill>
              </a:rPr>
              <a:t>Fab </a:t>
            </a:r>
            <a:r>
              <a:rPr lang="en-US" b="1"/>
              <a:t>Living </a:t>
            </a:r>
            <a:r>
              <a:rPr lang="en-US" b="1">
                <a:solidFill>
                  <a:srgbClr val="7F7F7F"/>
                </a:solidFill>
              </a:rPr>
              <a:t>Lab  </a:t>
            </a:r>
            <a:endParaRPr/>
          </a:p>
        </p:txBody>
      </p:sp>
      <p:sp>
        <p:nvSpPr>
          <p:cNvPr id="30" name="ZoneTexte 29"/>
          <p:cNvSpPr>
            <a:spLocks/>
          </p:cNvSpPr>
          <p:nvPr/>
        </p:nvSpPr>
        <p:spPr bwMode="auto">
          <a:xfrm>
            <a:off x="855116" y="5049180"/>
            <a:ext cx="1941557" cy="369332"/>
          </a:xfrm>
          <a:prstGeom prst="rect">
            <a:avLst/>
          </a:prstGeom>
          <a:noFill/>
        </p:spPr>
        <p:txBody>
          <a:bodyPr wrap="none" rtlCol="0">
            <a:spAutoFit/>
          </a:bodyPr>
          <a:lstStyle/>
          <a:p>
            <a:pPr algn="ctr">
              <a:defRPr/>
            </a:pPr>
            <a:r>
              <a:rPr lang="en-US" b="1">
                <a:solidFill>
                  <a:srgbClr val="7F7F7F"/>
                </a:solidFill>
              </a:rPr>
              <a:t>Fab Living </a:t>
            </a:r>
            <a:r>
              <a:rPr lang="en-US" b="1">
                <a:solidFill>
                  <a:srgbClr val="000000"/>
                </a:solidFill>
              </a:rPr>
              <a:t>Lab  </a:t>
            </a:r>
            <a:endParaRPr/>
          </a:p>
        </p:txBody>
      </p:sp>
      <p:sp>
        <p:nvSpPr>
          <p:cNvPr id="31" name="ZoneTexte 30"/>
          <p:cNvSpPr>
            <a:spLocks/>
          </p:cNvSpPr>
          <p:nvPr/>
        </p:nvSpPr>
        <p:spPr bwMode="auto">
          <a:xfrm>
            <a:off x="855116" y="3392996"/>
            <a:ext cx="1941557" cy="369332"/>
          </a:xfrm>
          <a:prstGeom prst="rect">
            <a:avLst/>
          </a:prstGeom>
          <a:noFill/>
        </p:spPr>
        <p:txBody>
          <a:bodyPr wrap="none" rtlCol="0">
            <a:spAutoFit/>
          </a:bodyPr>
          <a:lstStyle/>
          <a:p>
            <a:pPr algn="ctr">
              <a:defRPr/>
            </a:pPr>
            <a:r>
              <a:rPr lang="en-US" b="1"/>
              <a:t>Fab</a:t>
            </a:r>
            <a:r>
              <a:rPr lang="en-US" b="1">
                <a:solidFill>
                  <a:srgbClr val="7F7F7F"/>
                </a:solidFill>
              </a:rPr>
              <a:t> Living Lab  </a:t>
            </a:r>
            <a:endParaRPr/>
          </a:p>
        </p:txBody>
      </p:sp>
      <p:pic>
        <p:nvPicPr>
          <p:cNvPr id="32" name="Image 31" descr="Capture d’écran 2016-10-24 à 17.41.29.png"/>
          <p:cNvPicPr>
            <a:picLocks noChangeAspect="1"/>
          </p:cNvPicPr>
          <p:nvPr/>
        </p:nvPicPr>
        <p:blipFill>
          <a:blip r:embed="rId3"/>
          <a:srcRect l="13453" r="23543"/>
          <a:stretch/>
        </p:blipFill>
        <p:spPr bwMode="auto">
          <a:xfrm>
            <a:off x="9568084" y="4575473"/>
            <a:ext cx="1224136" cy="1152128"/>
          </a:xfrm>
          <a:prstGeom prst="rect">
            <a:avLst/>
          </a:prstGeom>
        </p:spPr>
      </p:pic>
      <p:pic>
        <p:nvPicPr>
          <p:cNvPr id="33" name="Image 32" descr="fiche idée SteadeeGo.jpeg"/>
          <p:cNvPicPr>
            <a:picLocks noChangeAspect="1"/>
          </p:cNvPicPr>
          <p:nvPr/>
        </p:nvPicPr>
        <p:blipFill>
          <a:blip r:embed="rId4"/>
          <a:srcRect t="7327" b="8216"/>
          <a:stretch/>
        </p:blipFill>
        <p:spPr bwMode="auto">
          <a:xfrm>
            <a:off x="9999330" y="1221250"/>
            <a:ext cx="1297747" cy="1549959"/>
          </a:xfrm>
          <a:prstGeom prst="rect">
            <a:avLst/>
          </a:prstGeom>
        </p:spPr>
      </p:pic>
      <p:pic>
        <p:nvPicPr>
          <p:cNvPr id="34" name="Image 33" descr="P1030299.JPG"/>
          <p:cNvPicPr>
            <a:picLocks noChangeAspect="1"/>
          </p:cNvPicPr>
          <p:nvPr/>
        </p:nvPicPr>
        <p:blipFill>
          <a:blip r:embed="rId5"/>
          <a:stretch/>
        </p:blipFill>
        <p:spPr bwMode="auto">
          <a:xfrm>
            <a:off x="10864227" y="4689132"/>
            <a:ext cx="976503" cy="1008120"/>
          </a:xfrm>
          <a:prstGeom prst="rect">
            <a:avLst/>
          </a:prstGeom>
        </p:spPr>
      </p:pic>
      <p:pic>
        <p:nvPicPr>
          <p:cNvPr id="35" name="Image 34" descr="CaptureoveeGo - copie.PNG"/>
          <p:cNvPicPr>
            <a:picLocks noChangeAspect="1"/>
          </p:cNvPicPr>
          <p:nvPr/>
        </p:nvPicPr>
        <p:blipFill>
          <a:blip r:embed="rId6"/>
          <a:stretch/>
        </p:blipFill>
        <p:spPr bwMode="auto">
          <a:xfrm>
            <a:off x="9570462" y="3013031"/>
            <a:ext cx="1077742" cy="1054129"/>
          </a:xfrm>
          <a:prstGeom prst="rect">
            <a:avLst/>
          </a:prstGeom>
        </p:spPr>
      </p:pic>
      <p:pic>
        <p:nvPicPr>
          <p:cNvPr id="36" name="Image 36" descr="P1030296.JPG"/>
          <p:cNvPicPr>
            <a:picLocks noChangeAspect="1"/>
          </p:cNvPicPr>
          <p:nvPr/>
        </p:nvPicPr>
        <p:blipFill>
          <a:blip r:embed="rId7"/>
          <a:stretch/>
        </p:blipFill>
        <p:spPr bwMode="auto">
          <a:xfrm>
            <a:off x="10830290" y="3010812"/>
            <a:ext cx="1010966" cy="10563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14" descr="Barre LFLL.png"/>
          <p:cNvPicPr>
            <a:picLocks noChangeAspect="1"/>
          </p:cNvPicPr>
          <p:nvPr/>
        </p:nvPicPr>
        <p:blipFill>
          <a:blip r:embed="rId3"/>
          <a:stretch/>
        </p:blipFill>
        <p:spPr bwMode="auto">
          <a:xfrm>
            <a:off x="1919536" y="1124744"/>
            <a:ext cx="1116124" cy="4644314"/>
          </a:xfrm>
          <a:prstGeom prst="rect">
            <a:avLst/>
          </a:prstGeom>
        </p:spPr>
      </p:pic>
      <p:sp>
        <p:nvSpPr>
          <p:cNvPr id="5" name="Titre 1"/>
          <p:cNvSpPr>
            <a:spLocks noGrp="1"/>
          </p:cNvSpPr>
          <p:nvPr>
            <p:ph type="title"/>
          </p:nvPr>
        </p:nvSpPr>
        <p:spPr bwMode="auto">
          <a:xfrm>
            <a:off x="609600" y="157957"/>
            <a:ext cx="7862664" cy="801688"/>
          </a:xfrm>
        </p:spPr>
        <p:txBody>
          <a:bodyPr/>
          <a:lstStyle/>
          <a:p>
            <a:pPr>
              <a:defRPr/>
            </a:pPr>
            <a:r>
              <a:rPr lang="fr-FR" sz="3200"/>
              <a:t>Multiplier les interfaces pour innover</a:t>
            </a:r>
            <a:endParaRPr lang="fr" sz="3200"/>
          </a:p>
        </p:txBody>
      </p:sp>
      <p:sp>
        <p:nvSpPr>
          <p:cNvPr id="6" name="Espace réservé de la date 2"/>
          <p:cNvSpPr>
            <a:spLocks noGrp="1"/>
          </p:cNvSpPr>
          <p:nvPr>
            <p:ph type="dt" sz="half" idx="10"/>
          </p:nvPr>
        </p:nvSpPr>
        <p:spPr bwMode="auto"/>
        <p:txBody>
          <a:bodyPr/>
          <a:lstStyle/>
          <a:p>
            <a:pPr>
              <a:defRPr/>
            </a:pPr>
            <a:r>
              <a:rPr lang="fr-FR">
                <a:solidFill>
                  <a:prstClr val="white"/>
                </a:solidFill>
              </a:rPr>
              <a:t>02/12/2019</a:t>
            </a:r>
          </a:p>
        </p:txBody>
      </p:sp>
      <p:sp>
        <p:nvSpPr>
          <p:cNvPr id="7" name="Espace réservé du pied de page 3"/>
          <p:cNvSpPr>
            <a:spLocks noGrp="1"/>
          </p:cNvSpPr>
          <p:nvPr>
            <p:ph type="ftr" sz="quarter" idx="11"/>
          </p:nvPr>
        </p:nvSpPr>
        <p:spPr bwMode="auto"/>
        <p:txBody>
          <a:bodyPr/>
          <a:lstStyle/>
          <a:p>
            <a:pPr>
              <a:defRPr/>
            </a:pPr>
            <a:r>
              <a:rPr lang="fr-FR">
                <a:solidFill>
                  <a:prstClr val="white"/>
                </a:solidFill>
                <a:latin typeface="Arial Narrow"/>
              </a:rPr>
              <a:t>UL - ERPI – LF2L -  l.dupont@univ-lorraine.fr</a:t>
            </a:r>
          </a:p>
        </p:txBody>
      </p:sp>
      <p:sp>
        <p:nvSpPr>
          <p:cNvPr id="8" name="Espace réservé du numéro de diapositive 4"/>
          <p:cNvSpPr>
            <a:spLocks noGrp="1"/>
          </p:cNvSpPr>
          <p:nvPr>
            <p:ph type="sldNum" sz="quarter" idx="12"/>
          </p:nvPr>
        </p:nvSpPr>
        <p:spPr bwMode="auto"/>
        <p:txBody>
          <a:bodyPr/>
          <a:lstStyle/>
          <a:p>
            <a:pPr>
              <a:defRPr/>
            </a:pPr>
            <a:fld id="{CAB93DFD-2460-6640-B60D-FCC4E5000C89}" type="slidenum">
              <a:rPr lang="fr-FR">
                <a:solidFill>
                  <a:prstClr val="white"/>
                </a:solidFill>
              </a:rPr>
              <a:t>13</a:t>
            </a:fld>
            <a:endParaRPr lang="fr-FR">
              <a:solidFill>
                <a:prstClr val="white"/>
              </a:solidFill>
            </a:endParaRPr>
          </a:p>
        </p:txBody>
      </p:sp>
      <p:pic>
        <p:nvPicPr>
          <p:cNvPr id="9" name="Image 5" descr="1.jpg"/>
          <p:cNvPicPr>
            <a:picLocks noChangeAspect="1"/>
          </p:cNvPicPr>
          <p:nvPr/>
        </p:nvPicPr>
        <p:blipFill>
          <a:blip r:embed="rId4"/>
          <a:srcRect l="24608" t="3106" r="24513" b="21317"/>
          <a:stretch/>
        </p:blipFill>
        <p:spPr bwMode="auto">
          <a:xfrm>
            <a:off x="3935414" y="1235368"/>
            <a:ext cx="5232045" cy="4533691"/>
          </a:xfrm>
          <a:prstGeom prst="rect">
            <a:avLst/>
          </a:prstGeom>
        </p:spPr>
      </p:pic>
      <p:sp>
        <p:nvSpPr>
          <p:cNvPr id="10" name="ZoneTexte 7"/>
          <p:cNvSpPr>
            <a:spLocks/>
          </p:cNvSpPr>
          <p:nvPr/>
        </p:nvSpPr>
        <p:spPr bwMode="auto">
          <a:xfrm>
            <a:off x="8868309" y="5589241"/>
            <a:ext cx="1485127" cy="276999"/>
          </a:xfrm>
          <a:prstGeom prst="rect">
            <a:avLst/>
          </a:prstGeom>
          <a:noFill/>
        </p:spPr>
        <p:txBody>
          <a:bodyPr wrap="none" rtlCol="0">
            <a:spAutoFit/>
          </a:bodyPr>
          <a:lstStyle/>
          <a:p>
            <a:pPr>
              <a:defRPr/>
            </a:pPr>
            <a:r>
              <a:rPr lang="fr-FR" sz="1200">
                <a:solidFill>
                  <a:prstClr val="black"/>
                </a:solidFill>
              </a:rPr>
              <a:t>Dupont, et al. 2015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e la date 2"/>
          <p:cNvSpPr>
            <a:spLocks noGrp="1"/>
          </p:cNvSpPr>
          <p:nvPr>
            <p:ph type="dt" sz="half" idx="10"/>
          </p:nvPr>
        </p:nvSpPr>
        <p:spPr bwMode="auto"/>
        <p:txBody>
          <a:bodyPr/>
          <a:lstStyle/>
          <a:p>
            <a:pPr>
              <a:defRPr/>
            </a:pPr>
            <a:r>
              <a:rPr lang="fr-FR">
                <a:solidFill>
                  <a:prstClr val="white"/>
                </a:solidFill>
              </a:rPr>
              <a:t>02/12/2019</a:t>
            </a:r>
            <a:endParaRPr/>
          </a:p>
        </p:txBody>
      </p:sp>
      <p:sp>
        <p:nvSpPr>
          <p:cNvPr id="5" name="Espace réservé du pied de page 3"/>
          <p:cNvSpPr>
            <a:spLocks noGrp="1"/>
          </p:cNvSpPr>
          <p:nvPr>
            <p:ph type="ftr" sz="quarter" idx="11"/>
          </p:nvPr>
        </p:nvSpPr>
        <p:spPr bwMode="auto"/>
        <p:txBody>
          <a:bodyPr/>
          <a:lstStyle/>
          <a:p>
            <a:pPr>
              <a:defRPr/>
            </a:pPr>
            <a:r>
              <a:rPr lang="fr-FR">
                <a:solidFill>
                  <a:prstClr val="white"/>
                </a:solidFill>
                <a:latin typeface="Arial Narrow"/>
              </a:rPr>
              <a:t>UL - ERPI – LF2L -  l.dupont@univ-lorraine.fr</a:t>
            </a:r>
            <a:endParaRPr/>
          </a:p>
        </p:txBody>
      </p:sp>
      <p:sp>
        <p:nvSpPr>
          <p:cNvPr id="6" name="Espace réservé du numéro de diapositive 4"/>
          <p:cNvSpPr>
            <a:spLocks noGrp="1"/>
          </p:cNvSpPr>
          <p:nvPr>
            <p:ph type="sldNum" sz="quarter" idx="12"/>
          </p:nvPr>
        </p:nvSpPr>
        <p:spPr bwMode="auto"/>
        <p:txBody>
          <a:bodyPr/>
          <a:lstStyle/>
          <a:p>
            <a:pPr>
              <a:defRPr/>
            </a:pPr>
            <a:fld id="{CAB93DFD-2460-6640-B60D-FCC4E5000C89}" type="slidenum">
              <a:rPr lang="fr-FR">
                <a:solidFill>
                  <a:prstClr val="white"/>
                </a:solidFill>
              </a:rPr>
              <a:t>14</a:t>
            </a:fld>
            <a:endParaRPr lang="fr-FR">
              <a:solidFill>
                <a:prstClr val="white"/>
              </a:solidFill>
            </a:endParaRPr>
          </a:p>
        </p:txBody>
      </p:sp>
      <p:pic>
        <p:nvPicPr>
          <p:cNvPr id="7" name="Image 5" descr="1.1.jpg"/>
          <p:cNvPicPr>
            <a:picLocks noChangeAspect="1"/>
          </p:cNvPicPr>
          <p:nvPr/>
        </p:nvPicPr>
        <p:blipFill>
          <a:blip r:embed="rId3"/>
          <a:stretch/>
        </p:blipFill>
        <p:spPr bwMode="auto">
          <a:xfrm>
            <a:off x="1584173" y="676482"/>
            <a:ext cx="8918167" cy="5202264"/>
          </a:xfrm>
          <a:prstGeom prst="rect">
            <a:avLst/>
          </a:prstGeom>
        </p:spPr>
      </p:pic>
      <p:sp>
        <p:nvSpPr>
          <p:cNvPr id="8" name="Titre 1"/>
          <p:cNvSpPr>
            <a:spLocks noGrp="1"/>
          </p:cNvSpPr>
          <p:nvPr>
            <p:ph type="title"/>
          </p:nvPr>
        </p:nvSpPr>
        <p:spPr bwMode="auto"/>
        <p:txBody>
          <a:bodyPr/>
          <a:lstStyle/>
          <a:p>
            <a:pPr>
              <a:defRPr/>
            </a:pPr>
            <a:r>
              <a:rPr lang="fr-FR"/>
              <a:t>La 4</a:t>
            </a:r>
            <a:r>
              <a:rPr lang="fr-FR" baseline="30000"/>
              <a:t>ème</a:t>
            </a:r>
            <a:r>
              <a:rPr lang="fr-FR"/>
              <a:t> dimension de l’innovation</a:t>
            </a:r>
            <a:br>
              <a:rPr lang="fr-FR"/>
            </a:br>
            <a:endParaRPr lang="fr-FR"/>
          </a:p>
        </p:txBody>
      </p:sp>
      <p:sp>
        <p:nvSpPr>
          <p:cNvPr id="9" name="ZoneTexte 6"/>
          <p:cNvSpPr>
            <a:spLocks/>
          </p:cNvSpPr>
          <p:nvPr/>
        </p:nvSpPr>
        <p:spPr bwMode="auto">
          <a:xfrm>
            <a:off x="7356141" y="5625245"/>
            <a:ext cx="1485127" cy="276999"/>
          </a:xfrm>
          <a:prstGeom prst="rect">
            <a:avLst/>
          </a:prstGeom>
          <a:noFill/>
        </p:spPr>
        <p:txBody>
          <a:bodyPr wrap="none" rtlCol="0">
            <a:spAutoFit/>
          </a:bodyPr>
          <a:lstStyle/>
          <a:p>
            <a:pPr>
              <a:defRPr/>
            </a:pPr>
            <a:r>
              <a:rPr lang="fr-FR" sz="1200">
                <a:solidFill>
                  <a:srgbClr val="7F7F7F"/>
                </a:solidFill>
              </a:rPr>
              <a:t>Dupont, et al. 2015</a:t>
            </a:r>
            <a:endParaRPr/>
          </a:p>
        </p:txBody>
      </p:sp>
      <p:sp>
        <p:nvSpPr>
          <p:cNvPr id="10" name="ZoneTexte 11"/>
          <p:cNvSpPr>
            <a:spLocks/>
          </p:cNvSpPr>
          <p:nvPr/>
        </p:nvSpPr>
        <p:spPr bwMode="auto">
          <a:xfrm>
            <a:off x="1847528" y="710558"/>
            <a:ext cx="1440160" cy="261610"/>
          </a:xfrm>
          <a:prstGeom prst="rect">
            <a:avLst/>
          </a:prstGeom>
          <a:solidFill>
            <a:srgbClr val="CD7923"/>
          </a:solidFill>
        </p:spPr>
        <p:txBody>
          <a:bodyPr wrap="square" rtlCol="0">
            <a:spAutoFit/>
          </a:bodyPr>
          <a:lstStyle/>
          <a:p>
            <a:pPr>
              <a:defRPr/>
            </a:pPr>
            <a:r>
              <a:rPr lang="fr-FR" sz="1050">
                <a:solidFill>
                  <a:schemeClr val="bg1"/>
                </a:solidFill>
              </a:rPr>
              <a:t>Créativité 2D</a:t>
            </a:r>
            <a:endParaRPr/>
          </a:p>
        </p:txBody>
      </p:sp>
      <p:sp>
        <p:nvSpPr>
          <p:cNvPr id="11" name="ZoneTexte 12"/>
          <p:cNvSpPr>
            <a:spLocks/>
          </p:cNvSpPr>
          <p:nvPr/>
        </p:nvSpPr>
        <p:spPr bwMode="auto">
          <a:xfrm>
            <a:off x="1847528" y="1736812"/>
            <a:ext cx="1440160" cy="261610"/>
          </a:xfrm>
          <a:prstGeom prst="rect">
            <a:avLst/>
          </a:prstGeom>
          <a:solidFill>
            <a:srgbClr val="EE401C"/>
          </a:solidFill>
        </p:spPr>
        <p:txBody>
          <a:bodyPr wrap="square" rtlCol="0">
            <a:spAutoFit/>
          </a:bodyPr>
          <a:lstStyle/>
          <a:p>
            <a:pPr>
              <a:defRPr/>
            </a:pPr>
            <a:r>
              <a:rPr lang="fr-FR" sz="1050">
                <a:solidFill>
                  <a:schemeClr val="bg1"/>
                </a:solidFill>
              </a:rPr>
              <a:t>Immersif 2D/4D</a:t>
            </a:r>
            <a:endParaRPr/>
          </a:p>
        </p:txBody>
      </p:sp>
      <p:sp>
        <p:nvSpPr>
          <p:cNvPr id="12" name="ZoneTexte 13"/>
          <p:cNvSpPr>
            <a:spLocks/>
          </p:cNvSpPr>
          <p:nvPr/>
        </p:nvSpPr>
        <p:spPr bwMode="auto">
          <a:xfrm>
            <a:off x="1847528" y="2780928"/>
            <a:ext cx="1476164" cy="230832"/>
          </a:xfrm>
          <a:prstGeom prst="rect">
            <a:avLst/>
          </a:prstGeom>
          <a:solidFill>
            <a:srgbClr val="99D405"/>
          </a:solidFill>
        </p:spPr>
        <p:txBody>
          <a:bodyPr wrap="square" lIns="36000" rIns="36000" rtlCol="0">
            <a:spAutoFit/>
          </a:bodyPr>
          <a:lstStyle/>
          <a:p>
            <a:pPr>
              <a:defRPr/>
            </a:pPr>
            <a:r>
              <a:rPr lang="fr-FR" sz="900">
                <a:solidFill>
                  <a:schemeClr val="bg1"/>
                </a:solidFill>
              </a:rPr>
              <a:t>Evaluation par l’usage 4D</a:t>
            </a:r>
            <a:endParaRPr/>
          </a:p>
        </p:txBody>
      </p:sp>
      <p:pic>
        <p:nvPicPr>
          <p:cNvPr id="13" name="Image 14" descr="Macintosh HD:Users:laurentdupont:Documents:Professionnel:Université-Enseignement:Recherche:ICE - NITIM - IAMOT:ICE 2016:LD et Marc Pallot:IMG_2347.jpg"/>
          <p:cNvPicPr/>
          <p:nvPr/>
        </p:nvPicPr>
        <p:blipFill>
          <a:blip r:embed="rId4"/>
          <a:srcRect l="12504" t="12247" r="8111" b="21102"/>
          <a:stretch/>
        </p:blipFill>
        <p:spPr bwMode="auto">
          <a:xfrm>
            <a:off x="1856600" y="3978131"/>
            <a:ext cx="1420017" cy="864096"/>
          </a:xfrm>
          <a:prstGeom prst="rect">
            <a:avLst/>
          </a:prstGeom>
          <a:noFill/>
          <a:ln>
            <a:noFill/>
          </a:ln>
        </p:spPr>
      </p:pic>
      <p:sp>
        <p:nvSpPr>
          <p:cNvPr id="14" name="ZoneTexte 15"/>
          <p:cNvSpPr>
            <a:spLocks/>
          </p:cNvSpPr>
          <p:nvPr/>
        </p:nvSpPr>
        <p:spPr bwMode="auto">
          <a:xfrm>
            <a:off x="1847528" y="3830851"/>
            <a:ext cx="1476164" cy="253916"/>
          </a:xfrm>
          <a:prstGeom prst="rect">
            <a:avLst/>
          </a:prstGeom>
          <a:solidFill>
            <a:srgbClr val="C90D22"/>
          </a:solidFill>
        </p:spPr>
        <p:txBody>
          <a:bodyPr wrap="square" lIns="36000" rIns="36000" rtlCol="0">
            <a:spAutoFit/>
          </a:bodyPr>
          <a:lstStyle/>
          <a:p>
            <a:pPr>
              <a:defRPr/>
            </a:pPr>
            <a:r>
              <a:rPr lang="fr-FR" sz="1050">
                <a:solidFill>
                  <a:schemeClr val="bg1"/>
                </a:solidFill>
              </a:rPr>
              <a:t>VR &amp; Simulation 3D/4D</a:t>
            </a:r>
            <a:endParaRPr/>
          </a:p>
        </p:txBody>
      </p:sp>
      <p:sp>
        <p:nvSpPr>
          <p:cNvPr id="15" name="ZoneTexte 16"/>
          <p:cNvSpPr>
            <a:spLocks/>
          </p:cNvSpPr>
          <p:nvPr/>
        </p:nvSpPr>
        <p:spPr bwMode="auto">
          <a:xfrm>
            <a:off x="1847528" y="4887022"/>
            <a:ext cx="1476164" cy="253916"/>
          </a:xfrm>
          <a:prstGeom prst="rect">
            <a:avLst/>
          </a:prstGeom>
          <a:solidFill>
            <a:srgbClr val="8F204A"/>
          </a:solidFill>
        </p:spPr>
        <p:txBody>
          <a:bodyPr wrap="square" lIns="36000" rIns="36000" rtlCol="0">
            <a:spAutoFit/>
          </a:bodyPr>
          <a:lstStyle/>
          <a:p>
            <a:pPr>
              <a:defRPr/>
            </a:pPr>
            <a:r>
              <a:rPr lang="fr-FR" sz="1050">
                <a:solidFill>
                  <a:schemeClr val="bg1"/>
                </a:solidFill>
              </a:rPr>
              <a:t> Matérialisation 3D</a:t>
            </a:r>
            <a:endParaRPr/>
          </a:p>
        </p:txBody>
      </p:sp>
      <p:sp>
        <p:nvSpPr>
          <p:cNvPr id="16" name="ZoneTexte 17"/>
          <p:cNvSpPr>
            <a:spLocks/>
          </p:cNvSpPr>
          <p:nvPr/>
        </p:nvSpPr>
        <p:spPr bwMode="auto">
          <a:xfrm>
            <a:off x="8868308" y="719118"/>
            <a:ext cx="1440160" cy="261610"/>
          </a:xfrm>
          <a:prstGeom prst="rect">
            <a:avLst/>
          </a:prstGeom>
          <a:solidFill>
            <a:srgbClr val="F8A438"/>
          </a:solidFill>
        </p:spPr>
        <p:txBody>
          <a:bodyPr wrap="square" rtlCol="0">
            <a:spAutoFit/>
          </a:bodyPr>
          <a:lstStyle/>
          <a:p>
            <a:pPr>
              <a:defRPr/>
            </a:pPr>
            <a:r>
              <a:rPr lang="fr-FR" sz="1050">
                <a:solidFill>
                  <a:schemeClr val="bg1"/>
                </a:solidFill>
              </a:rPr>
              <a:t>Open Innovation 2D</a:t>
            </a:r>
            <a:endParaRPr/>
          </a:p>
        </p:txBody>
      </p:sp>
      <p:sp>
        <p:nvSpPr>
          <p:cNvPr id="17" name="ZoneTexte 18"/>
          <p:cNvSpPr>
            <a:spLocks/>
          </p:cNvSpPr>
          <p:nvPr/>
        </p:nvSpPr>
        <p:spPr bwMode="auto">
          <a:xfrm>
            <a:off x="8868308" y="1736813"/>
            <a:ext cx="1440160" cy="246221"/>
          </a:xfrm>
          <a:prstGeom prst="rect">
            <a:avLst/>
          </a:prstGeom>
          <a:solidFill>
            <a:srgbClr val="5DC6D7"/>
          </a:solidFill>
        </p:spPr>
        <p:txBody>
          <a:bodyPr wrap="square" lIns="36000" rIns="0" rtlCol="0">
            <a:spAutoFit/>
          </a:bodyPr>
          <a:lstStyle/>
          <a:p>
            <a:pPr>
              <a:defRPr/>
            </a:pPr>
            <a:r>
              <a:rPr lang="fr-FR" sz="1000">
                <a:solidFill>
                  <a:schemeClr val="bg1"/>
                </a:solidFill>
              </a:rPr>
              <a:t>Capacité à innover 2D</a:t>
            </a:r>
            <a:endParaRPr/>
          </a:p>
        </p:txBody>
      </p:sp>
      <p:sp>
        <p:nvSpPr>
          <p:cNvPr id="18" name="ZoneTexte 19"/>
          <p:cNvSpPr>
            <a:spLocks/>
          </p:cNvSpPr>
          <p:nvPr/>
        </p:nvSpPr>
        <p:spPr bwMode="auto">
          <a:xfrm>
            <a:off x="8868308" y="2779040"/>
            <a:ext cx="1440160" cy="253916"/>
          </a:xfrm>
          <a:prstGeom prst="rect">
            <a:avLst/>
          </a:prstGeom>
          <a:solidFill>
            <a:srgbClr val="288ADD"/>
          </a:solidFill>
        </p:spPr>
        <p:txBody>
          <a:bodyPr wrap="square" rtlCol="0">
            <a:spAutoFit/>
          </a:bodyPr>
          <a:lstStyle/>
          <a:p>
            <a:pPr>
              <a:defRPr/>
            </a:pPr>
            <a:r>
              <a:rPr lang="fr-FR" sz="1050">
                <a:solidFill>
                  <a:schemeClr val="bg1"/>
                </a:solidFill>
              </a:rPr>
              <a:t>Fiches idées 2D</a:t>
            </a:r>
            <a:endParaRPr/>
          </a:p>
        </p:txBody>
      </p:sp>
      <p:sp>
        <p:nvSpPr>
          <p:cNvPr id="19" name="ZoneTexte 20"/>
          <p:cNvSpPr>
            <a:spLocks/>
          </p:cNvSpPr>
          <p:nvPr/>
        </p:nvSpPr>
        <p:spPr bwMode="auto">
          <a:xfrm>
            <a:off x="8868308" y="3823156"/>
            <a:ext cx="1440160" cy="253916"/>
          </a:xfrm>
          <a:prstGeom prst="rect">
            <a:avLst/>
          </a:prstGeom>
          <a:solidFill>
            <a:srgbClr val="0E6BA9"/>
          </a:solidFill>
        </p:spPr>
        <p:txBody>
          <a:bodyPr wrap="square" rtlCol="0">
            <a:spAutoFit/>
          </a:bodyPr>
          <a:lstStyle/>
          <a:p>
            <a:pPr>
              <a:defRPr/>
            </a:pPr>
            <a:r>
              <a:rPr lang="fr-FR" sz="1050">
                <a:solidFill>
                  <a:schemeClr val="bg1"/>
                </a:solidFill>
              </a:rPr>
              <a:t>Modélisation 2D/3D</a:t>
            </a:r>
            <a:endParaRPr/>
          </a:p>
        </p:txBody>
      </p:sp>
      <p:sp>
        <p:nvSpPr>
          <p:cNvPr id="20" name="ZoneTexte 21"/>
          <p:cNvSpPr>
            <a:spLocks/>
          </p:cNvSpPr>
          <p:nvPr/>
        </p:nvSpPr>
        <p:spPr bwMode="auto">
          <a:xfrm>
            <a:off x="8868308" y="4869159"/>
            <a:ext cx="1440160" cy="253916"/>
          </a:xfrm>
          <a:prstGeom prst="rect">
            <a:avLst/>
          </a:prstGeom>
          <a:solidFill>
            <a:srgbClr val="0E3E69"/>
          </a:solidFill>
        </p:spPr>
        <p:txBody>
          <a:bodyPr wrap="square" rtlCol="0">
            <a:spAutoFit/>
          </a:bodyPr>
          <a:lstStyle/>
          <a:p>
            <a:pPr>
              <a:defRPr/>
            </a:pPr>
            <a:r>
              <a:rPr lang="fr-FR" sz="1050">
                <a:solidFill>
                  <a:schemeClr val="bg1"/>
                </a:solidFill>
              </a:rPr>
              <a:t>Virtualisation 3D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pic>
        <p:nvPicPr>
          <p:cNvPr id="4" name="Image 22" descr="1.1.jpg"/>
          <p:cNvPicPr>
            <a:picLocks noChangeAspect="1"/>
          </p:cNvPicPr>
          <p:nvPr/>
        </p:nvPicPr>
        <p:blipFill>
          <a:blip r:embed="rId3"/>
          <a:srcRect l="21858" r="19932"/>
          <a:stretch/>
        </p:blipFill>
        <p:spPr bwMode="auto">
          <a:xfrm>
            <a:off x="3677690" y="820498"/>
            <a:ext cx="4794575" cy="4804746"/>
          </a:xfrm>
          <a:prstGeom prst="rect">
            <a:avLst/>
          </a:prstGeom>
        </p:spPr>
      </p:pic>
      <p:sp>
        <p:nvSpPr>
          <p:cNvPr id="5" name="Espace réservé de la date 2"/>
          <p:cNvSpPr>
            <a:spLocks noGrp="1"/>
          </p:cNvSpPr>
          <p:nvPr>
            <p:ph type="dt" sz="half" idx="10"/>
          </p:nvPr>
        </p:nvSpPr>
        <p:spPr bwMode="auto"/>
        <p:txBody>
          <a:bodyPr/>
          <a:lstStyle/>
          <a:p>
            <a:pPr>
              <a:defRPr/>
            </a:pPr>
            <a:fld id="{A51A6155-E757-244B-A899-00F192018D45}" type="datetime1">
              <a:rPr lang="fr-FR">
                <a:solidFill>
                  <a:prstClr val="white"/>
                </a:solidFill>
              </a:rPr>
              <a:t>01/04/2022</a:t>
            </a:fld>
            <a:endParaRPr lang="fr-FR">
              <a:solidFill>
                <a:prstClr val="white"/>
              </a:solidFill>
            </a:endParaRPr>
          </a:p>
        </p:txBody>
      </p:sp>
      <p:sp>
        <p:nvSpPr>
          <p:cNvPr id="6" name="Espace réservé du pied de page 3"/>
          <p:cNvSpPr>
            <a:spLocks noGrp="1"/>
          </p:cNvSpPr>
          <p:nvPr>
            <p:ph type="ftr" sz="quarter" idx="11"/>
          </p:nvPr>
        </p:nvSpPr>
        <p:spPr bwMode="auto"/>
        <p:txBody>
          <a:bodyPr/>
          <a:lstStyle/>
          <a:p>
            <a:pPr>
              <a:defRPr/>
            </a:pPr>
            <a:r>
              <a:rPr lang="fr-FR">
                <a:solidFill>
                  <a:prstClr val="white"/>
                </a:solidFill>
                <a:latin typeface="Arial Narrow"/>
              </a:rPr>
              <a:t>UL - ERPI – LF2L -  l.dupont@univ-lorraine.fr</a:t>
            </a:r>
            <a:endParaRPr/>
          </a:p>
        </p:txBody>
      </p:sp>
      <p:sp>
        <p:nvSpPr>
          <p:cNvPr id="7" name="Espace réservé du numéro de diapositive 4"/>
          <p:cNvSpPr>
            <a:spLocks noGrp="1"/>
          </p:cNvSpPr>
          <p:nvPr>
            <p:ph type="sldNum" sz="quarter" idx="12"/>
          </p:nvPr>
        </p:nvSpPr>
        <p:spPr bwMode="auto"/>
        <p:txBody>
          <a:bodyPr/>
          <a:lstStyle/>
          <a:p>
            <a:pPr>
              <a:defRPr/>
            </a:pPr>
            <a:fld id="{CAB93DFD-2460-6640-B60D-FCC4E5000C89}" type="slidenum">
              <a:rPr lang="fr-FR">
                <a:solidFill>
                  <a:prstClr val="white"/>
                </a:solidFill>
              </a:rPr>
              <a:t>15</a:t>
            </a:fld>
            <a:endParaRPr lang="fr-FR">
              <a:solidFill>
                <a:prstClr val="white"/>
              </a:solidFill>
            </a:endParaRPr>
          </a:p>
        </p:txBody>
      </p:sp>
      <p:sp>
        <p:nvSpPr>
          <p:cNvPr id="8" name="Titre 1"/>
          <p:cNvSpPr>
            <a:spLocks noGrp="1"/>
          </p:cNvSpPr>
          <p:nvPr>
            <p:ph type="title"/>
          </p:nvPr>
        </p:nvSpPr>
        <p:spPr bwMode="auto">
          <a:xfrm>
            <a:off x="157918" y="23689"/>
            <a:ext cx="8229600" cy="801688"/>
          </a:xfrm>
        </p:spPr>
        <p:txBody>
          <a:bodyPr/>
          <a:lstStyle/>
          <a:p>
            <a:pPr>
              <a:defRPr/>
            </a:pPr>
            <a:r>
              <a:rPr lang="fr-FR">
                <a:solidFill>
                  <a:srgbClr val="51197E"/>
                </a:solidFill>
                <a:latin typeface="Avenir Black"/>
                <a:cs typeface="Avenir Black"/>
              </a:rPr>
              <a:t>Supports numér</a:t>
            </a:r>
            <a:r>
              <a:rPr lang="fr-FR">
                <a:solidFill>
                  <a:srgbClr val="FBA933"/>
                </a:solidFill>
                <a:latin typeface="Avenir Black"/>
                <a:cs typeface="Avenir Black"/>
              </a:rPr>
              <a:t>i</a:t>
            </a:r>
            <a:r>
              <a:rPr lang="fr-FR">
                <a:solidFill>
                  <a:srgbClr val="51197E"/>
                </a:solidFill>
                <a:latin typeface="Avenir Black"/>
                <a:cs typeface="Avenir Black"/>
              </a:rPr>
              <a:t>ques</a:t>
            </a:r>
            <a:endParaRPr lang="fr-FR"/>
          </a:p>
        </p:txBody>
      </p:sp>
      <p:sp>
        <p:nvSpPr>
          <p:cNvPr id="9" name="ZoneTexte 6"/>
          <p:cNvSpPr>
            <a:spLocks/>
          </p:cNvSpPr>
          <p:nvPr/>
        </p:nvSpPr>
        <p:spPr bwMode="auto">
          <a:xfrm>
            <a:off x="5511692" y="5564270"/>
            <a:ext cx="1268384" cy="246221"/>
          </a:xfrm>
          <a:prstGeom prst="rect">
            <a:avLst/>
          </a:prstGeom>
          <a:noFill/>
        </p:spPr>
        <p:txBody>
          <a:bodyPr wrap="none" rtlCol="0">
            <a:spAutoFit/>
          </a:bodyPr>
          <a:lstStyle/>
          <a:p>
            <a:pPr>
              <a:defRPr/>
            </a:pPr>
            <a:r>
              <a:rPr lang="fr-FR" sz="1000">
                <a:solidFill>
                  <a:prstClr val="black"/>
                </a:solidFill>
              </a:rPr>
              <a:t>Dupont, et al. 2015</a:t>
            </a:r>
            <a:endParaRPr/>
          </a:p>
        </p:txBody>
      </p:sp>
      <p:sp>
        <p:nvSpPr>
          <p:cNvPr id="10" name="ZoneTexte 11"/>
          <p:cNvSpPr>
            <a:spLocks/>
          </p:cNvSpPr>
          <p:nvPr/>
        </p:nvSpPr>
        <p:spPr bwMode="auto">
          <a:xfrm>
            <a:off x="8256240" y="260648"/>
            <a:ext cx="1440160" cy="261610"/>
          </a:xfrm>
          <a:prstGeom prst="rect">
            <a:avLst/>
          </a:prstGeom>
          <a:solidFill>
            <a:srgbClr val="CD7923"/>
          </a:solidFill>
        </p:spPr>
        <p:txBody>
          <a:bodyPr wrap="square" rtlCol="0">
            <a:spAutoFit/>
          </a:bodyPr>
          <a:lstStyle/>
          <a:p>
            <a:pPr>
              <a:defRPr/>
            </a:pPr>
            <a:r>
              <a:rPr lang="fr-FR" sz="1050">
                <a:solidFill>
                  <a:schemeClr val="bg1"/>
                </a:solidFill>
              </a:rPr>
              <a:t>Créativité 2D</a:t>
            </a:r>
            <a:endParaRPr/>
          </a:p>
        </p:txBody>
      </p:sp>
      <p:sp>
        <p:nvSpPr>
          <p:cNvPr id="11" name="ZoneTexte 12"/>
          <p:cNvSpPr>
            <a:spLocks/>
          </p:cNvSpPr>
          <p:nvPr/>
        </p:nvSpPr>
        <p:spPr bwMode="auto">
          <a:xfrm>
            <a:off x="1847528" y="1736812"/>
            <a:ext cx="1440160" cy="261610"/>
          </a:xfrm>
          <a:prstGeom prst="rect">
            <a:avLst/>
          </a:prstGeom>
          <a:solidFill>
            <a:srgbClr val="EE401C"/>
          </a:solidFill>
        </p:spPr>
        <p:txBody>
          <a:bodyPr wrap="square" rtlCol="0">
            <a:spAutoFit/>
          </a:bodyPr>
          <a:lstStyle/>
          <a:p>
            <a:pPr>
              <a:defRPr/>
            </a:pPr>
            <a:r>
              <a:rPr lang="fr-FR" sz="1050">
                <a:solidFill>
                  <a:schemeClr val="bg1"/>
                </a:solidFill>
              </a:rPr>
              <a:t>Immersif 2D/4D</a:t>
            </a:r>
            <a:endParaRPr/>
          </a:p>
        </p:txBody>
      </p:sp>
      <p:sp>
        <p:nvSpPr>
          <p:cNvPr id="12" name="ZoneTexte 13"/>
          <p:cNvSpPr>
            <a:spLocks/>
          </p:cNvSpPr>
          <p:nvPr/>
        </p:nvSpPr>
        <p:spPr bwMode="auto">
          <a:xfrm>
            <a:off x="1847528" y="2708920"/>
            <a:ext cx="1476164" cy="230832"/>
          </a:xfrm>
          <a:prstGeom prst="rect">
            <a:avLst/>
          </a:prstGeom>
          <a:solidFill>
            <a:srgbClr val="99D405"/>
          </a:solidFill>
        </p:spPr>
        <p:txBody>
          <a:bodyPr wrap="square" lIns="36000" rIns="36000" rtlCol="0">
            <a:spAutoFit/>
          </a:bodyPr>
          <a:lstStyle/>
          <a:p>
            <a:pPr>
              <a:defRPr/>
            </a:pPr>
            <a:r>
              <a:rPr lang="fr-FR" sz="900">
                <a:solidFill>
                  <a:schemeClr val="bg1"/>
                </a:solidFill>
              </a:rPr>
              <a:t>Evaluation par l’usage 4D</a:t>
            </a:r>
            <a:endParaRPr/>
          </a:p>
        </p:txBody>
      </p:sp>
      <p:sp>
        <p:nvSpPr>
          <p:cNvPr id="13" name="ZoneTexte 15"/>
          <p:cNvSpPr>
            <a:spLocks/>
          </p:cNvSpPr>
          <p:nvPr/>
        </p:nvSpPr>
        <p:spPr bwMode="auto">
          <a:xfrm>
            <a:off x="1847528" y="3919699"/>
            <a:ext cx="1476164" cy="253916"/>
          </a:xfrm>
          <a:prstGeom prst="rect">
            <a:avLst/>
          </a:prstGeom>
          <a:solidFill>
            <a:srgbClr val="C90D22"/>
          </a:solidFill>
        </p:spPr>
        <p:txBody>
          <a:bodyPr wrap="square" lIns="36000" rIns="36000" rtlCol="0">
            <a:spAutoFit/>
          </a:bodyPr>
          <a:lstStyle/>
          <a:p>
            <a:pPr>
              <a:defRPr/>
            </a:pPr>
            <a:r>
              <a:rPr lang="fr-FR" sz="1050">
                <a:solidFill>
                  <a:schemeClr val="bg1"/>
                </a:solidFill>
              </a:rPr>
              <a:t>VR &amp; Simulation 3D/4D</a:t>
            </a:r>
            <a:endParaRPr/>
          </a:p>
        </p:txBody>
      </p:sp>
      <p:sp>
        <p:nvSpPr>
          <p:cNvPr id="14" name="ZoneTexte 16"/>
          <p:cNvSpPr>
            <a:spLocks/>
          </p:cNvSpPr>
          <p:nvPr/>
        </p:nvSpPr>
        <p:spPr bwMode="auto">
          <a:xfrm>
            <a:off x="1847528" y="4887022"/>
            <a:ext cx="1476164" cy="253916"/>
          </a:xfrm>
          <a:prstGeom prst="rect">
            <a:avLst/>
          </a:prstGeom>
          <a:solidFill>
            <a:srgbClr val="8F204A"/>
          </a:solidFill>
        </p:spPr>
        <p:txBody>
          <a:bodyPr wrap="square" lIns="36000" rIns="36000" rtlCol="0">
            <a:spAutoFit/>
          </a:bodyPr>
          <a:lstStyle/>
          <a:p>
            <a:pPr>
              <a:defRPr/>
            </a:pPr>
            <a:r>
              <a:rPr lang="fr-FR" sz="1050">
                <a:solidFill>
                  <a:schemeClr val="bg1"/>
                </a:solidFill>
              </a:rPr>
              <a:t> Matérialisation 3D</a:t>
            </a:r>
            <a:endParaRPr/>
          </a:p>
        </p:txBody>
      </p:sp>
      <p:sp>
        <p:nvSpPr>
          <p:cNvPr id="15" name="ZoneTexte 17"/>
          <p:cNvSpPr>
            <a:spLocks/>
          </p:cNvSpPr>
          <p:nvPr/>
        </p:nvSpPr>
        <p:spPr bwMode="auto">
          <a:xfrm>
            <a:off x="2423592" y="755122"/>
            <a:ext cx="1440160" cy="261610"/>
          </a:xfrm>
          <a:prstGeom prst="rect">
            <a:avLst/>
          </a:prstGeom>
          <a:solidFill>
            <a:srgbClr val="F8A438"/>
          </a:solidFill>
        </p:spPr>
        <p:txBody>
          <a:bodyPr wrap="square" rtlCol="0">
            <a:spAutoFit/>
          </a:bodyPr>
          <a:lstStyle/>
          <a:p>
            <a:pPr>
              <a:defRPr/>
            </a:pPr>
            <a:r>
              <a:rPr lang="fr-FR" sz="1050">
                <a:solidFill>
                  <a:schemeClr val="bg1"/>
                </a:solidFill>
              </a:rPr>
              <a:t>Open Innovation 2D</a:t>
            </a:r>
            <a:endParaRPr/>
          </a:p>
        </p:txBody>
      </p:sp>
      <p:sp>
        <p:nvSpPr>
          <p:cNvPr id="16" name="ZoneTexte 18"/>
          <p:cNvSpPr>
            <a:spLocks/>
          </p:cNvSpPr>
          <p:nvPr/>
        </p:nvSpPr>
        <p:spPr bwMode="auto">
          <a:xfrm>
            <a:off x="8904312" y="1862245"/>
            <a:ext cx="1440160" cy="246221"/>
          </a:xfrm>
          <a:prstGeom prst="rect">
            <a:avLst/>
          </a:prstGeom>
          <a:solidFill>
            <a:srgbClr val="5DC6D7"/>
          </a:solidFill>
        </p:spPr>
        <p:txBody>
          <a:bodyPr wrap="square" lIns="36000" rIns="0" rtlCol="0">
            <a:spAutoFit/>
          </a:bodyPr>
          <a:lstStyle/>
          <a:p>
            <a:pPr>
              <a:defRPr/>
            </a:pPr>
            <a:r>
              <a:rPr lang="fr-FR" sz="1000">
                <a:solidFill>
                  <a:schemeClr val="bg1"/>
                </a:solidFill>
              </a:rPr>
              <a:t>Capacité à innover 2D</a:t>
            </a:r>
            <a:endParaRPr/>
          </a:p>
        </p:txBody>
      </p:sp>
      <p:sp>
        <p:nvSpPr>
          <p:cNvPr id="17" name="ZoneTexte 19"/>
          <p:cNvSpPr>
            <a:spLocks/>
          </p:cNvSpPr>
          <p:nvPr/>
        </p:nvSpPr>
        <p:spPr bwMode="auto">
          <a:xfrm>
            <a:off x="8868308" y="3047908"/>
            <a:ext cx="1440160" cy="253916"/>
          </a:xfrm>
          <a:prstGeom prst="rect">
            <a:avLst/>
          </a:prstGeom>
          <a:solidFill>
            <a:srgbClr val="288ADD"/>
          </a:solidFill>
        </p:spPr>
        <p:txBody>
          <a:bodyPr wrap="square" rtlCol="0">
            <a:spAutoFit/>
          </a:bodyPr>
          <a:lstStyle/>
          <a:p>
            <a:pPr>
              <a:defRPr/>
            </a:pPr>
            <a:r>
              <a:rPr lang="fr-FR" sz="1050">
                <a:solidFill>
                  <a:schemeClr val="bg1"/>
                </a:solidFill>
              </a:rPr>
              <a:t>Fiches idées 2D</a:t>
            </a:r>
            <a:endParaRPr/>
          </a:p>
        </p:txBody>
      </p:sp>
      <p:sp>
        <p:nvSpPr>
          <p:cNvPr id="18" name="ZoneTexte 20"/>
          <p:cNvSpPr>
            <a:spLocks/>
          </p:cNvSpPr>
          <p:nvPr/>
        </p:nvSpPr>
        <p:spPr bwMode="auto">
          <a:xfrm>
            <a:off x="8868308" y="4307467"/>
            <a:ext cx="1440160" cy="253916"/>
          </a:xfrm>
          <a:prstGeom prst="rect">
            <a:avLst/>
          </a:prstGeom>
          <a:solidFill>
            <a:srgbClr val="0E6BA9"/>
          </a:solidFill>
        </p:spPr>
        <p:txBody>
          <a:bodyPr wrap="square" rtlCol="0">
            <a:spAutoFit/>
          </a:bodyPr>
          <a:lstStyle/>
          <a:p>
            <a:pPr>
              <a:defRPr/>
            </a:pPr>
            <a:r>
              <a:rPr lang="fr-FR" sz="1050">
                <a:solidFill>
                  <a:schemeClr val="bg1"/>
                </a:solidFill>
              </a:rPr>
              <a:t>Modélisation 2D/3D</a:t>
            </a:r>
            <a:endParaRPr/>
          </a:p>
        </p:txBody>
      </p:sp>
      <p:sp>
        <p:nvSpPr>
          <p:cNvPr id="19" name="ZoneTexte 21"/>
          <p:cNvSpPr>
            <a:spLocks/>
          </p:cNvSpPr>
          <p:nvPr/>
        </p:nvSpPr>
        <p:spPr bwMode="auto">
          <a:xfrm>
            <a:off x="8868308" y="5143857"/>
            <a:ext cx="1440160" cy="253916"/>
          </a:xfrm>
          <a:prstGeom prst="rect">
            <a:avLst/>
          </a:prstGeom>
          <a:solidFill>
            <a:srgbClr val="0E3E69"/>
          </a:solidFill>
        </p:spPr>
        <p:txBody>
          <a:bodyPr wrap="square" rtlCol="0">
            <a:spAutoFit/>
          </a:bodyPr>
          <a:lstStyle/>
          <a:p>
            <a:pPr>
              <a:defRPr/>
            </a:pPr>
            <a:r>
              <a:rPr lang="fr-FR" sz="1050">
                <a:solidFill>
                  <a:schemeClr val="bg1"/>
                </a:solidFill>
              </a:rPr>
              <a:t>Virtualisation 3D</a:t>
            </a:r>
            <a:endParaRPr/>
          </a:p>
        </p:txBody>
      </p:sp>
      <p:sp>
        <p:nvSpPr>
          <p:cNvPr id="20" name="Rectangle 7"/>
          <p:cNvSpPr/>
          <p:nvPr/>
        </p:nvSpPr>
        <p:spPr bwMode="auto">
          <a:xfrm>
            <a:off x="8112224" y="602826"/>
            <a:ext cx="2340260" cy="523220"/>
          </a:xfrm>
          <a:prstGeom prst="rect">
            <a:avLst/>
          </a:prstGeom>
        </p:spPr>
        <p:txBody>
          <a:bodyPr wrap="square">
            <a:spAutoFit/>
          </a:bodyPr>
          <a:lstStyle/>
          <a:p>
            <a:pPr lvl="0">
              <a:defRPr/>
            </a:pPr>
            <a:r>
              <a:rPr lang="fr-FR" sz="1400">
                <a:solidFill>
                  <a:srgbClr val="008000"/>
                </a:solidFill>
              </a:rPr>
              <a:t>Plate-forme de stockage des idées</a:t>
            </a:r>
            <a:endParaRPr/>
          </a:p>
        </p:txBody>
      </p:sp>
      <p:sp>
        <p:nvSpPr>
          <p:cNvPr id="21" name="Rectangle 8"/>
          <p:cNvSpPr/>
          <p:nvPr/>
        </p:nvSpPr>
        <p:spPr bwMode="auto">
          <a:xfrm>
            <a:off x="8068139" y="1124744"/>
            <a:ext cx="2592288" cy="523220"/>
          </a:xfrm>
          <a:prstGeom prst="rect">
            <a:avLst/>
          </a:prstGeom>
        </p:spPr>
        <p:txBody>
          <a:bodyPr wrap="square">
            <a:spAutoFit/>
          </a:bodyPr>
          <a:lstStyle/>
          <a:p>
            <a:pPr lvl="0">
              <a:defRPr/>
            </a:pPr>
            <a:r>
              <a:rPr lang="fr-FR" sz="1400">
                <a:solidFill>
                  <a:srgbClr val="008000"/>
                </a:solidFill>
              </a:rPr>
              <a:t>Logiciel d’analyse sémantique de concepts innovant </a:t>
            </a:r>
            <a:endParaRPr/>
          </a:p>
        </p:txBody>
      </p:sp>
      <p:sp>
        <p:nvSpPr>
          <p:cNvPr id="22" name="Rectangle 9"/>
          <p:cNvSpPr/>
          <p:nvPr/>
        </p:nvSpPr>
        <p:spPr bwMode="auto">
          <a:xfrm>
            <a:off x="8616281" y="3517848"/>
            <a:ext cx="2205105" cy="523220"/>
          </a:xfrm>
          <a:prstGeom prst="rect">
            <a:avLst/>
          </a:prstGeom>
        </p:spPr>
        <p:txBody>
          <a:bodyPr wrap="square">
            <a:spAutoFit/>
          </a:bodyPr>
          <a:lstStyle/>
          <a:p>
            <a:pPr lvl="0">
              <a:defRPr/>
            </a:pPr>
            <a:r>
              <a:rPr lang="fr-FR" sz="1400">
                <a:solidFill>
                  <a:srgbClr val="008000"/>
                </a:solidFill>
              </a:rPr>
              <a:t>Logiciel de priorisation des idées</a:t>
            </a:r>
            <a:endParaRPr/>
          </a:p>
        </p:txBody>
      </p:sp>
      <p:sp>
        <p:nvSpPr>
          <p:cNvPr id="23" name="Rectangle 23"/>
          <p:cNvSpPr/>
          <p:nvPr/>
        </p:nvSpPr>
        <p:spPr bwMode="auto">
          <a:xfrm>
            <a:off x="1919536" y="1052736"/>
            <a:ext cx="2159732" cy="523220"/>
          </a:xfrm>
          <a:prstGeom prst="rect">
            <a:avLst/>
          </a:prstGeom>
        </p:spPr>
        <p:txBody>
          <a:bodyPr wrap="square">
            <a:spAutoFit/>
          </a:bodyPr>
          <a:lstStyle/>
          <a:p>
            <a:pPr lvl="0">
              <a:defRPr/>
            </a:pPr>
            <a:r>
              <a:rPr lang="fr-FR" sz="1400">
                <a:solidFill>
                  <a:srgbClr val="008000"/>
                </a:solidFill>
              </a:rPr>
              <a:t>Logiciel d’analyse des besoins</a:t>
            </a:r>
            <a:endParaRPr/>
          </a:p>
        </p:txBody>
      </p:sp>
      <p:sp>
        <p:nvSpPr>
          <p:cNvPr id="24" name="Rectangle 24"/>
          <p:cNvSpPr/>
          <p:nvPr/>
        </p:nvSpPr>
        <p:spPr bwMode="auto">
          <a:xfrm>
            <a:off x="8508268" y="2186280"/>
            <a:ext cx="2124236" cy="738664"/>
          </a:xfrm>
          <a:prstGeom prst="rect">
            <a:avLst/>
          </a:prstGeom>
        </p:spPr>
        <p:txBody>
          <a:bodyPr wrap="square">
            <a:spAutoFit/>
          </a:bodyPr>
          <a:lstStyle/>
          <a:p>
            <a:pPr lvl="0">
              <a:defRPr/>
            </a:pPr>
            <a:r>
              <a:rPr lang="fr-FR" sz="1400">
                <a:solidFill>
                  <a:srgbClr val="008000"/>
                </a:solidFill>
              </a:rPr>
              <a:t>Plate-forme d’évaluation de la capa à innover</a:t>
            </a:r>
            <a:endParaRPr/>
          </a:p>
          <a:p>
            <a:pPr lvl="0">
              <a:defRPr/>
            </a:pPr>
            <a:r>
              <a:rPr lang="fr-FR" sz="1400">
                <a:solidFill>
                  <a:srgbClr val="008000"/>
                </a:solidFill>
              </a:rPr>
              <a:t>Innovation-on-the-web</a:t>
            </a:r>
            <a:endParaRPr/>
          </a:p>
        </p:txBody>
      </p:sp>
      <p:sp>
        <p:nvSpPr>
          <p:cNvPr id="25" name="Rectangle 25"/>
          <p:cNvSpPr/>
          <p:nvPr/>
        </p:nvSpPr>
        <p:spPr bwMode="auto">
          <a:xfrm>
            <a:off x="1739516" y="2924944"/>
            <a:ext cx="2286000" cy="523220"/>
          </a:xfrm>
          <a:prstGeom prst="rect">
            <a:avLst/>
          </a:prstGeom>
        </p:spPr>
        <p:txBody>
          <a:bodyPr wrap="square">
            <a:spAutoFit/>
          </a:bodyPr>
          <a:lstStyle/>
          <a:p>
            <a:pPr lvl="0">
              <a:defRPr/>
            </a:pPr>
            <a:r>
              <a:rPr lang="fr-FR" sz="1400">
                <a:solidFill>
                  <a:srgbClr val="008000"/>
                </a:solidFill>
              </a:rPr>
              <a:t>Logiciel d’évaluation des scénarios prospectifs</a:t>
            </a:r>
            <a:endParaRPr/>
          </a:p>
        </p:txBody>
      </p:sp>
      <p:sp>
        <p:nvSpPr>
          <p:cNvPr id="26" name="Rectangle 26"/>
          <p:cNvSpPr/>
          <p:nvPr/>
        </p:nvSpPr>
        <p:spPr bwMode="auto">
          <a:xfrm>
            <a:off x="1811524" y="5193196"/>
            <a:ext cx="2592288" cy="523220"/>
          </a:xfrm>
          <a:prstGeom prst="rect">
            <a:avLst/>
          </a:prstGeom>
        </p:spPr>
        <p:txBody>
          <a:bodyPr wrap="square">
            <a:spAutoFit/>
          </a:bodyPr>
          <a:lstStyle/>
          <a:p>
            <a:pPr lvl="0">
              <a:defRPr/>
            </a:pPr>
            <a:r>
              <a:rPr lang="fr-FR" sz="1400">
                <a:solidFill>
                  <a:srgbClr val="008000"/>
                </a:solidFill>
              </a:rPr>
              <a:t>Protocole numérique SPC d’évaluation des machines</a:t>
            </a:r>
            <a:endParaRPr/>
          </a:p>
        </p:txBody>
      </p:sp>
      <p:pic>
        <p:nvPicPr>
          <p:cNvPr id="27" name="Image 10"/>
          <p:cNvPicPr>
            <a:picLocks noChangeAspect="1"/>
          </p:cNvPicPr>
          <p:nvPr/>
        </p:nvPicPr>
        <p:blipFill>
          <a:blip r:embed="rId4"/>
          <a:stretch/>
        </p:blipFill>
        <p:spPr bwMode="auto">
          <a:xfrm>
            <a:off x="5267908" y="2528901"/>
            <a:ext cx="1664250" cy="1359633"/>
          </a:xfrm>
          <a:prstGeom prst="rect">
            <a:avLst/>
          </a:prstGeom>
        </p:spPr>
      </p:pic>
      <p:pic>
        <p:nvPicPr>
          <p:cNvPr id="28" name="Image 27"/>
          <p:cNvPicPr>
            <a:picLocks noChangeAspect="1"/>
          </p:cNvPicPr>
          <p:nvPr/>
        </p:nvPicPr>
        <p:blipFill>
          <a:blip r:embed="rId5"/>
          <a:stretch/>
        </p:blipFill>
        <p:spPr bwMode="auto">
          <a:xfrm>
            <a:off x="13020600" y="152636"/>
            <a:ext cx="884237" cy="483828"/>
          </a:xfrm>
          <a:prstGeom prst="rect">
            <a:avLst/>
          </a:prstGeom>
        </p:spPr>
      </p:pic>
      <p:pic>
        <p:nvPicPr>
          <p:cNvPr id="29" name="Image 28"/>
          <p:cNvPicPr>
            <a:picLocks noChangeAspect="1"/>
          </p:cNvPicPr>
          <p:nvPr/>
        </p:nvPicPr>
        <p:blipFill>
          <a:blip r:embed="rId6"/>
          <a:stretch/>
        </p:blipFill>
        <p:spPr bwMode="auto">
          <a:xfrm>
            <a:off x="1775520" y="728701"/>
            <a:ext cx="576064" cy="373375"/>
          </a:xfrm>
          <a:prstGeom prst="rect">
            <a:avLst/>
          </a:prstGeom>
        </p:spPr>
      </p:pic>
      <p:pic>
        <p:nvPicPr>
          <p:cNvPr id="30" name="Image 29"/>
          <p:cNvPicPr>
            <a:picLocks noChangeAspect="1"/>
          </p:cNvPicPr>
          <p:nvPr/>
        </p:nvPicPr>
        <p:blipFill>
          <a:blip r:embed="rId6"/>
          <a:stretch/>
        </p:blipFill>
        <p:spPr bwMode="auto">
          <a:xfrm>
            <a:off x="8292244" y="1862245"/>
            <a:ext cx="576064" cy="373375"/>
          </a:xfrm>
          <a:prstGeom prst="rect">
            <a:avLst/>
          </a:prstGeom>
        </p:spPr>
      </p:pic>
      <p:pic>
        <p:nvPicPr>
          <p:cNvPr id="31" name="Image 30"/>
          <p:cNvPicPr>
            <a:picLocks noChangeAspect="1"/>
          </p:cNvPicPr>
          <p:nvPr/>
        </p:nvPicPr>
        <p:blipFill>
          <a:blip r:embed="rId6"/>
          <a:stretch/>
        </p:blipFill>
        <p:spPr bwMode="auto">
          <a:xfrm>
            <a:off x="8292244" y="3049797"/>
            <a:ext cx="576064" cy="373375"/>
          </a:xfrm>
          <a:prstGeom prst="rect">
            <a:avLst/>
          </a:prstGeom>
        </p:spPr>
      </p:pic>
      <p:pic>
        <p:nvPicPr>
          <p:cNvPr id="32" name="Image 31"/>
          <p:cNvPicPr>
            <a:picLocks noChangeAspect="1"/>
          </p:cNvPicPr>
          <p:nvPr/>
        </p:nvPicPr>
        <p:blipFill>
          <a:blip r:embed="rId6"/>
          <a:stretch/>
        </p:blipFill>
        <p:spPr bwMode="auto">
          <a:xfrm>
            <a:off x="8184232" y="5107854"/>
            <a:ext cx="576064" cy="373375"/>
          </a:xfrm>
          <a:prstGeom prst="rect">
            <a:avLst/>
          </a:prstGeom>
        </p:spPr>
      </p:pic>
      <p:pic>
        <p:nvPicPr>
          <p:cNvPr id="33" name="Image 32"/>
          <p:cNvPicPr>
            <a:picLocks noChangeAspect="1"/>
          </p:cNvPicPr>
          <p:nvPr/>
        </p:nvPicPr>
        <p:blipFill>
          <a:blip r:embed="rId6"/>
          <a:stretch/>
        </p:blipFill>
        <p:spPr bwMode="auto">
          <a:xfrm>
            <a:off x="9732404" y="242787"/>
            <a:ext cx="576064" cy="373375"/>
          </a:xfrm>
          <a:prstGeom prst="rect">
            <a:avLst/>
          </a:prstGeom>
        </p:spPr>
      </p:pic>
      <p:pic>
        <p:nvPicPr>
          <p:cNvPr id="34" name="Image 33"/>
          <p:cNvPicPr>
            <a:picLocks noChangeAspect="1"/>
          </p:cNvPicPr>
          <p:nvPr/>
        </p:nvPicPr>
        <p:blipFill>
          <a:blip r:embed="rId6"/>
          <a:stretch/>
        </p:blipFill>
        <p:spPr bwMode="auto">
          <a:xfrm>
            <a:off x="3323692" y="1700809"/>
            <a:ext cx="576064" cy="373375"/>
          </a:xfrm>
          <a:prstGeom prst="rect">
            <a:avLst/>
          </a:prstGeom>
        </p:spPr>
      </p:pic>
      <p:pic>
        <p:nvPicPr>
          <p:cNvPr id="35" name="Image 34"/>
          <p:cNvPicPr>
            <a:picLocks noChangeAspect="1"/>
          </p:cNvPicPr>
          <p:nvPr/>
        </p:nvPicPr>
        <p:blipFill>
          <a:blip r:embed="rId6"/>
          <a:stretch/>
        </p:blipFill>
        <p:spPr bwMode="auto">
          <a:xfrm>
            <a:off x="3359696" y="2672917"/>
            <a:ext cx="576064" cy="373375"/>
          </a:xfrm>
          <a:prstGeom prst="rect">
            <a:avLst/>
          </a:prstGeom>
        </p:spPr>
      </p:pic>
      <p:pic>
        <p:nvPicPr>
          <p:cNvPr id="36" name="Image 35"/>
          <p:cNvPicPr>
            <a:picLocks noChangeAspect="1"/>
          </p:cNvPicPr>
          <p:nvPr/>
        </p:nvPicPr>
        <p:blipFill>
          <a:blip r:embed="rId6"/>
          <a:stretch/>
        </p:blipFill>
        <p:spPr bwMode="auto">
          <a:xfrm>
            <a:off x="3395700" y="3877889"/>
            <a:ext cx="576064" cy="373375"/>
          </a:xfrm>
          <a:prstGeom prst="rect">
            <a:avLst/>
          </a:prstGeom>
        </p:spPr>
      </p:pic>
      <p:pic>
        <p:nvPicPr>
          <p:cNvPr id="37" name="Image 36"/>
          <p:cNvPicPr>
            <a:picLocks noChangeAspect="1"/>
          </p:cNvPicPr>
          <p:nvPr/>
        </p:nvPicPr>
        <p:blipFill>
          <a:blip r:embed="rId6"/>
          <a:stretch/>
        </p:blipFill>
        <p:spPr bwMode="auto">
          <a:xfrm>
            <a:off x="3431704" y="4869161"/>
            <a:ext cx="576064" cy="373375"/>
          </a:xfrm>
          <a:prstGeom prst="rect">
            <a:avLst/>
          </a:prstGeom>
        </p:spPr>
      </p:pic>
      <p:pic>
        <p:nvPicPr>
          <p:cNvPr id="38" name="Image 37"/>
          <p:cNvPicPr>
            <a:picLocks noChangeAspect="1"/>
          </p:cNvPicPr>
          <p:nvPr/>
        </p:nvPicPr>
        <p:blipFill>
          <a:blip r:embed="rId6"/>
          <a:stretch/>
        </p:blipFill>
        <p:spPr bwMode="auto">
          <a:xfrm>
            <a:off x="8220236" y="4273352"/>
            <a:ext cx="576064" cy="373375"/>
          </a:xfrm>
          <a:prstGeom prst="rect">
            <a:avLst/>
          </a:prstGeom>
        </p:spPr>
      </p:pic>
      <p:pic>
        <p:nvPicPr>
          <p:cNvPr id="39" name="Image 38" descr="Logo 5x5 cm  Lorraine Fab Living Lab.jpg"/>
          <p:cNvPicPr>
            <a:picLocks noChangeAspect="1"/>
          </p:cNvPicPr>
          <p:nvPr/>
        </p:nvPicPr>
        <p:blipFill>
          <a:blip r:embed="rId7">
            <a:clrChange>
              <a:clrFrom>
                <a:srgbClr val="FFFFFF"/>
              </a:clrFrom>
              <a:clrTo>
                <a:srgbClr val="FFFFFF">
                  <a:alpha val="0"/>
                </a:srgbClr>
              </a:clrTo>
            </a:clrChange>
          </a:blip>
          <a:srcRect l="9927" t="15971" r="7200" b="16578"/>
          <a:stretch/>
        </p:blipFill>
        <p:spPr bwMode="auto">
          <a:xfrm>
            <a:off x="5627948" y="2672916"/>
            <a:ext cx="884694" cy="720080"/>
          </a:xfrm>
          <a:prstGeom prst="rect">
            <a:avLst/>
          </a:prstGeom>
        </p:spPr>
      </p:pic>
      <p:sp>
        <p:nvSpPr>
          <p:cNvPr id="40" name="Rectangle 39"/>
          <p:cNvSpPr/>
          <p:nvPr/>
        </p:nvSpPr>
        <p:spPr bwMode="auto">
          <a:xfrm>
            <a:off x="1811524" y="2060848"/>
            <a:ext cx="1908212" cy="523220"/>
          </a:xfrm>
          <a:prstGeom prst="rect">
            <a:avLst/>
          </a:prstGeom>
        </p:spPr>
        <p:txBody>
          <a:bodyPr wrap="square">
            <a:spAutoFit/>
          </a:bodyPr>
          <a:lstStyle/>
          <a:p>
            <a:pPr lvl="0">
              <a:defRPr/>
            </a:pPr>
            <a:r>
              <a:rPr lang="fr-FR" sz="1400" i="1">
                <a:solidFill>
                  <a:schemeClr val="tx1">
                    <a:lumMod val="65000"/>
                    <a:lumOff val="35000"/>
                  </a:schemeClr>
                </a:solidFill>
              </a:rPr>
              <a:t>Interface de captation des mouvements</a:t>
            </a:r>
            <a:endParaRPr/>
          </a:p>
        </p:txBody>
      </p:sp>
      <p:sp>
        <p:nvSpPr>
          <p:cNvPr id="41" name="Rectangle 40"/>
          <p:cNvSpPr/>
          <p:nvPr/>
        </p:nvSpPr>
        <p:spPr bwMode="auto">
          <a:xfrm>
            <a:off x="1811524" y="3373831"/>
            <a:ext cx="1908212" cy="523220"/>
          </a:xfrm>
          <a:prstGeom prst="rect">
            <a:avLst/>
          </a:prstGeom>
        </p:spPr>
        <p:txBody>
          <a:bodyPr wrap="square">
            <a:spAutoFit/>
          </a:bodyPr>
          <a:lstStyle/>
          <a:p>
            <a:pPr lvl="0">
              <a:defRPr/>
            </a:pPr>
            <a:r>
              <a:rPr lang="fr-FR" sz="1400" i="1">
                <a:solidFill>
                  <a:schemeClr val="tx1">
                    <a:lumMod val="65000"/>
                    <a:lumOff val="35000"/>
                  </a:schemeClr>
                </a:solidFill>
              </a:rPr>
              <a:t>Protocole ERPI outillé de captation </a:t>
            </a:r>
            <a:endParaRPr/>
          </a:p>
        </p:txBody>
      </p:sp>
      <p:sp>
        <p:nvSpPr>
          <p:cNvPr id="42" name="Rectangle 41"/>
          <p:cNvSpPr/>
          <p:nvPr/>
        </p:nvSpPr>
        <p:spPr bwMode="auto">
          <a:xfrm>
            <a:off x="1775520" y="4273932"/>
            <a:ext cx="2448272" cy="523220"/>
          </a:xfrm>
          <a:prstGeom prst="rect">
            <a:avLst/>
          </a:prstGeom>
        </p:spPr>
        <p:txBody>
          <a:bodyPr wrap="square">
            <a:spAutoFit/>
          </a:bodyPr>
          <a:lstStyle/>
          <a:p>
            <a:pPr lvl="0">
              <a:defRPr/>
            </a:pPr>
            <a:r>
              <a:rPr lang="fr-FR" sz="1400" i="1">
                <a:solidFill>
                  <a:schemeClr val="tx1">
                    <a:lumMod val="65000"/>
                    <a:lumOff val="35000"/>
                  </a:schemeClr>
                </a:solidFill>
              </a:rPr>
              <a:t>Adaptation ERPI  de logiciel dédié aux jeux 3D</a:t>
            </a:r>
            <a:endParaRPr/>
          </a:p>
        </p:txBody>
      </p:sp>
      <p:sp>
        <p:nvSpPr>
          <p:cNvPr id="43" name="Rectangle 42"/>
          <p:cNvSpPr/>
          <p:nvPr/>
        </p:nvSpPr>
        <p:spPr bwMode="auto">
          <a:xfrm>
            <a:off x="8472264" y="5390056"/>
            <a:ext cx="2349122" cy="523220"/>
          </a:xfrm>
          <a:prstGeom prst="rect">
            <a:avLst/>
          </a:prstGeom>
        </p:spPr>
        <p:txBody>
          <a:bodyPr wrap="square">
            <a:spAutoFit/>
          </a:bodyPr>
          <a:lstStyle/>
          <a:p>
            <a:pPr lvl="0">
              <a:defRPr/>
            </a:pPr>
            <a:r>
              <a:rPr lang="fr-FR" sz="1400" i="1">
                <a:solidFill>
                  <a:schemeClr val="tx1">
                    <a:lumMod val="65000"/>
                    <a:lumOff val="35000"/>
                  </a:schemeClr>
                </a:solidFill>
              </a:rPr>
              <a:t>Protocole ERPI outillé selon les échelles</a:t>
            </a:r>
            <a:endParaRPr/>
          </a:p>
        </p:txBody>
      </p:sp>
      <p:sp>
        <p:nvSpPr>
          <p:cNvPr id="44" name="Rectangle 43"/>
          <p:cNvSpPr/>
          <p:nvPr/>
        </p:nvSpPr>
        <p:spPr bwMode="auto">
          <a:xfrm>
            <a:off x="8514567" y="4597388"/>
            <a:ext cx="2160240" cy="307777"/>
          </a:xfrm>
          <a:prstGeom prst="rect">
            <a:avLst/>
          </a:prstGeom>
        </p:spPr>
        <p:txBody>
          <a:bodyPr wrap="square">
            <a:spAutoFit/>
          </a:bodyPr>
          <a:lstStyle/>
          <a:p>
            <a:pPr lvl="0">
              <a:defRPr/>
            </a:pPr>
            <a:r>
              <a:rPr lang="fr-FR" sz="1400" i="1">
                <a:solidFill>
                  <a:schemeClr val="tx1">
                    <a:lumMod val="65000"/>
                    <a:lumOff val="35000"/>
                  </a:schemeClr>
                </a:solidFill>
              </a:rPr>
              <a:t>Protocole ad hoc ERPI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pic>
        <p:nvPicPr>
          <p:cNvPr id="4" name="Image 5" descr="1.1.jpg"/>
          <p:cNvPicPr>
            <a:picLocks noChangeAspect="1"/>
          </p:cNvPicPr>
          <p:nvPr/>
        </p:nvPicPr>
        <p:blipFill>
          <a:blip r:embed="rId3"/>
          <a:srcRect l="21232" r="19149"/>
          <a:stretch/>
        </p:blipFill>
        <p:spPr bwMode="auto">
          <a:xfrm>
            <a:off x="4152520" y="1035451"/>
            <a:ext cx="4175728" cy="4085737"/>
          </a:xfrm>
          <a:prstGeom prst="rect">
            <a:avLst/>
          </a:prstGeom>
        </p:spPr>
      </p:pic>
      <p:sp>
        <p:nvSpPr>
          <p:cNvPr id="5" name="Titre 1"/>
          <p:cNvSpPr>
            <a:spLocks noGrp="1"/>
          </p:cNvSpPr>
          <p:nvPr>
            <p:ph type="title"/>
          </p:nvPr>
        </p:nvSpPr>
        <p:spPr bwMode="auto">
          <a:xfrm>
            <a:off x="4130532" y="115450"/>
            <a:ext cx="6080268" cy="384831"/>
          </a:xfrm>
        </p:spPr>
        <p:txBody>
          <a:bodyPr>
            <a:noAutofit/>
          </a:bodyPr>
          <a:lstStyle/>
          <a:p>
            <a:pPr>
              <a:defRPr/>
            </a:pPr>
            <a:r>
              <a:rPr lang="fr-FR" sz="3600"/>
              <a:t>Le SI du LF2L </a:t>
            </a:r>
            <a:endParaRPr/>
          </a:p>
        </p:txBody>
      </p:sp>
      <p:sp>
        <p:nvSpPr>
          <p:cNvPr id="6" name="ZoneTexte 11"/>
          <p:cNvSpPr>
            <a:spLocks/>
          </p:cNvSpPr>
          <p:nvPr/>
        </p:nvSpPr>
        <p:spPr bwMode="auto">
          <a:xfrm>
            <a:off x="469054" y="17883"/>
            <a:ext cx="1440160" cy="261610"/>
          </a:xfrm>
          <a:prstGeom prst="rect">
            <a:avLst/>
          </a:prstGeom>
          <a:solidFill>
            <a:srgbClr val="CD7923"/>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Créativité 2D</a:t>
            </a:r>
            <a:endParaRPr/>
          </a:p>
        </p:txBody>
      </p:sp>
      <p:sp>
        <p:nvSpPr>
          <p:cNvPr id="7" name="ZoneTexte 12"/>
          <p:cNvSpPr>
            <a:spLocks/>
          </p:cNvSpPr>
          <p:nvPr/>
        </p:nvSpPr>
        <p:spPr bwMode="auto">
          <a:xfrm>
            <a:off x="549850" y="1773301"/>
            <a:ext cx="1440160" cy="261610"/>
          </a:xfrm>
          <a:prstGeom prst="rect">
            <a:avLst/>
          </a:prstGeom>
          <a:solidFill>
            <a:srgbClr val="EE401C"/>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Immersif 2D/4D</a:t>
            </a:r>
            <a:endParaRPr/>
          </a:p>
        </p:txBody>
      </p:sp>
      <p:sp>
        <p:nvSpPr>
          <p:cNvPr id="8" name="ZoneTexte 13"/>
          <p:cNvSpPr>
            <a:spLocks/>
          </p:cNvSpPr>
          <p:nvPr/>
        </p:nvSpPr>
        <p:spPr bwMode="auto">
          <a:xfrm>
            <a:off x="549850" y="2817417"/>
            <a:ext cx="1476164" cy="230832"/>
          </a:xfrm>
          <a:prstGeom prst="rect">
            <a:avLst/>
          </a:prstGeom>
          <a:solidFill>
            <a:srgbClr val="99D405"/>
          </a:solidFill>
        </p:spPr>
        <p:txBody>
          <a:bodyPr wrap="square" lIns="36000" rIns="36000" rtlCol="0">
            <a:spAutoFit/>
          </a:bodyPr>
          <a:lstStyle/>
          <a:p>
            <a:pPr defTabSz="457200">
              <a:spcBef>
                <a:spcPts val="0"/>
              </a:spcBef>
              <a:spcAft>
                <a:spcPts val="0"/>
              </a:spcAft>
              <a:defRPr/>
            </a:pPr>
            <a:r>
              <a:rPr lang="fr-FR" sz="900">
                <a:solidFill>
                  <a:prstClr val="white"/>
                </a:solidFill>
                <a:latin typeface="Calibri"/>
                <a:ea typeface="Arial"/>
                <a:cs typeface="Arial"/>
              </a:rPr>
              <a:t>Evaluation par l’usage 4D</a:t>
            </a:r>
            <a:endParaRPr/>
          </a:p>
        </p:txBody>
      </p:sp>
      <p:sp>
        <p:nvSpPr>
          <p:cNvPr id="9" name="ZoneTexte 15"/>
          <p:cNvSpPr>
            <a:spLocks/>
          </p:cNvSpPr>
          <p:nvPr/>
        </p:nvSpPr>
        <p:spPr bwMode="auto">
          <a:xfrm>
            <a:off x="549850" y="3867340"/>
            <a:ext cx="1476164" cy="253916"/>
          </a:xfrm>
          <a:prstGeom prst="rect">
            <a:avLst/>
          </a:prstGeom>
          <a:solidFill>
            <a:srgbClr val="C90D22"/>
          </a:solidFill>
        </p:spPr>
        <p:txBody>
          <a:bodyPr wrap="square" lIns="36000" rIns="36000" rtlCol="0">
            <a:spAutoFit/>
          </a:bodyPr>
          <a:lstStyle/>
          <a:p>
            <a:pPr defTabSz="457200">
              <a:spcBef>
                <a:spcPts val="0"/>
              </a:spcBef>
              <a:spcAft>
                <a:spcPts val="0"/>
              </a:spcAft>
              <a:defRPr/>
            </a:pPr>
            <a:r>
              <a:rPr lang="fr-FR" sz="1050">
                <a:solidFill>
                  <a:prstClr val="white"/>
                </a:solidFill>
                <a:latin typeface="Calibri"/>
                <a:ea typeface="Arial"/>
                <a:cs typeface="Arial"/>
              </a:rPr>
              <a:t>VR &amp; Simulation 3D/4D</a:t>
            </a:r>
            <a:endParaRPr/>
          </a:p>
        </p:txBody>
      </p:sp>
      <p:sp>
        <p:nvSpPr>
          <p:cNvPr id="10" name="ZoneTexte 16"/>
          <p:cNvSpPr>
            <a:spLocks/>
          </p:cNvSpPr>
          <p:nvPr/>
        </p:nvSpPr>
        <p:spPr bwMode="auto">
          <a:xfrm>
            <a:off x="549850" y="4923511"/>
            <a:ext cx="1476164" cy="253916"/>
          </a:xfrm>
          <a:prstGeom prst="rect">
            <a:avLst/>
          </a:prstGeom>
          <a:solidFill>
            <a:srgbClr val="8F204A"/>
          </a:solidFill>
        </p:spPr>
        <p:txBody>
          <a:bodyPr wrap="square" lIns="36000" rIns="36000" rtlCol="0">
            <a:spAutoFit/>
          </a:bodyPr>
          <a:lstStyle/>
          <a:p>
            <a:pPr defTabSz="457200">
              <a:spcBef>
                <a:spcPts val="0"/>
              </a:spcBef>
              <a:spcAft>
                <a:spcPts val="0"/>
              </a:spcAft>
              <a:defRPr/>
            </a:pPr>
            <a:r>
              <a:rPr lang="fr-FR" sz="1050">
                <a:solidFill>
                  <a:prstClr val="white"/>
                </a:solidFill>
                <a:latin typeface="Calibri"/>
                <a:ea typeface="Arial"/>
                <a:cs typeface="Arial"/>
              </a:rPr>
              <a:t> Matérialisation 3D</a:t>
            </a:r>
            <a:endParaRPr/>
          </a:p>
        </p:txBody>
      </p:sp>
      <p:sp>
        <p:nvSpPr>
          <p:cNvPr id="11" name="ZoneTexte 17"/>
          <p:cNvSpPr>
            <a:spLocks/>
          </p:cNvSpPr>
          <p:nvPr/>
        </p:nvSpPr>
        <p:spPr bwMode="auto">
          <a:xfrm>
            <a:off x="8310727" y="278243"/>
            <a:ext cx="1440160" cy="261610"/>
          </a:xfrm>
          <a:prstGeom prst="rect">
            <a:avLst/>
          </a:prstGeom>
          <a:solidFill>
            <a:srgbClr val="F8A438"/>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Open Innovation 2D</a:t>
            </a:r>
            <a:endParaRPr/>
          </a:p>
        </p:txBody>
      </p:sp>
      <p:sp>
        <p:nvSpPr>
          <p:cNvPr id="12" name="ZoneTexte 18"/>
          <p:cNvSpPr>
            <a:spLocks/>
          </p:cNvSpPr>
          <p:nvPr/>
        </p:nvSpPr>
        <p:spPr bwMode="auto">
          <a:xfrm>
            <a:off x="8770640" y="1295938"/>
            <a:ext cx="1440160" cy="246221"/>
          </a:xfrm>
          <a:prstGeom prst="rect">
            <a:avLst/>
          </a:prstGeom>
          <a:solidFill>
            <a:srgbClr val="5DC6D7"/>
          </a:solidFill>
        </p:spPr>
        <p:txBody>
          <a:bodyPr wrap="square" lIns="36000" rIns="0" rtlCol="0">
            <a:spAutoFit/>
          </a:bodyPr>
          <a:lstStyle/>
          <a:p>
            <a:pPr defTabSz="457200">
              <a:spcBef>
                <a:spcPts val="0"/>
              </a:spcBef>
              <a:spcAft>
                <a:spcPts val="0"/>
              </a:spcAft>
              <a:defRPr/>
            </a:pPr>
            <a:r>
              <a:rPr lang="fr-FR" sz="1000">
                <a:solidFill>
                  <a:prstClr val="white"/>
                </a:solidFill>
                <a:latin typeface="Calibri"/>
                <a:ea typeface="Arial"/>
                <a:cs typeface="Arial"/>
              </a:rPr>
              <a:t>Capacité à innover 2D</a:t>
            </a:r>
            <a:endParaRPr/>
          </a:p>
        </p:txBody>
      </p:sp>
      <p:sp>
        <p:nvSpPr>
          <p:cNvPr id="13" name="ZoneTexte 19"/>
          <p:cNvSpPr>
            <a:spLocks/>
          </p:cNvSpPr>
          <p:nvPr/>
        </p:nvSpPr>
        <p:spPr bwMode="auto">
          <a:xfrm>
            <a:off x="8770640" y="2338165"/>
            <a:ext cx="1440160" cy="253916"/>
          </a:xfrm>
          <a:prstGeom prst="rect">
            <a:avLst/>
          </a:prstGeom>
          <a:solidFill>
            <a:srgbClr val="288ADD"/>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Fiches idées 2D</a:t>
            </a:r>
            <a:endParaRPr/>
          </a:p>
        </p:txBody>
      </p:sp>
      <p:sp>
        <p:nvSpPr>
          <p:cNvPr id="14" name="ZoneTexte 20"/>
          <p:cNvSpPr>
            <a:spLocks/>
          </p:cNvSpPr>
          <p:nvPr/>
        </p:nvSpPr>
        <p:spPr bwMode="auto">
          <a:xfrm>
            <a:off x="8770640" y="3382281"/>
            <a:ext cx="1440160" cy="253916"/>
          </a:xfrm>
          <a:prstGeom prst="rect">
            <a:avLst/>
          </a:prstGeom>
          <a:solidFill>
            <a:srgbClr val="0E6BA9"/>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Modélisation 2D/3D</a:t>
            </a:r>
            <a:endParaRPr/>
          </a:p>
        </p:txBody>
      </p:sp>
      <p:sp>
        <p:nvSpPr>
          <p:cNvPr id="15" name="ZoneTexte 21"/>
          <p:cNvSpPr>
            <a:spLocks/>
          </p:cNvSpPr>
          <p:nvPr/>
        </p:nvSpPr>
        <p:spPr bwMode="auto">
          <a:xfrm>
            <a:off x="8770640" y="4428285"/>
            <a:ext cx="1440160" cy="253916"/>
          </a:xfrm>
          <a:prstGeom prst="rect">
            <a:avLst/>
          </a:prstGeom>
          <a:solidFill>
            <a:srgbClr val="0E3E69"/>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Numérisation 3D</a:t>
            </a:r>
            <a:endParaRPr/>
          </a:p>
        </p:txBody>
      </p:sp>
      <p:sp>
        <p:nvSpPr>
          <p:cNvPr id="16" name="Ellipse 7"/>
          <p:cNvSpPr/>
          <p:nvPr/>
        </p:nvSpPr>
        <p:spPr bwMode="auto">
          <a:xfrm>
            <a:off x="5231904" y="2247713"/>
            <a:ext cx="1872208" cy="18002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spcBef>
                <a:spcPts val="0"/>
              </a:spcBef>
              <a:spcAft>
                <a:spcPts val="0"/>
              </a:spcAft>
              <a:defRPr/>
            </a:pPr>
            <a:endParaRPr lang="en-US">
              <a:solidFill>
                <a:prstClr val="white"/>
              </a:solidFill>
            </a:endParaRPr>
          </a:p>
        </p:txBody>
      </p:sp>
      <p:sp>
        <p:nvSpPr>
          <p:cNvPr id="17" name="Ellipse 22"/>
          <p:cNvSpPr/>
          <p:nvPr/>
        </p:nvSpPr>
        <p:spPr bwMode="auto">
          <a:xfrm>
            <a:off x="5231904" y="2132856"/>
            <a:ext cx="1872208" cy="18002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spcBef>
                <a:spcPts val="0"/>
              </a:spcBef>
              <a:spcAft>
                <a:spcPts val="0"/>
              </a:spcAft>
              <a:defRPr/>
            </a:pPr>
            <a:endParaRPr lang="en-US">
              <a:solidFill>
                <a:prstClr val="white"/>
              </a:solidFill>
            </a:endParaRPr>
          </a:p>
        </p:txBody>
      </p:sp>
      <p:sp>
        <p:nvSpPr>
          <p:cNvPr id="18" name="Disque magnétique 23"/>
          <p:cNvSpPr/>
          <p:nvPr/>
        </p:nvSpPr>
        <p:spPr bwMode="auto">
          <a:xfrm>
            <a:off x="5627948" y="2297742"/>
            <a:ext cx="1188132" cy="972108"/>
          </a:xfrm>
          <a:prstGeom prst="flowChartMagneticDisk">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spcBef>
                <a:spcPts val="0"/>
              </a:spcBef>
              <a:spcAft>
                <a:spcPts val="0"/>
              </a:spcAft>
              <a:defRPr/>
            </a:pPr>
            <a:endParaRPr lang="en-US">
              <a:solidFill>
                <a:prstClr val="white"/>
              </a:solidFill>
            </a:endParaRPr>
          </a:p>
        </p:txBody>
      </p:sp>
      <p:sp>
        <p:nvSpPr>
          <p:cNvPr id="19" name="ZoneTexte 24"/>
          <p:cNvSpPr>
            <a:spLocks/>
          </p:cNvSpPr>
          <p:nvPr/>
        </p:nvSpPr>
        <p:spPr bwMode="auto">
          <a:xfrm>
            <a:off x="5735960" y="2587516"/>
            <a:ext cx="990656" cy="646331"/>
          </a:xfrm>
          <a:prstGeom prst="rect">
            <a:avLst/>
          </a:prstGeom>
          <a:noFill/>
        </p:spPr>
        <p:txBody>
          <a:bodyPr wrap="none" rtlCol="0">
            <a:spAutoFit/>
          </a:bodyPr>
          <a:lstStyle/>
          <a:p>
            <a:pPr defTabSz="457200">
              <a:spcBef>
                <a:spcPts val="0"/>
              </a:spcBef>
              <a:spcAft>
                <a:spcPts val="0"/>
              </a:spcAft>
              <a:defRPr/>
            </a:pPr>
            <a:r>
              <a:rPr lang="en-US">
                <a:solidFill>
                  <a:prstClr val="black"/>
                </a:solidFill>
                <a:latin typeface="Calibri"/>
                <a:ea typeface="Arial"/>
                <a:cs typeface="Arial"/>
              </a:rPr>
              <a:t>Piloter </a:t>
            </a:r>
            <a:endParaRPr/>
          </a:p>
          <a:p>
            <a:pPr defTabSz="457200">
              <a:spcBef>
                <a:spcPts val="0"/>
              </a:spcBef>
              <a:spcAft>
                <a:spcPts val="0"/>
              </a:spcAft>
              <a:defRPr/>
            </a:pPr>
            <a:r>
              <a:rPr lang="en-US">
                <a:solidFill>
                  <a:prstClr val="black"/>
                </a:solidFill>
                <a:latin typeface="Calibri"/>
                <a:ea typeface="Arial"/>
                <a:cs typeface="Arial"/>
              </a:rPr>
              <a:t>Produire</a:t>
            </a:r>
          </a:p>
        </p:txBody>
      </p:sp>
      <p:sp>
        <p:nvSpPr>
          <p:cNvPr id="20" name="ZoneTexte 26"/>
          <p:cNvSpPr>
            <a:spLocks/>
          </p:cNvSpPr>
          <p:nvPr/>
        </p:nvSpPr>
        <p:spPr bwMode="auto">
          <a:xfrm>
            <a:off x="410233" y="266037"/>
            <a:ext cx="3263178" cy="1569660"/>
          </a:xfrm>
          <a:prstGeom prst="rect">
            <a:avLst/>
          </a:prstGeom>
          <a:noFill/>
        </p:spPr>
        <p:txBody>
          <a:bodyPr wrap="square" rtlCol="0">
            <a:spAutoFit/>
          </a:bodyPr>
          <a:lstStyle/>
          <a:p>
            <a:pPr defTabSz="457200">
              <a:spcBef>
                <a:spcPts val="0"/>
              </a:spcBef>
              <a:spcAft>
                <a:spcPts val="0"/>
              </a:spcAft>
              <a:defRPr/>
            </a:pPr>
            <a:r>
              <a:rPr lang="fr" sz="1200" b="1">
                <a:solidFill>
                  <a:prstClr val="black"/>
                </a:solidFill>
                <a:latin typeface="Calibri"/>
                <a:ea typeface="Arial"/>
                <a:cs typeface="Arial"/>
              </a:rPr>
              <a:t>Activité</a:t>
            </a:r>
            <a:r>
              <a:rPr lang="fr" sz="1200">
                <a:solidFill>
                  <a:prstClr val="black"/>
                </a:solidFill>
                <a:latin typeface="Calibri"/>
                <a:ea typeface="Arial"/>
                <a:cs typeface="Arial"/>
              </a:rPr>
              <a:t> </a:t>
            </a:r>
            <a:r>
              <a:rPr lang="fr-FR" sz="1200">
                <a:solidFill>
                  <a:prstClr val="black"/>
                </a:solidFill>
                <a:latin typeface="Calibri"/>
                <a:ea typeface="Arial"/>
                <a:cs typeface="Arial"/>
              </a:rPr>
              <a:t>: génération d’idées</a:t>
            </a:r>
            <a:endParaRPr/>
          </a:p>
          <a:p>
            <a:pPr defTabSz="457200">
              <a:spcBef>
                <a:spcPts val="0"/>
              </a:spcBef>
              <a:spcAft>
                <a:spcPts val="0"/>
              </a:spcAft>
              <a:defRPr/>
            </a:pPr>
            <a:r>
              <a:rPr lang="fr-FR" sz="1200">
                <a:solidFill>
                  <a:prstClr val="black"/>
                </a:solidFill>
                <a:latin typeface="Calibri"/>
                <a:ea typeface="Arial"/>
                <a:cs typeface="Arial"/>
              </a:rPr>
              <a:t>Plusieurs</a:t>
            </a:r>
            <a:r>
              <a:rPr lang="fr-FR" sz="1200" b="1">
                <a:solidFill>
                  <a:prstClr val="black"/>
                </a:solidFill>
                <a:latin typeface="Calibri"/>
                <a:ea typeface="Arial"/>
                <a:cs typeface="Arial"/>
              </a:rPr>
              <a:t> Tâches </a:t>
            </a:r>
            <a:r>
              <a:rPr lang="fr-FR" sz="1200">
                <a:solidFill>
                  <a:prstClr val="black"/>
                </a:solidFill>
                <a:latin typeface="Calibri"/>
                <a:ea typeface="Arial"/>
                <a:cs typeface="Arial"/>
              </a:rPr>
              <a:t>dont plusieurs </a:t>
            </a:r>
            <a:r>
              <a:rPr lang="fr-FR" sz="1200" b="1">
                <a:solidFill>
                  <a:prstClr val="black"/>
                </a:solidFill>
                <a:latin typeface="Calibri"/>
                <a:ea typeface="Arial"/>
                <a:cs typeface="Arial"/>
              </a:rPr>
              <a:t>OIC</a:t>
            </a:r>
            <a:r>
              <a:rPr lang="fr-FR" sz="1200">
                <a:solidFill>
                  <a:prstClr val="black"/>
                </a:solidFill>
                <a:latin typeface="Calibri"/>
                <a:ea typeface="Arial"/>
                <a:cs typeface="Arial"/>
              </a:rPr>
              <a:t> </a:t>
            </a:r>
            <a:endParaRPr/>
          </a:p>
          <a:p>
            <a:pPr defTabSz="457200">
              <a:spcBef>
                <a:spcPts val="0"/>
              </a:spcBef>
              <a:spcAft>
                <a:spcPts val="0"/>
              </a:spcAft>
              <a:defRPr/>
            </a:pPr>
            <a:r>
              <a:rPr lang="fr-FR" sz="1200">
                <a:solidFill>
                  <a:prstClr val="black"/>
                </a:solidFill>
                <a:latin typeface="Calibri"/>
                <a:ea typeface="Arial"/>
                <a:cs typeface="Arial"/>
              </a:rPr>
              <a:t> - OIC Final : la fiche idée</a:t>
            </a:r>
            <a:endParaRPr/>
          </a:p>
          <a:p>
            <a:pPr defTabSz="457200">
              <a:spcBef>
                <a:spcPts val="0"/>
              </a:spcBef>
              <a:spcAft>
                <a:spcPts val="0"/>
              </a:spcAft>
              <a:defRPr/>
            </a:pPr>
            <a:r>
              <a:rPr lang="fr-FR" sz="1200" b="1">
                <a:solidFill>
                  <a:prstClr val="black"/>
                </a:solidFill>
                <a:latin typeface="Calibri"/>
                <a:ea typeface="Arial"/>
                <a:cs typeface="Arial"/>
              </a:rPr>
              <a:t>Acteur fonctionnel (opérateur) </a:t>
            </a:r>
            <a:r>
              <a:rPr lang="fr-FR" sz="1200">
                <a:solidFill>
                  <a:prstClr val="black"/>
                </a:solidFill>
                <a:latin typeface="Calibri"/>
                <a:ea typeface="Arial"/>
                <a:cs typeface="Arial"/>
              </a:rPr>
              <a:t>: expert créat (animateur) + stakeholders) </a:t>
            </a:r>
            <a:endParaRPr/>
          </a:p>
          <a:p>
            <a:pPr defTabSz="457200">
              <a:spcBef>
                <a:spcPts val="0"/>
              </a:spcBef>
              <a:spcAft>
                <a:spcPts val="0"/>
              </a:spcAft>
              <a:defRPr/>
            </a:pPr>
            <a:r>
              <a:rPr lang="fr-FR" sz="1200" b="1">
                <a:solidFill>
                  <a:prstClr val="black"/>
                </a:solidFill>
                <a:latin typeface="Calibri"/>
                <a:ea typeface="Arial"/>
                <a:cs typeface="Arial"/>
              </a:rPr>
              <a:t>Ressources : </a:t>
            </a:r>
            <a:r>
              <a:rPr lang="fr-FR" sz="1200">
                <a:solidFill>
                  <a:prstClr val="black"/>
                </a:solidFill>
                <a:latin typeface="Calibri"/>
                <a:ea typeface="Arial"/>
                <a:cs typeface="Arial"/>
              </a:rPr>
              <a:t>paperboards, post-it vierge, 4!h Inno Makers, etc. </a:t>
            </a:r>
            <a:endParaRPr lang="fr-FR" sz="1200" b="1">
              <a:solidFill>
                <a:prstClr val="black"/>
              </a:solidFill>
              <a:latin typeface="Calibri"/>
              <a:ea typeface="Arial"/>
              <a:cs typeface="Arial"/>
            </a:endParaRPr>
          </a:p>
          <a:p>
            <a:pPr defTabSz="457200">
              <a:spcBef>
                <a:spcPts val="0"/>
              </a:spcBef>
              <a:spcAft>
                <a:spcPts val="0"/>
              </a:spcAft>
              <a:defRPr/>
            </a:pPr>
            <a:r>
              <a:rPr lang="fr-FR" sz="1200" b="1">
                <a:solidFill>
                  <a:prstClr val="black"/>
                </a:solidFill>
                <a:latin typeface="Calibri"/>
                <a:ea typeface="Arial"/>
                <a:cs typeface="Arial"/>
              </a:rPr>
              <a:t>Service rendu (lien avec l’environnement)</a:t>
            </a:r>
            <a:r>
              <a:rPr lang="fr-FR" sz="1200">
                <a:solidFill>
                  <a:prstClr val="black"/>
                </a:solidFill>
                <a:latin typeface="Calibri"/>
                <a:ea typeface="Arial"/>
                <a:cs typeface="Arial"/>
              </a:rPr>
              <a:t>:</a:t>
            </a:r>
            <a:endParaRPr lang="fr" sz="1200">
              <a:solidFill>
                <a:prstClr val="black"/>
              </a:solidFill>
              <a:latin typeface="Calibri"/>
              <a:ea typeface="Arial"/>
              <a:cs typeface="Arial"/>
            </a:endParaRPr>
          </a:p>
        </p:txBody>
      </p:sp>
      <p:sp>
        <p:nvSpPr>
          <p:cNvPr id="21" name="ZoneTexte 27"/>
          <p:cNvSpPr>
            <a:spLocks/>
          </p:cNvSpPr>
          <p:nvPr/>
        </p:nvSpPr>
        <p:spPr bwMode="auto">
          <a:xfrm>
            <a:off x="5475204" y="3302404"/>
            <a:ext cx="1512168" cy="738664"/>
          </a:xfrm>
          <a:prstGeom prst="rect">
            <a:avLst/>
          </a:prstGeom>
          <a:noFill/>
        </p:spPr>
        <p:txBody>
          <a:bodyPr wrap="square" rtlCol="0">
            <a:spAutoFit/>
          </a:bodyPr>
          <a:lstStyle/>
          <a:p>
            <a:pPr algn="ctr" defTabSz="457200">
              <a:spcBef>
                <a:spcPts val="0"/>
              </a:spcBef>
              <a:spcAft>
                <a:spcPts val="0"/>
              </a:spcAft>
              <a:defRPr/>
            </a:pPr>
            <a:r>
              <a:rPr lang="fr" sz="1400">
                <a:solidFill>
                  <a:prstClr val="black"/>
                </a:solidFill>
                <a:latin typeface="Calibri"/>
                <a:ea typeface="Arial"/>
                <a:cs typeface="Arial"/>
              </a:rPr>
              <a:t>SI</a:t>
            </a:r>
            <a:endParaRPr lang="fr-FR" sz="1400">
              <a:solidFill>
                <a:prstClr val="black"/>
              </a:solidFill>
              <a:latin typeface="Calibri"/>
              <a:ea typeface="Arial"/>
              <a:cs typeface="Arial"/>
            </a:endParaRPr>
          </a:p>
          <a:p>
            <a:pPr algn="ctr" defTabSz="457200">
              <a:spcBef>
                <a:spcPts val="0"/>
              </a:spcBef>
              <a:spcAft>
                <a:spcPts val="0"/>
              </a:spcAft>
              <a:defRPr/>
            </a:pPr>
            <a:r>
              <a:rPr lang="fr-FR" sz="1400">
                <a:solidFill>
                  <a:prstClr val="black"/>
                </a:solidFill>
                <a:latin typeface="Calibri"/>
                <a:ea typeface="Arial"/>
                <a:cs typeface="Arial"/>
              </a:rPr>
              <a:t>(jumeau informationnel) </a:t>
            </a:r>
            <a:endParaRPr lang="fr" sz="1400">
              <a:solidFill>
                <a:prstClr val="black"/>
              </a:solidFill>
              <a:latin typeface="Calibri"/>
              <a:ea typeface="Arial"/>
              <a:cs typeface="Arial"/>
            </a:endParaRPr>
          </a:p>
        </p:txBody>
      </p:sp>
      <p:sp>
        <p:nvSpPr>
          <p:cNvPr id="22" name="ZoneTexte 28"/>
          <p:cNvSpPr>
            <a:spLocks/>
          </p:cNvSpPr>
          <p:nvPr/>
        </p:nvSpPr>
        <p:spPr bwMode="auto">
          <a:xfrm>
            <a:off x="522672" y="2058835"/>
            <a:ext cx="2115323" cy="646331"/>
          </a:xfrm>
          <a:prstGeom prst="rect">
            <a:avLst/>
          </a:prstGeom>
          <a:noFill/>
        </p:spPr>
        <p:txBody>
          <a:bodyPr wrap="none" rtlCol="0">
            <a:spAutoFit/>
          </a:bodyPr>
          <a:lstStyle/>
          <a:p>
            <a:pPr defTabSz="457200">
              <a:spcBef>
                <a:spcPts val="0"/>
              </a:spcBef>
              <a:spcAft>
                <a:spcPts val="0"/>
              </a:spcAft>
              <a:defRPr/>
            </a:pPr>
            <a:r>
              <a:rPr lang="fr" sz="1200">
                <a:solidFill>
                  <a:prstClr val="black"/>
                </a:solidFill>
                <a:latin typeface="Calibri"/>
                <a:ea typeface="Arial"/>
                <a:cs typeface="Arial"/>
              </a:rPr>
              <a:t>Activité </a:t>
            </a:r>
            <a:r>
              <a:rPr lang="fr-FR" sz="1200">
                <a:solidFill>
                  <a:prstClr val="black"/>
                </a:solidFill>
                <a:latin typeface="Calibri"/>
                <a:ea typeface="Arial"/>
                <a:cs typeface="Arial"/>
              </a:rPr>
              <a:t>: Immersif 2D/4D</a:t>
            </a:r>
            <a:endParaRPr/>
          </a:p>
          <a:p>
            <a:pPr defTabSz="457200">
              <a:spcBef>
                <a:spcPts val="0"/>
              </a:spcBef>
              <a:spcAft>
                <a:spcPts val="0"/>
              </a:spcAft>
              <a:defRPr/>
            </a:pPr>
            <a:r>
              <a:rPr lang="fr-FR" sz="1200">
                <a:solidFill>
                  <a:prstClr val="black"/>
                </a:solidFill>
                <a:latin typeface="Calibri"/>
                <a:ea typeface="Arial"/>
                <a:cs typeface="Arial"/>
              </a:rPr>
              <a:t>Le produit : diagnostic partagé </a:t>
            </a:r>
            <a:endParaRPr/>
          </a:p>
          <a:p>
            <a:pPr defTabSz="457200">
              <a:spcBef>
                <a:spcPts val="0"/>
              </a:spcBef>
              <a:spcAft>
                <a:spcPts val="0"/>
              </a:spcAft>
              <a:defRPr/>
            </a:pPr>
            <a:r>
              <a:rPr lang="fr-FR" sz="1200">
                <a:solidFill>
                  <a:prstClr val="black"/>
                </a:solidFill>
                <a:latin typeface="Calibri"/>
                <a:ea typeface="Arial"/>
                <a:cs typeface="Arial"/>
              </a:rPr>
              <a:t>Acteur fonctionnel : </a:t>
            </a:r>
            <a:r>
              <a:rPr lang="fr" sz="1200">
                <a:solidFill>
                  <a:prstClr val="black"/>
                </a:solidFill>
                <a:latin typeface="Calibri"/>
                <a:ea typeface="Arial"/>
                <a:cs typeface="Arial"/>
              </a:rPr>
              <a:t> </a:t>
            </a:r>
            <a:endParaRPr/>
          </a:p>
        </p:txBody>
      </p:sp>
      <p:sp>
        <p:nvSpPr>
          <p:cNvPr id="23" name="Espace réservé du pied de page 8"/>
          <p:cNvSpPr>
            <a:spLocks noGrp="1"/>
          </p:cNvSpPr>
          <p:nvPr>
            <p:ph type="ftr" sz="quarter" idx="11"/>
          </p:nvPr>
        </p:nvSpPr>
        <p:spPr bwMode="auto"/>
        <p:txBody>
          <a:bodyPr/>
          <a:lstStyle/>
          <a:p>
            <a:pPr>
              <a:defRPr/>
            </a:pPr>
            <a:r>
              <a:rPr lang="en-US">
                <a:solidFill>
                  <a:prstClr val="black">
                    <a:tint val="75000"/>
                  </a:prstClr>
                </a:solidFill>
              </a:rPr>
              <a:t>UL - ERPI – LF2L -  l.dupont@univ-lorraine.fr</a:t>
            </a:r>
            <a:endParaRPr/>
          </a:p>
        </p:txBody>
      </p:sp>
      <p:sp>
        <p:nvSpPr>
          <p:cNvPr id="24" name="Espace réservé du numéro de diapositive 9"/>
          <p:cNvSpPr>
            <a:spLocks noGrp="1"/>
          </p:cNvSpPr>
          <p:nvPr>
            <p:ph type="sldNum" sz="quarter" idx="12"/>
          </p:nvPr>
        </p:nvSpPr>
        <p:spPr bwMode="auto"/>
        <p:txBody>
          <a:bodyPr/>
          <a:lstStyle/>
          <a:p>
            <a:pPr>
              <a:defRPr/>
            </a:pPr>
            <a:fld id="{475E49D8-828B-BA46-9C6F-02E7F8C9785D}" type="slidenum">
              <a:rPr lang="en-US">
                <a:solidFill>
                  <a:prstClr val="black">
                    <a:tint val="75000"/>
                  </a:prstClr>
                </a:solidFill>
              </a:rPr>
              <a:t>16</a:t>
            </a:fld>
            <a:endParaRPr lang="en-US">
              <a:solidFill>
                <a:prstClr val="black">
                  <a:tint val="75000"/>
                </a:prstClr>
              </a:solidFill>
            </a:endParaRPr>
          </a:p>
        </p:txBody>
      </p:sp>
      <p:sp>
        <p:nvSpPr>
          <p:cNvPr id="25" name="ZoneTexte 29"/>
          <p:cNvSpPr>
            <a:spLocks/>
          </p:cNvSpPr>
          <p:nvPr/>
        </p:nvSpPr>
        <p:spPr bwMode="auto">
          <a:xfrm>
            <a:off x="549850" y="3121887"/>
            <a:ext cx="2172390" cy="646331"/>
          </a:xfrm>
          <a:prstGeom prst="rect">
            <a:avLst/>
          </a:prstGeom>
          <a:noFill/>
        </p:spPr>
        <p:txBody>
          <a:bodyPr wrap="none" rtlCol="0">
            <a:spAutoFit/>
          </a:bodyPr>
          <a:lstStyle/>
          <a:p>
            <a:pPr defTabSz="457200">
              <a:spcBef>
                <a:spcPts val="0"/>
              </a:spcBef>
              <a:spcAft>
                <a:spcPts val="0"/>
              </a:spcAft>
              <a:defRPr/>
            </a:pPr>
            <a:r>
              <a:rPr lang="fr" sz="1200">
                <a:solidFill>
                  <a:prstClr val="black"/>
                </a:solidFill>
                <a:latin typeface="Calibri"/>
                <a:ea typeface="Arial"/>
                <a:cs typeface="Arial"/>
              </a:rPr>
              <a:t>Activité </a:t>
            </a:r>
            <a:r>
              <a:rPr lang="fr-FR" sz="1200">
                <a:solidFill>
                  <a:prstClr val="black"/>
                </a:solidFill>
                <a:latin typeface="Calibri"/>
                <a:ea typeface="Arial"/>
                <a:cs typeface="Arial"/>
              </a:rPr>
              <a:t>: métrologie des usages</a:t>
            </a:r>
            <a:endParaRPr/>
          </a:p>
          <a:p>
            <a:pPr defTabSz="457200">
              <a:spcBef>
                <a:spcPts val="0"/>
              </a:spcBef>
              <a:spcAft>
                <a:spcPts val="0"/>
              </a:spcAft>
              <a:defRPr/>
            </a:pPr>
            <a:r>
              <a:rPr lang="fr-FR" sz="1200">
                <a:solidFill>
                  <a:prstClr val="black"/>
                </a:solidFill>
                <a:latin typeface="Calibri"/>
                <a:ea typeface="Arial"/>
                <a:cs typeface="Arial"/>
              </a:rPr>
              <a:t>Le produit : mesures des usages</a:t>
            </a:r>
            <a:endParaRPr/>
          </a:p>
          <a:p>
            <a:pPr defTabSz="457200">
              <a:spcBef>
                <a:spcPts val="0"/>
              </a:spcBef>
              <a:spcAft>
                <a:spcPts val="0"/>
              </a:spcAft>
              <a:defRPr/>
            </a:pPr>
            <a:r>
              <a:rPr lang="fr-FR" sz="1200">
                <a:solidFill>
                  <a:prstClr val="black"/>
                </a:solidFill>
                <a:latin typeface="Calibri"/>
                <a:ea typeface="Arial"/>
                <a:cs typeface="Arial"/>
              </a:rPr>
              <a:t>Acteur fonctionnel : </a:t>
            </a:r>
            <a:r>
              <a:rPr lang="fr" sz="1200">
                <a:solidFill>
                  <a:prstClr val="black"/>
                </a:solidFill>
                <a:latin typeface="Calibri"/>
                <a:ea typeface="Arial"/>
                <a:cs typeface="Arial"/>
              </a:rPr>
              <a:t> </a:t>
            </a:r>
            <a:endParaRPr/>
          </a:p>
        </p:txBody>
      </p:sp>
      <p:sp>
        <p:nvSpPr>
          <p:cNvPr id="26" name="ZoneTexte 30"/>
          <p:cNvSpPr>
            <a:spLocks/>
          </p:cNvSpPr>
          <p:nvPr/>
        </p:nvSpPr>
        <p:spPr bwMode="auto">
          <a:xfrm>
            <a:off x="522671" y="4208734"/>
            <a:ext cx="2339807" cy="646331"/>
          </a:xfrm>
          <a:prstGeom prst="rect">
            <a:avLst/>
          </a:prstGeom>
          <a:noFill/>
        </p:spPr>
        <p:txBody>
          <a:bodyPr wrap="none" rtlCol="0">
            <a:spAutoFit/>
          </a:bodyPr>
          <a:lstStyle/>
          <a:p>
            <a:pPr defTabSz="457200">
              <a:spcBef>
                <a:spcPts val="0"/>
              </a:spcBef>
              <a:spcAft>
                <a:spcPts val="0"/>
              </a:spcAft>
              <a:defRPr/>
            </a:pPr>
            <a:r>
              <a:rPr lang="fr" sz="1200">
                <a:solidFill>
                  <a:prstClr val="black"/>
                </a:solidFill>
                <a:latin typeface="Calibri"/>
                <a:ea typeface="Arial"/>
                <a:cs typeface="Arial"/>
              </a:rPr>
              <a:t>Activité </a:t>
            </a:r>
            <a:r>
              <a:rPr lang="fr-FR" sz="1200">
                <a:solidFill>
                  <a:prstClr val="black"/>
                </a:solidFill>
                <a:latin typeface="Calibri"/>
                <a:ea typeface="Arial"/>
                <a:cs typeface="Arial"/>
              </a:rPr>
              <a:t>: </a:t>
            </a:r>
            <a:endParaRPr/>
          </a:p>
          <a:p>
            <a:pPr defTabSz="457200">
              <a:spcBef>
                <a:spcPts val="0"/>
              </a:spcBef>
              <a:spcAft>
                <a:spcPts val="0"/>
              </a:spcAft>
              <a:defRPr/>
            </a:pPr>
            <a:r>
              <a:rPr lang="fr-FR" sz="1200">
                <a:solidFill>
                  <a:prstClr val="black"/>
                </a:solidFill>
                <a:latin typeface="Calibri"/>
                <a:ea typeface="Arial"/>
                <a:cs typeface="Arial"/>
              </a:rPr>
              <a:t>Le produit : expérience immersive </a:t>
            </a:r>
            <a:endParaRPr/>
          </a:p>
          <a:p>
            <a:pPr defTabSz="457200">
              <a:spcBef>
                <a:spcPts val="0"/>
              </a:spcBef>
              <a:spcAft>
                <a:spcPts val="0"/>
              </a:spcAft>
              <a:defRPr/>
            </a:pPr>
            <a:r>
              <a:rPr lang="fr-FR" sz="1200">
                <a:solidFill>
                  <a:prstClr val="black"/>
                </a:solidFill>
                <a:latin typeface="Calibri"/>
                <a:ea typeface="Arial"/>
                <a:cs typeface="Arial"/>
              </a:rPr>
              <a:t>Acteur fonctionnel : </a:t>
            </a:r>
            <a:r>
              <a:rPr lang="fr" sz="1200">
                <a:solidFill>
                  <a:prstClr val="black"/>
                </a:solidFill>
                <a:latin typeface="Calibri"/>
                <a:ea typeface="Arial"/>
                <a:cs typeface="Arial"/>
              </a:rPr>
              <a:t> </a:t>
            </a:r>
            <a:endParaRPr/>
          </a:p>
        </p:txBody>
      </p:sp>
      <p:sp>
        <p:nvSpPr>
          <p:cNvPr id="27" name="ZoneTexte 31"/>
          <p:cNvSpPr>
            <a:spLocks/>
          </p:cNvSpPr>
          <p:nvPr/>
        </p:nvSpPr>
        <p:spPr bwMode="auto">
          <a:xfrm>
            <a:off x="495755" y="5245873"/>
            <a:ext cx="1494255" cy="646331"/>
          </a:xfrm>
          <a:prstGeom prst="rect">
            <a:avLst/>
          </a:prstGeom>
          <a:noFill/>
        </p:spPr>
        <p:txBody>
          <a:bodyPr wrap="none" rtlCol="0">
            <a:spAutoFit/>
          </a:bodyPr>
          <a:lstStyle/>
          <a:p>
            <a:pPr defTabSz="457200">
              <a:spcBef>
                <a:spcPts val="0"/>
              </a:spcBef>
              <a:spcAft>
                <a:spcPts val="0"/>
              </a:spcAft>
              <a:defRPr/>
            </a:pPr>
            <a:r>
              <a:rPr lang="fr" sz="1200">
                <a:solidFill>
                  <a:prstClr val="black"/>
                </a:solidFill>
                <a:latin typeface="Calibri"/>
                <a:ea typeface="Arial"/>
                <a:cs typeface="Arial"/>
              </a:rPr>
              <a:t>Activité </a:t>
            </a:r>
            <a:r>
              <a:rPr lang="fr-FR" sz="1200">
                <a:solidFill>
                  <a:prstClr val="black"/>
                </a:solidFill>
                <a:latin typeface="Calibri"/>
                <a:ea typeface="Arial"/>
                <a:cs typeface="Arial"/>
              </a:rPr>
              <a:t>: </a:t>
            </a:r>
            <a:endParaRPr/>
          </a:p>
          <a:p>
            <a:pPr defTabSz="457200">
              <a:spcBef>
                <a:spcPts val="0"/>
              </a:spcBef>
              <a:spcAft>
                <a:spcPts val="0"/>
              </a:spcAft>
              <a:defRPr/>
            </a:pPr>
            <a:r>
              <a:rPr lang="fr-FR" sz="1200">
                <a:solidFill>
                  <a:prstClr val="black"/>
                </a:solidFill>
                <a:latin typeface="Calibri"/>
                <a:ea typeface="Arial"/>
                <a:cs typeface="Arial"/>
              </a:rPr>
              <a:t>Le produit : OIC</a:t>
            </a:r>
            <a:endParaRPr/>
          </a:p>
          <a:p>
            <a:pPr defTabSz="457200">
              <a:spcBef>
                <a:spcPts val="0"/>
              </a:spcBef>
              <a:spcAft>
                <a:spcPts val="0"/>
              </a:spcAft>
              <a:defRPr/>
            </a:pPr>
            <a:r>
              <a:rPr lang="fr-FR" sz="1200">
                <a:solidFill>
                  <a:prstClr val="black"/>
                </a:solidFill>
                <a:latin typeface="Calibri"/>
                <a:ea typeface="Arial"/>
                <a:cs typeface="Arial"/>
              </a:rPr>
              <a:t>Acteur fonctionnel : </a:t>
            </a:r>
            <a:r>
              <a:rPr lang="fr" sz="1200">
                <a:solidFill>
                  <a:prstClr val="black"/>
                </a:solidFill>
                <a:latin typeface="Calibri"/>
                <a:ea typeface="Arial"/>
                <a:cs typeface="Arial"/>
              </a:rPr>
              <a:t> </a:t>
            </a:r>
            <a:endParaRPr/>
          </a:p>
        </p:txBody>
      </p:sp>
      <p:sp>
        <p:nvSpPr>
          <p:cNvPr id="28" name="ZoneTexte 32"/>
          <p:cNvSpPr>
            <a:spLocks/>
          </p:cNvSpPr>
          <p:nvPr/>
        </p:nvSpPr>
        <p:spPr bwMode="auto">
          <a:xfrm>
            <a:off x="8158284" y="4728899"/>
            <a:ext cx="1494255" cy="646331"/>
          </a:xfrm>
          <a:prstGeom prst="rect">
            <a:avLst/>
          </a:prstGeom>
          <a:noFill/>
        </p:spPr>
        <p:txBody>
          <a:bodyPr wrap="none" rtlCol="0">
            <a:spAutoFit/>
          </a:bodyPr>
          <a:lstStyle/>
          <a:p>
            <a:pPr defTabSz="457200">
              <a:spcBef>
                <a:spcPts val="0"/>
              </a:spcBef>
              <a:spcAft>
                <a:spcPts val="0"/>
              </a:spcAft>
              <a:defRPr/>
            </a:pPr>
            <a:r>
              <a:rPr lang="fr" sz="1200">
                <a:solidFill>
                  <a:prstClr val="black"/>
                </a:solidFill>
                <a:latin typeface="Calibri"/>
                <a:ea typeface="Arial"/>
                <a:cs typeface="Arial"/>
              </a:rPr>
              <a:t>Activité </a:t>
            </a:r>
            <a:r>
              <a:rPr lang="fr-FR" sz="1200">
                <a:solidFill>
                  <a:prstClr val="black"/>
                </a:solidFill>
                <a:latin typeface="Calibri"/>
                <a:ea typeface="Arial"/>
                <a:cs typeface="Arial"/>
              </a:rPr>
              <a:t>: </a:t>
            </a:r>
            <a:endParaRPr/>
          </a:p>
          <a:p>
            <a:pPr defTabSz="457200">
              <a:spcBef>
                <a:spcPts val="0"/>
              </a:spcBef>
              <a:spcAft>
                <a:spcPts val="0"/>
              </a:spcAft>
              <a:defRPr/>
            </a:pPr>
            <a:r>
              <a:rPr lang="fr-FR" sz="1200">
                <a:solidFill>
                  <a:prstClr val="black"/>
                </a:solidFill>
                <a:latin typeface="Calibri"/>
                <a:ea typeface="Arial"/>
                <a:cs typeface="Arial"/>
              </a:rPr>
              <a:t>Le produit : </a:t>
            </a:r>
            <a:endParaRPr/>
          </a:p>
          <a:p>
            <a:pPr defTabSz="457200">
              <a:spcBef>
                <a:spcPts val="0"/>
              </a:spcBef>
              <a:spcAft>
                <a:spcPts val="0"/>
              </a:spcAft>
              <a:defRPr/>
            </a:pPr>
            <a:r>
              <a:rPr lang="fr-FR" sz="1200">
                <a:solidFill>
                  <a:prstClr val="black"/>
                </a:solidFill>
                <a:latin typeface="Calibri"/>
                <a:ea typeface="Arial"/>
                <a:cs typeface="Arial"/>
              </a:rPr>
              <a:t>Acteur fonctionnel : </a:t>
            </a:r>
            <a:r>
              <a:rPr lang="fr" sz="1200">
                <a:solidFill>
                  <a:prstClr val="black"/>
                </a:solidFill>
                <a:latin typeface="Calibri"/>
                <a:ea typeface="Arial"/>
                <a:cs typeface="Arial"/>
              </a:rPr>
              <a:t> </a:t>
            </a:r>
            <a:endParaRPr/>
          </a:p>
        </p:txBody>
      </p:sp>
      <p:sp>
        <p:nvSpPr>
          <p:cNvPr id="29" name="ZoneTexte 33"/>
          <p:cNvSpPr>
            <a:spLocks/>
          </p:cNvSpPr>
          <p:nvPr/>
        </p:nvSpPr>
        <p:spPr bwMode="auto">
          <a:xfrm>
            <a:off x="8158284" y="3731370"/>
            <a:ext cx="2417023" cy="646331"/>
          </a:xfrm>
          <a:prstGeom prst="rect">
            <a:avLst/>
          </a:prstGeom>
          <a:noFill/>
        </p:spPr>
        <p:txBody>
          <a:bodyPr wrap="none" rtlCol="0">
            <a:spAutoFit/>
          </a:bodyPr>
          <a:lstStyle/>
          <a:p>
            <a:pPr defTabSz="457200">
              <a:spcBef>
                <a:spcPts val="0"/>
              </a:spcBef>
              <a:spcAft>
                <a:spcPts val="0"/>
              </a:spcAft>
              <a:defRPr/>
            </a:pPr>
            <a:r>
              <a:rPr lang="fr" sz="1200">
                <a:solidFill>
                  <a:prstClr val="black"/>
                </a:solidFill>
                <a:latin typeface="Calibri"/>
                <a:ea typeface="Arial"/>
                <a:cs typeface="Arial"/>
              </a:rPr>
              <a:t>Activité </a:t>
            </a:r>
            <a:r>
              <a:rPr lang="fr-FR" sz="1200">
                <a:solidFill>
                  <a:prstClr val="black"/>
                </a:solidFill>
                <a:latin typeface="Calibri"/>
                <a:ea typeface="Arial"/>
                <a:cs typeface="Arial"/>
              </a:rPr>
              <a:t>: CAO</a:t>
            </a:r>
            <a:endParaRPr/>
          </a:p>
          <a:p>
            <a:pPr defTabSz="457200">
              <a:spcBef>
                <a:spcPts val="0"/>
              </a:spcBef>
              <a:spcAft>
                <a:spcPts val="0"/>
              </a:spcAft>
              <a:defRPr/>
            </a:pPr>
            <a:r>
              <a:rPr lang="fr-FR" sz="1200">
                <a:solidFill>
                  <a:prstClr val="black"/>
                </a:solidFill>
                <a:latin typeface="Calibri"/>
                <a:ea typeface="Arial"/>
                <a:cs typeface="Arial"/>
              </a:rPr>
              <a:t>Le produit : représentation virtuelle</a:t>
            </a:r>
            <a:endParaRPr/>
          </a:p>
          <a:p>
            <a:pPr defTabSz="457200">
              <a:spcBef>
                <a:spcPts val="0"/>
              </a:spcBef>
              <a:spcAft>
                <a:spcPts val="0"/>
              </a:spcAft>
              <a:defRPr/>
            </a:pPr>
            <a:r>
              <a:rPr lang="fr-FR" sz="1200">
                <a:solidFill>
                  <a:prstClr val="black"/>
                </a:solidFill>
                <a:latin typeface="Calibri"/>
                <a:ea typeface="Arial"/>
                <a:cs typeface="Arial"/>
              </a:rPr>
              <a:t>Acteur fonctionnel : </a:t>
            </a:r>
            <a:r>
              <a:rPr lang="fr" sz="1200">
                <a:solidFill>
                  <a:prstClr val="black"/>
                </a:solidFill>
                <a:latin typeface="Calibri"/>
                <a:ea typeface="Arial"/>
                <a:cs typeface="Arial"/>
              </a:rPr>
              <a:t> </a:t>
            </a:r>
            <a:endParaRPr/>
          </a:p>
        </p:txBody>
      </p:sp>
      <p:sp>
        <p:nvSpPr>
          <p:cNvPr id="30" name="ZoneTexte 35"/>
          <p:cNvSpPr>
            <a:spLocks/>
          </p:cNvSpPr>
          <p:nvPr/>
        </p:nvSpPr>
        <p:spPr bwMode="auto">
          <a:xfrm>
            <a:off x="8310193" y="2644523"/>
            <a:ext cx="2313479" cy="646331"/>
          </a:xfrm>
          <a:prstGeom prst="rect">
            <a:avLst/>
          </a:prstGeom>
          <a:noFill/>
        </p:spPr>
        <p:txBody>
          <a:bodyPr wrap="none" rtlCol="0">
            <a:spAutoFit/>
          </a:bodyPr>
          <a:lstStyle/>
          <a:p>
            <a:pPr defTabSz="457200">
              <a:spcBef>
                <a:spcPts val="0"/>
              </a:spcBef>
              <a:spcAft>
                <a:spcPts val="0"/>
              </a:spcAft>
              <a:defRPr/>
            </a:pPr>
            <a:r>
              <a:rPr lang="fr" sz="1200">
                <a:solidFill>
                  <a:prstClr val="black"/>
                </a:solidFill>
                <a:latin typeface="Calibri"/>
                <a:ea typeface="Arial"/>
                <a:cs typeface="Arial"/>
              </a:rPr>
              <a:t>Activité </a:t>
            </a:r>
            <a:r>
              <a:rPr lang="fr-FR" sz="1200">
                <a:solidFill>
                  <a:prstClr val="black"/>
                </a:solidFill>
                <a:latin typeface="Calibri"/>
                <a:ea typeface="Arial"/>
                <a:cs typeface="Arial"/>
              </a:rPr>
              <a:t>: </a:t>
            </a:r>
            <a:endParaRPr/>
          </a:p>
          <a:p>
            <a:pPr defTabSz="457200">
              <a:spcBef>
                <a:spcPts val="0"/>
              </a:spcBef>
              <a:spcAft>
                <a:spcPts val="0"/>
              </a:spcAft>
              <a:defRPr/>
            </a:pPr>
            <a:r>
              <a:rPr lang="fr-FR" sz="1200">
                <a:solidFill>
                  <a:prstClr val="black"/>
                </a:solidFill>
                <a:latin typeface="Calibri"/>
                <a:ea typeface="Arial"/>
                <a:cs typeface="Arial"/>
              </a:rPr>
              <a:t>Le produit : Fiche Idée Numérique</a:t>
            </a:r>
            <a:endParaRPr/>
          </a:p>
          <a:p>
            <a:pPr defTabSz="457200">
              <a:spcBef>
                <a:spcPts val="0"/>
              </a:spcBef>
              <a:spcAft>
                <a:spcPts val="0"/>
              </a:spcAft>
              <a:defRPr/>
            </a:pPr>
            <a:r>
              <a:rPr lang="fr-FR" sz="1200">
                <a:solidFill>
                  <a:prstClr val="black"/>
                </a:solidFill>
                <a:latin typeface="Calibri"/>
                <a:ea typeface="Arial"/>
                <a:cs typeface="Arial"/>
              </a:rPr>
              <a:t>Acteur fonctionnel : </a:t>
            </a:r>
            <a:r>
              <a:rPr lang="fr" sz="1200">
                <a:solidFill>
                  <a:prstClr val="black"/>
                </a:solidFill>
                <a:latin typeface="Calibri"/>
                <a:ea typeface="Arial"/>
                <a:cs typeface="Arial"/>
              </a:rPr>
              <a:t> </a:t>
            </a:r>
            <a:endParaRPr/>
          </a:p>
        </p:txBody>
      </p:sp>
      <p:sp>
        <p:nvSpPr>
          <p:cNvPr id="31" name="ZoneTexte 36"/>
          <p:cNvSpPr>
            <a:spLocks/>
          </p:cNvSpPr>
          <p:nvPr/>
        </p:nvSpPr>
        <p:spPr bwMode="auto">
          <a:xfrm>
            <a:off x="8705287" y="1581471"/>
            <a:ext cx="2701784" cy="646331"/>
          </a:xfrm>
          <a:prstGeom prst="rect">
            <a:avLst/>
          </a:prstGeom>
          <a:noFill/>
        </p:spPr>
        <p:txBody>
          <a:bodyPr wrap="square" rtlCol="0">
            <a:spAutoFit/>
          </a:bodyPr>
          <a:lstStyle/>
          <a:p>
            <a:pPr defTabSz="457200">
              <a:spcBef>
                <a:spcPts val="0"/>
              </a:spcBef>
              <a:spcAft>
                <a:spcPts val="0"/>
              </a:spcAft>
              <a:defRPr/>
            </a:pPr>
            <a:r>
              <a:rPr lang="fr" sz="1200">
                <a:solidFill>
                  <a:prstClr val="black"/>
                </a:solidFill>
                <a:latin typeface="Calibri"/>
                <a:ea typeface="Arial"/>
                <a:cs typeface="Arial"/>
              </a:rPr>
              <a:t>Activité </a:t>
            </a:r>
            <a:r>
              <a:rPr lang="fr-FR" sz="1200">
                <a:solidFill>
                  <a:prstClr val="black"/>
                </a:solidFill>
                <a:latin typeface="Calibri"/>
                <a:ea typeface="Arial"/>
                <a:cs typeface="Arial"/>
              </a:rPr>
              <a:t>: </a:t>
            </a:r>
            <a:endParaRPr/>
          </a:p>
          <a:p>
            <a:pPr defTabSz="457200">
              <a:spcBef>
                <a:spcPts val="0"/>
              </a:spcBef>
              <a:spcAft>
                <a:spcPts val="0"/>
              </a:spcAft>
              <a:defRPr/>
            </a:pPr>
            <a:r>
              <a:rPr lang="fr-FR" sz="1200">
                <a:solidFill>
                  <a:prstClr val="black"/>
                </a:solidFill>
                <a:latin typeface="Calibri"/>
                <a:ea typeface="Arial"/>
                <a:cs typeface="Arial"/>
              </a:rPr>
              <a:t>Le produit : auto diag / rapport </a:t>
            </a:r>
            <a:endParaRPr/>
          </a:p>
          <a:p>
            <a:pPr defTabSz="457200">
              <a:spcBef>
                <a:spcPts val="0"/>
              </a:spcBef>
              <a:spcAft>
                <a:spcPts val="0"/>
              </a:spcAft>
              <a:defRPr/>
            </a:pPr>
            <a:r>
              <a:rPr lang="fr-FR" sz="1200">
                <a:solidFill>
                  <a:prstClr val="black"/>
                </a:solidFill>
                <a:latin typeface="Calibri"/>
                <a:ea typeface="Arial"/>
                <a:cs typeface="Arial"/>
              </a:rPr>
              <a:t>Acteur fonctionnel : </a:t>
            </a:r>
            <a:r>
              <a:rPr lang="fr" sz="1200">
                <a:solidFill>
                  <a:prstClr val="black"/>
                </a:solidFill>
                <a:latin typeface="Calibri"/>
                <a:ea typeface="Arial"/>
                <a:cs typeface="Arial"/>
              </a:rPr>
              <a:t> </a:t>
            </a:r>
            <a:r>
              <a:rPr lang="fr-FR" sz="1200">
                <a:solidFill>
                  <a:prstClr val="black"/>
                </a:solidFill>
                <a:latin typeface="Calibri"/>
                <a:ea typeface="Arial"/>
                <a:cs typeface="Arial"/>
              </a:rPr>
              <a:t>Innovation way</a:t>
            </a:r>
            <a:endParaRPr lang="fr" sz="1200">
              <a:solidFill>
                <a:prstClr val="black"/>
              </a:solidFill>
              <a:latin typeface="Calibri"/>
              <a:ea typeface="Arial"/>
              <a:cs typeface="Arial"/>
            </a:endParaRPr>
          </a:p>
        </p:txBody>
      </p:sp>
      <p:sp>
        <p:nvSpPr>
          <p:cNvPr id="32" name="ZoneTexte 37"/>
          <p:cNvSpPr>
            <a:spLocks/>
          </p:cNvSpPr>
          <p:nvPr/>
        </p:nvSpPr>
        <p:spPr bwMode="auto">
          <a:xfrm>
            <a:off x="7986691" y="576791"/>
            <a:ext cx="3162854" cy="646331"/>
          </a:xfrm>
          <a:prstGeom prst="rect">
            <a:avLst/>
          </a:prstGeom>
          <a:noFill/>
        </p:spPr>
        <p:txBody>
          <a:bodyPr wrap="none" rtlCol="0">
            <a:spAutoFit/>
          </a:bodyPr>
          <a:lstStyle/>
          <a:p>
            <a:pPr defTabSz="457200">
              <a:spcBef>
                <a:spcPts val="0"/>
              </a:spcBef>
              <a:spcAft>
                <a:spcPts val="0"/>
              </a:spcAft>
              <a:defRPr/>
            </a:pPr>
            <a:r>
              <a:rPr lang="fr" sz="1200">
                <a:solidFill>
                  <a:prstClr val="black"/>
                </a:solidFill>
                <a:latin typeface="Calibri"/>
                <a:ea typeface="Arial"/>
                <a:cs typeface="Arial"/>
              </a:rPr>
              <a:t>Activité </a:t>
            </a:r>
            <a:r>
              <a:rPr lang="fr-FR" sz="1200">
                <a:solidFill>
                  <a:prstClr val="black"/>
                </a:solidFill>
                <a:latin typeface="Calibri"/>
                <a:ea typeface="Arial"/>
                <a:cs typeface="Arial"/>
              </a:rPr>
              <a:t>: </a:t>
            </a:r>
            <a:endParaRPr/>
          </a:p>
          <a:p>
            <a:pPr defTabSz="457200">
              <a:spcBef>
                <a:spcPts val="0"/>
              </a:spcBef>
              <a:spcAft>
                <a:spcPts val="0"/>
              </a:spcAft>
              <a:defRPr/>
            </a:pPr>
            <a:r>
              <a:rPr lang="fr-FR" sz="1200">
                <a:solidFill>
                  <a:prstClr val="black"/>
                </a:solidFill>
                <a:latin typeface="Calibri"/>
                <a:ea typeface="Arial"/>
                <a:cs typeface="Arial"/>
              </a:rPr>
              <a:t>L’OIC (2D): projet de partenariat / collaboration </a:t>
            </a:r>
            <a:endParaRPr/>
          </a:p>
          <a:p>
            <a:pPr defTabSz="457200">
              <a:spcBef>
                <a:spcPts val="0"/>
              </a:spcBef>
              <a:spcAft>
                <a:spcPts val="0"/>
              </a:spcAft>
              <a:defRPr/>
            </a:pPr>
            <a:r>
              <a:rPr lang="fr-FR" sz="1200">
                <a:solidFill>
                  <a:prstClr val="black"/>
                </a:solidFill>
                <a:latin typeface="Calibri"/>
                <a:ea typeface="Arial"/>
                <a:cs typeface="Arial"/>
              </a:rPr>
              <a:t>Acteur fonctionnel : </a:t>
            </a:r>
            <a:r>
              <a:rPr lang="fr" sz="1200">
                <a:solidFill>
                  <a:prstClr val="black"/>
                </a:solidFill>
                <a:latin typeface="Calibri"/>
                <a:ea typeface="Arial"/>
                <a:cs typeface="Arial"/>
              </a:rPr>
              <a:t> </a:t>
            </a:r>
            <a:endParaRPr/>
          </a:p>
        </p:txBody>
      </p:sp>
      <p:sp>
        <p:nvSpPr>
          <p:cNvPr id="33" name="ZoneTexte 2"/>
          <p:cNvSpPr>
            <a:spLocks/>
          </p:cNvSpPr>
          <p:nvPr/>
        </p:nvSpPr>
        <p:spPr bwMode="auto">
          <a:xfrm>
            <a:off x="3723646" y="5481508"/>
            <a:ext cx="6005940" cy="369332"/>
          </a:xfrm>
          <a:prstGeom prst="rect">
            <a:avLst/>
          </a:prstGeom>
          <a:noFill/>
        </p:spPr>
        <p:txBody>
          <a:bodyPr wrap="none" rtlCol="0">
            <a:spAutoFit/>
          </a:bodyPr>
          <a:lstStyle/>
          <a:p>
            <a:pPr defTabSz="457200">
              <a:spcBef>
                <a:spcPts val="0"/>
              </a:spcBef>
              <a:spcAft>
                <a:spcPts val="0"/>
              </a:spcAft>
              <a:defRPr/>
            </a:pPr>
            <a:r>
              <a:rPr lang="fr-FR">
                <a:solidFill>
                  <a:prstClr val="black"/>
                </a:solidFill>
                <a:latin typeface="Calibri"/>
                <a:ea typeface="Arial"/>
                <a:cs typeface="Arial"/>
              </a:rPr>
              <a:t>Activité ? : identification / constitution / mobilisation de panel</a:t>
            </a:r>
            <a:endParaRPr lang="en">
              <a:solidFill>
                <a:prstClr val="black"/>
              </a:solidFill>
              <a:latin typeface="Calibri"/>
              <a:ea typeface="Arial"/>
              <a:cs typeface="Arial"/>
            </a:endParaRPr>
          </a:p>
        </p:txBody>
      </p:sp>
      <p:sp>
        <p:nvSpPr>
          <p:cNvPr id="34" name="Espace réservé de la date 3"/>
          <p:cNvSpPr>
            <a:spLocks noGrp="1"/>
          </p:cNvSpPr>
          <p:nvPr>
            <p:ph type="dt" sz="half" idx="10"/>
          </p:nvPr>
        </p:nvSpPr>
        <p:spPr bwMode="auto"/>
        <p:txBody>
          <a:bodyPr/>
          <a:lstStyle/>
          <a:p>
            <a:pPr>
              <a:defRPr/>
            </a:pPr>
            <a:fld id="{915D0663-EC5C-2C49-8B7F-B3B985D64F2B}" type="datetime1">
              <a:rPr lang="fr-FR">
                <a:solidFill>
                  <a:prstClr val="black">
                    <a:tint val="75000"/>
                  </a:prstClr>
                </a:solidFill>
              </a:rPr>
              <a:t>01/04/2022</a:t>
            </a:fld>
            <a:endParaRPr lang="en-US">
              <a:solidFill>
                <a:prstClr val="black">
                  <a:tint val="75000"/>
                </a:prstClr>
              </a:solidFill>
            </a:endParaRPr>
          </a:p>
        </p:txBody>
      </p:sp>
      <p:sp>
        <p:nvSpPr>
          <p:cNvPr id="35" name="ZoneTexte 4"/>
          <p:cNvSpPr>
            <a:spLocks/>
          </p:cNvSpPr>
          <p:nvPr/>
        </p:nvSpPr>
        <p:spPr bwMode="auto">
          <a:xfrm>
            <a:off x="10919862" y="1211210"/>
            <a:ext cx="1444576" cy="646331"/>
          </a:xfrm>
          <a:prstGeom prst="rect">
            <a:avLst/>
          </a:prstGeom>
          <a:noFill/>
        </p:spPr>
        <p:txBody>
          <a:bodyPr wrap="square" rtlCol="0">
            <a:spAutoFit/>
          </a:bodyPr>
          <a:lstStyle/>
          <a:p>
            <a:pPr>
              <a:defRPr/>
            </a:pPr>
            <a:r>
              <a:rPr lang="en-US" sz="1200"/>
              <a:t>Comment valider le passage d’une phase à l’autre</a:t>
            </a:r>
          </a:p>
        </p:txBody>
      </p:sp>
      <p:cxnSp>
        <p:nvCxnSpPr>
          <p:cNvPr id="36" name="Connecteur droit avec flèche 10"/>
          <p:cNvCxnSpPr>
            <a:cxnSpLocks/>
            <a:stCxn id="11" idx="3"/>
            <a:endCxn id="12" idx="3"/>
          </p:cNvCxnSpPr>
          <p:nvPr/>
        </p:nvCxnSpPr>
        <p:spPr bwMode="auto">
          <a:xfrm>
            <a:off x="9750887" y="409048"/>
            <a:ext cx="459913" cy="1010001"/>
          </a:xfrm>
          <a:prstGeom prst="curvedConnector3">
            <a:avLst>
              <a:gd name="adj1" fmla="val 312376"/>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endParaRPr lang="fr-FR"/>
          </a:p>
        </p:txBody>
      </p:sp>
      <p:sp>
        <p:nvSpPr>
          <p:cNvPr id="5" name="Espace réservé de la date 2"/>
          <p:cNvSpPr>
            <a:spLocks noGrp="1"/>
          </p:cNvSpPr>
          <p:nvPr>
            <p:ph type="dt" sz="half" idx="10"/>
          </p:nvPr>
        </p:nvSpPr>
        <p:spPr bwMode="auto"/>
        <p:txBody>
          <a:bodyPr/>
          <a:lstStyle/>
          <a:p>
            <a:pPr>
              <a:defRPr/>
            </a:pPr>
            <a:fld id="{4A221DFA-9E0E-1B43-9AE3-0D57A3FFB037}" type="datetime1">
              <a:rPr lang="fr-FR">
                <a:solidFill>
                  <a:prstClr val="black">
                    <a:tint val="75000"/>
                  </a:prstClr>
                </a:solidFill>
              </a:rPr>
              <a:t>01/04/2022</a:t>
            </a:fld>
            <a:endParaRPr lang="en-US">
              <a:solidFill>
                <a:prstClr val="black">
                  <a:tint val="75000"/>
                </a:prstClr>
              </a:solidFill>
            </a:endParaRPr>
          </a:p>
        </p:txBody>
      </p:sp>
      <p:sp>
        <p:nvSpPr>
          <p:cNvPr id="6" name="Espace réservé du pied de page 3"/>
          <p:cNvSpPr>
            <a:spLocks noGrp="1"/>
          </p:cNvSpPr>
          <p:nvPr>
            <p:ph type="ftr" sz="quarter" idx="11"/>
          </p:nvPr>
        </p:nvSpPr>
        <p:spPr bwMode="auto"/>
        <p:txBody>
          <a:bodyPr/>
          <a:lstStyle/>
          <a:p>
            <a:pPr>
              <a:defRPr/>
            </a:pPr>
            <a:r>
              <a:rPr lang="en-US">
                <a:solidFill>
                  <a:prstClr val="black">
                    <a:tint val="75000"/>
                  </a:prstClr>
                </a:solidFill>
              </a:rPr>
              <a:t>UL - ERPI – LF2L -  l.dupont@univ-lorraine.fr</a:t>
            </a:r>
            <a:endParaRPr/>
          </a:p>
        </p:txBody>
      </p:sp>
      <p:sp>
        <p:nvSpPr>
          <p:cNvPr id="7" name="Espace réservé du numéro de diapositive 4"/>
          <p:cNvSpPr>
            <a:spLocks noGrp="1"/>
          </p:cNvSpPr>
          <p:nvPr>
            <p:ph type="sldNum" sz="quarter" idx="12"/>
          </p:nvPr>
        </p:nvSpPr>
        <p:spPr bwMode="auto"/>
        <p:txBody>
          <a:bodyPr/>
          <a:lstStyle/>
          <a:p>
            <a:pPr>
              <a:defRPr/>
            </a:pPr>
            <a:fld id="{475E49D8-828B-BA46-9C6F-02E7F8C9785D}" type="slidenum">
              <a:rPr lang="en-US">
                <a:solidFill>
                  <a:prstClr val="black">
                    <a:tint val="75000"/>
                  </a:prstClr>
                </a:solidFill>
              </a:rPr>
              <a:t>17</a:t>
            </a:fld>
            <a:endParaRPr lang="en-US">
              <a:solidFill>
                <a:prstClr val="black">
                  <a:tint val="75000"/>
                </a:prstClr>
              </a:solidFill>
            </a:endParaRPr>
          </a:p>
        </p:txBody>
      </p:sp>
      <p:sp>
        <p:nvSpPr>
          <p:cNvPr id="8" name="Titre 1"/>
          <p:cNvSpPr>
            <a:spLocks/>
          </p:cNvSpPr>
          <p:nvPr/>
        </p:nvSpPr>
        <p:spPr bwMode="auto">
          <a:xfrm>
            <a:off x="1605080" y="11018"/>
            <a:ext cx="10363200" cy="1223963"/>
          </a:xfrm>
          <a:prstGeom prst="rect">
            <a:avLst/>
          </a:prstGeom>
        </p:spPr>
        <p:txBody>
          <a:bodyPr vert="horz" lIns="91440" tIns="45720" rIns="91440" bIns="45720" rtlCol="0" anchor="ctr"/>
          <a:lstStyle>
            <a:lvl1pPr algn="ctr" defTabSz="457200">
              <a:spcBef>
                <a:spcPts val="0"/>
              </a:spcBef>
              <a:buNone/>
              <a:defRPr sz="4400">
                <a:solidFill>
                  <a:schemeClr val="tx1"/>
                </a:solidFill>
                <a:latin typeface="+mj-lt"/>
                <a:ea typeface="+mj-ea"/>
                <a:cs typeface="+mj-cs"/>
              </a:defRPr>
            </a:lvl1pPr>
          </a:lstStyle>
          <a:p>
            <a:pPr>
              <a:spcAft>
                <a:spcPts val="0"/>
              </a:spcAft>
              <a:defRPr/>
            </a:pPr>
            <a:r>
              <a:rPr lang="fr-FR" sz="1800"/>
              <a:t>Base de donnée </a:t>
            </a:r>
          </a:p>
        </p:txBody>
      </p:sp>
      <p:grpSp>
        <p:nvGrpSpPr>
          <p:cNvPr id="9" name="Groupe 6"/>
          <p:cNvGrpSpPr/>
          <p:nvPr/>
        </p:nvGrpSpPr>
        <p:grpSpPr bwMode="auto">
          <a:xfrm>
            <a:off x="1070152" y="1307861"/>
            <a:ext cx="10898127" cy="5362575"/>
            <a:chOff x="770235" y="1495425"/>
            <a:chExt cx="10898127" cy="5362575"/>
          </a:xfrm>
        </p:grpSpPr>
        <p:pic>
          <p:nvPicPr>
            <p:cNvPr id="10" name="Picture 2" descr="https://cdn.discordapp.com/attachments/248158641931288576/459663161889390592/Sans_titre_2.png"/>
            <p:cNvPicPr>
              <a:picLocks noChangeAspect="1" noChangeArrowheads="1"/>
            </p:cNvPicPr>
            <p:nvPr/>
          </p:nvPicPr>
          <p:blipFill>
            <a:blip r:embed="rId3"/>
            <a:stretch/>
          </p:blipFill>
          <p:spPr bwMode="auto">
            <a:xfrm>
              <a:off x="2948702" y="1495425"/>
              <a:ext cx="6781800" cy="5362575"/>
            </a:xfrm>
            <a:prstGeom prst="rect">
              <a:avLst/>
            </a:prstGeom>
            <a:noFill/>
          </p:spPr>
        </p:pic>
        <p:sp>
          <p:nvSpPr>
            <p:cNvPr id="11" name="ZoneTexte 8"/>
            <p:cNvSpPr>
              <a:spLocks/>
            </p:cNvSpPr>
            <p:nvPr/>
          </p:nvSpPr>
          <p:spPr bwMode="auto">
            <a:xfrm>
              <a:off x="9730502" y="3117960"/>
              <a:ext cx="1937861" cy="369332"/>
            </a:xfrm>
            <a:prstGeom prst="rect">
              <a:avLst/>
            </a:prstGeom>
            <a:noFill/>
          </p:spPr>
          <p:txBody>
            <a:bodyPr wrap="square" rtlCol="0">
              <a:spAutoFit/>
            </a:bodyPr>
            <a:lstStyle/>
            <a:p>
              <a:pPr>
                <a:defRPr/>
              </a:pPr>
              <a:r>
                <a:rPr lang="fr-FR" b="1" cap="all" spc="200">
                  <a:solidFill>
                    <a:schemeClr val="accent1"/>
                  </a:solidFill>
                </a:rPr>
                <a:t>Produits</a:t>
              </a:r>
              <a:endParaRPr/>
            </a:p>
          </p:txBody>
        </p:sp>
        <p:sp>
          <p:nvSpPr>
            <p:cNvPr id="12" name="ZoneTexte 9"/>
            <p:cNvSpPr>
              <a:spLocks/>
            </p:cNvSpPr>
            <p:nvPr/>
          </p:nvSpPr>
          <p:spPr bwMode="auto">
            <a:xfrm>
              <a:off x="8792051" y="5047382"/>
              <a:ext cx="2399903" cy="369332"/>
            </a:xfrm>
            <a:prstGeom prst="rect">
              <a:avLst/>
            </a:prstGeom>
            <a:noFill/>
          </p:spPr>
          <p:txBody>
            <a:bodyPr wrap="square" rtlCol="0">
              <a:spAutoFit/>
            </a:bodyPr>
            <a:lstStyle/>
            <a:p>
              <a:pPr>
                <a:defRPr/>
              </a:pPr>
              <a:r>
                <a:rPr lang="fr-FR" b="1" cap="all" spc="200">
                  <a:solidFill>
                    <a:schemeClr val="accent1"/>
                  </a:solidFill>
                </a:rPr>
                <a:t>Personnes</a:t>
              </a:r>
              <a:endParaRPr/>
            </a:p>
          </p:txBody>
        </p:sp>
        <p:sp>
          <p:nvSpPr>
            <p:cNvPr id="13" name="ZoneTexte 10"/>
            <p:cNvSpPr>
              <a:spLocks/>
            </p:cNvSpPr>
            <p:nvPr/>
          </p:nvSpPr>
          <p:spPr bwMode="auto">
            <a:xfrm>
              <a:off x="770235" y="5000049"/>
              <a:ext cx="2350076" cy="369332"/>
            </a:xfrm>
            <a:prstGeom prst="rect">
              <a:avLst/>
            </a:prstGeom>
            <a:noFill/>
          </p:spPr>
          <p:txBody>
            <a:bodyPr wrap="square" rtlCol="0">
              <a:spAutoFit/>
            </a:bodyPr>
            <a:lstStyle/>
            <a:p>
              <a:pPr>
                <a:defRPr/>
              </a:pPr>
              <a:r>
                <a:rPr lang="fr-FR" b="1" cap="all" spc="200">
                  <a:solidFill>
                    <a:schemeClr val="accent1"/>
                  </a:solidFill>
                </a:rPr>
                <a:t>Publications</a:t>
              </a:r>
              <a:endParaRPr/>
            </a:p>
          </p:txBody>
        </p:sp>
        <p:sp>
          <p:nvSpPr>
            <p:cNvPr id="14" name="ZoneTexte 11"/>
            <p:cNvSpPr>
              <a:spLocks/>
            </p:cNvSpPr>
            <p:nvPr/>
          </p:nvSpPr>
          <p:spPr bwMode="auto">
            <a:xfrm>
              <a:off x="3539728" y="3714060"/>
              <a:ext cx="1770221" cy="369332"/>
            </a:xfrm>
            <a:prstGeom prst="rect">
              <a:avLst/>
            </a:prstGeom>
            <a:noFill/>
          </p:spPr>
          <p:txBody>
            <a:bodyPr wrap="square" rtlCol="0">
              <a:spAutoFit/>
            </a:bodyPr>
            <a:lstStyle/>
            <a:p>
              <a:pPr>
                <a:defRPr/>
              </a:pPr>
              <a:r>
                <a:rPr lang="fr-FR" b="1" cap="all" spc="200">
                  <a:solidFill>
                    <a:schemeClr val="accent1"/>
                  </a:solidFill>
                </a:rPr>
                <a:t>Projets</a:t>
              </a:r>
              <a:endParaRPr/>
            </a:p>
          </p:txBody>
        </p:sp>
        <p:sp>
          <p:nvSpPr>
            <p:cNvPr id="15" name="ZoneTexte 12"/>
            <p:cNvSpPr>
              <a:spLocks/>
            </p:cNvSpPr>
            <p:nvPr/>
          </p:nvSpPr>
          <p:spPr bwMode="auto">
            <a:xfrm>
              <a:off x="7674768" y="1731227"/>
              <a:ext cx="2055734" cy="369332"/>
            </a:xfrm>
            <a:prstGeom prst="rect">
              <a:avLst/>
            </a:prstGeom>
            <a:noFill/>
          </p:spPr>
          <p:txBody>
            <a:bodyPr wrap="square" rtlCol="0">
              <a:spAutoFit/>
            </a:bodyPr>
            <a:lstStyle/>
            <a:p>
              <a:pPr>
                <a:defRPr/>
              </a:pPr>
              <a:r>
                <a:rPr lang="fr-FR" b="1" cap="all" spc="200">
                  <a:solidFill>
                    <a:schemeClr val="accent1"/>
                  </a:solidFill>
                </a:rPr>
                <a:t>Activités</a:t>
              </a:r>
              <a:endParaRPr/>
            </a:p>
          </p:txBody>
        </p:sp>
        <p:sp>
          <p:nvSpPr>
            <p:cNvPr id="16" name="ZoneTexte 13"/>
            <p:cNvSpPr>
              <a:spLocks/>
            </p:cNvSpPr>
            <p:nvPr/>
          </p:nvSpPr>
          <p:spPr bwMode="auto">
            <a:xfrm>
              <a:off x="1350090" y="1999661"/>
              <a:ext cx="1770221" cy="369332"/>
            </a:xfrm>
            <a:prstGeom prst="rect">
              <a:avLst/>
            </a:prstGeom>
            <a:noFill/>
          </p:spPr>
          <p:txBody>
            <a:bodyPr wrap="square" rtlCol="0">
              <a:spAutoFit/>
            </a:bodyPr>
            <a:lstStyle/>
            <a:p>
              <a:pPr>
                <a:defRPr/>
              </a:pPr>
              <a:r>
                <a:rPr lang="fr-FR" b="1" cap="all" spc="200">
                  <a:solidFill>
                    <a:schemeClr val="accent1"/>
                  </a:solidFill>
                </a:rPr>
                <a:t>Finance</a:t>
              </a:r>
              <a:endParaRPr/>
            </a:p>
          </p:txBody>
        </p:sp>
        <p:sp>
          <p:nvSpPr>
            <p:cNvPr id="17" name="ZoneTexte 14"/>
            <p:cNvSpPr>
              <a:spLocks/>
            </p:cNvSpPr>
            <p:nvPr/>
          </p:nvSpPr>
          <p:spPr bwMode="auto">
            <a:xfrm>
              <a:off x="1675687" y="3117960"/>
              <a:ext cx="2546031" cy="369332"/>
            </a:xfrm>
            <a:prstGeom prst="rect">
              <a:avLst/>
            </a:prstGeom>
            <a:noFill/>
          </p:spPr>
          <p:txBody>
            <a:bodyPr wrap="square" rtlCol="0">
              <a:spAutoFit/>
            </a:bodyPr>
            <a:lstStyle/>
            <a:p>
              <a:pPr>
                <a:defRPr/>
              </a:pPr>
              <a:r>
                <a:rPr lang="fr-FR" b="1" cap="all" spc="200">
                  <a:solidFill>
                    <a:schemeClr val="accent1"/>
                  </a:solidFill>
                </a:rPr>
                <a:t>Ressources</a:t>
              </a:r>
              <a:endParaRPr/>
            </a:p>
          </p:txBody>
        </p:sp>
      </p:grpSp>
      <p:pic>
        <p:nvPicPr>
          <p:cNvPr id="18" name="Picture 4" descr="https://cdn.discordapp.com/attachments/248158641931288576/462247813796069377/Sans_titre_6.png"/>
          <p:cNvPicPr>
            <a:picLocks noChangeAspect="1" noChangeArrowheads="1"/>
          </p:cNvPicPr>
          <p:nvPr/>
        </p:nvPicPr>
        <p:blipFill>
          <a:blip r:embed="rId4"/>
          <a:stretch/>
        </p:blipFill>
        <p:spPr bwMode="auto">
          <a:xfrm>
            <a:off x="2531604" y="225575"/>
            <a:ext cx="7177286" cy="6308338"/>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30"/>
          <p:cNvPicPr/>
          <p:nvPr/>
        </p:nvPicPr>
        <p:blipFill>
          <a:blip r:embed="rId3"/>
          <a:stretch/>
        </p:blipFill>
        <p:spPr bwMode="auto">
          <a:xfrm>
            <a:off x="8837177" y="3465003"/>
            <a:ext cx="1548172" cy="1210256"/>
          </a:xfrm>
          <a:prstGeom prst="rect">
            <a:avLst/>
          </a:prstGeom>
          <a:noFill/>
          <a:ln>
            <a:noFill/>
          </a:ln>
        </p:spPr>
      </p:pic>
      <p:pic>
        <p:nvPicPr>
          <p:cNvPr id="5" name="Image 27" descr="Capture d’écran 2016-10-24 à 17.41.29.png"/>
          <p:cNvPicPr>
            <a:picLocks noChangeAspect="1"/>
          </p:cNvPicPr>
          <p:nvPr/>
        </p:nvPicPr>
        <p:blipFill>
          <a:blip r:embed="rId4"/>
          <a:stretch/>
        </p:blipFill>
        <p:spPr bwMode="auto">
          <a:xfrm>
            <a:off x="2280840" y="2924944"/>
            <a:ext cx="1942953" cy="1152128"/>
          </a:xfrm>
          <a:prstGeom prst="rect">
            <a:avLst/>
          </a:prstGeom>
        </p:spPr>
      </p:pic>
      <p:pic>
        <p:nvPicPr>
          <p:cNvPr id="6" name="Image 5" descr="1.1.jpg"/>
          <p:cNvPicPr>
            <a:picLocks noChangeAspect="1"/>
          </p:cNvPicPr>
          <p:nvPr/>
        </p:nvPicPr>
        <p:blipFill>
          <a:blip r:embed="rId5"/>
          <a:srcRect l="21248" r="20185"/>
          <a:stretch/>
        </p:blipFill>
        <p:spPr bwMode="auto">
          <a:xfrm>
            <a:off x="3899756" y="1016732"/>
            <a:ext cx="4556158" cy="4537978"/>
          </a:xfrm>
          <a:prstGeom prst="rect">
            <a:avLst/>
          </a:prstGeom>
        </p:spPr>
      </p:pic>
      <p:sp>
        <p:nvSpPr>
          <p:cNvPr id="7" name="Titre 1"/>
          <p:cNvSpPr>
            <a:spLocks noGrp="1"/>
          </p:cNvSpPr>
          <p:nvPr>
            <p:ph type="title"/>
          </p:nvPr>
        </p:nvSpPr>
        <p:spPr bwMode="auto">
          <a:xfrm>
            <a:off x="195456" y="-66883"/>
            <a:ext cx="8229600" cy="801688"/>
          </a:xfrm>
        </p:spPr>
        <p:txBody>
          <a:bodyPr/>
          <a:lstStyle/>
          <a:p>
            <a:pPr>
              <a:defRPr/>
            </a:pPr>
            <a:r>
              <a:rPr lang="fr-FR">
                <a:solidFill>
                  <a:srgbClr val="7030A0"/>
                </a:solidFill>
              </a:rPr>
              <a:t>Cas prat</a:t>
            </a:r>
            <a:r>
              <a:rPr lang="fr-FR">
                <a:solidFill>
                  <a:srgbClr val="FF8100"/>
                </a:solidFill>
              </a:rPr>
              <a:t>i</a:t>
            </a:r>
            <a:r>
              <a:rPr lang="fr-FR">
                <a:solidFill>
                  <a:srgbClr val="7030A0"/>
                </a:solidFill>
              </a:rPr>
              <a:t>que : MoveeGo</a:t>
            </a:r>
          </a:p>
        </p:txBody>
      </p:sp>
      <p:pic>
        <p:nvPicPr>
          <p:cNvPr id="8" name="Image 24" descr="IMG_4001.JPG"/>
          <p:cNvPicPr>
            <a:picLocks noChangeAspect="1"/>
          </p:cNvPicPr>
          <p:nvPr/>
        </p:nvPicPr>
        <p:blipFill>
          <a:blip r:embed="rId6"/>
          <a:srcRect l="27326" t="27880" r="9013" b="29087"/>
          <a:stretch/>
        </p:blipFill>
        <p:spPr bwMode="auto">
          <a:xfrm>
            <a:off x="7716180" y="404664"/>
            <a:ext cx="1988542" cy="1008112"/>
          </a:xfrm>
          <a:prstGeom prst="rect">
            <a:avLst/>
          </a:prstGeom>
        </p:spPr>
      </p:pic>
      <p:pic>
        <p:nvPicPr>
          <p:cNvPr id="9" name="Image 8" descr="P1030303.JPG"/>
          <p:cNvPicPr>
            <a:picLocks noChangeAspect="1"/>
          </p:cNvPicPr>
          <p:nvPr/>
        </p:nvPicPr>
        <p:blipFill>
          <a:blip r:embed="rId7"/>
          <a:stretch/>
        </p:blipFill>
        <p:spPr bwMode="auto">
          <a:xfrm>
            <a:off x="2567608" y="980728"/>
            <a:ext cx="1776198" cy="1332147"/>
          </a:xfrm>
          <a:prstGeom prst="rect">
            <a:avLst/>
          </a:prstGeom>
        </p:spPr>
      </p:pic>
      <p:sp>
        <p:nvSpPr>
          <p:cNvPr id="10" name="ZoneTexte 11"/>
          <p:cNvSpPr>
            <a:spLocks/>
          </p:cNvSpPr>
          <p:nvPr/>
        </p:nvSpPr>
        <p:spPr bwMode="auto">
          <a:xfrm>
            <a:off x="8117098" y="80628"/>
            <a:ext cx="1440160" cy="261610"/>
          </a:xfrm>
          <a:prstGeom prst="rect">
            <a:avLst/>
          </a:prstGeom>
          <a:solidFill>
            <a:srgbClr val="CD7923"/>
          </a:solidFill>
        </p:spPr>
        <p:txBody>
          <a:bodyPr wrap="square" rtlCol="0">
            <a:spAutoFit/>
          </a:bodyPr>
          <a:lstStyle/>
          <a:p>
            <a:pPr>
              <a:defRPr/>
            </a:pPr>
            <a:r>
              <a:rPr lang="fr-FR" sz="1050">
                <a:solidFill>
                  <a:schemeClr val="bg1"/>
                </a:solidFill>
              </a:rPr>
              <a:t>Créativité 2D</a:t>
            </a:r>
            <a:endParaRPr/>
          </a:p>
        </p:txBody>
      </p:sp>
      <p:pic>
        <p:nvPicPr>
          <p:cNvPr id="11" name="Image 25" descr="fiche idée SteadeeGo 2.jpeg"/>
          <p:cNvPicPr>
            <a:picLocks noChangeAspect="1"/>
          </p:cNvPicPr>
          <p:nvPr/>
        </p:nvPicPr>
        <p:blipFill>
          <a:blip r:embed="rId8"/>
          <a:srcRect l="7085" t="8531" r="7575" b="9075"/>
          <a:stretch/>
        </p:blipFill>
        <p:spPr bwMode="auto">
          <a:xfrm rot="20636432">
            <a:off x="8508268" y="1874587"/>
            <a:ext cx="1059370" cy="1446400"/>
          </a:xfrm>
          <a:prstGeom prst="rect">
            <a:avLst/>
          </a:prstGeom>
        </p:spPr>
      </p:pic>
      <p:sp>
        <p:nvSpPr>
          <p:cNvPr id="12" name="ZoneTexte 12"/>
          <p:cNvSpPr>
            <a:spLocks/>
          </p:cNvSpPr>
          <p:nvPr/>
        </p:nvSpPr>
        <p:spPr bwMode="auto">
          <a:xfrm>
            <a:off x="3252316" y="847223"/>
            <a:ext cx="1440160" cy="261610"/>
          </a:xfrm>
          <a:prstGeom prst="rect">
            <a:avLst/>
          </a:prstGeom>
          <a:solidFill>
            <a:srgbClr val="EE401C"/>
          </a:solidFill>
        </p:spPr>
        <p:txBody>
          <a:bodyPr wrap="square" rtlCol="0">
            <a:spAutoFit/>
          </a:bodyPr>
          <a:lstStyle/>
          <a:p>
            <a:pPr>
              <a:defRPr/>
            </a:pPr>
            <a:r>
              <a:rPr lang="fr-FR" sz="1050">
                <a:solidFill>
                  <a:schemeClr val="bg1"/>
                </a:solidFill>
              </a:rPr>
              <a:t>Immersif 2D/4D</a:t>
            </a:r>
            <a:endParaRPr/>
          </a:p>
        </p:txBody>
      </p:sp>
      <p:pic>
        <p:nvPicPr>
          <p:cNvPr id="13" name="Image 26" descr="fiche idée SteadeeGo 5.jpeg"/>
          <p:cNvPicPr>
            <a:picLocks noChangeAspect="1"/>
          </p:cNvPicPr>
          <p:nvPr/>
        </p:nvPicPr>
        <p:blipFill>
          <a:blip r:embed="rId9"/>
          <a:srcRect l="7331" t="7698" r="3504" b="8451"/>
          <a:stretch/>
        </p:blipFill>
        <p:spPr bwMode="auto">
          <a:xfrm>
            <a:off x="8904312" y="1448030"/>
            <a:ext cx="1227804" cy="1632806"/>
          </a:xfrm>
          <a:prstGeom prst="rect">
            <a:avLst/>
          </a:prstGeom>
        </p:spPr>
      </p:pic>
      <p:pic>
        <p:nvPicPr>
          <p:cNvPr id="14" name="Image 7" descr="fiche idée SteadeeGo.jpeg"/>
          <p:cNvPicPr>
            <a:picLocks noChangeAspect="1"/>
          </p:cNvPicPr>
          <p:nvPr/>
        </p:nvPicPr>
        <p:blipFill>
          <a:blip r:embed="rId10"/>
          <a:srcRect t="7327" b="8216"/>
          <a:stretch/>
        </p:blipFill>
        <p:spPr bwMode="auto">
          <a:xfrm rot="1580433">
            <a:off x="9720863" y="1584218"/>
            <a:ext cx="1297747" cy="1549959"/>
          </a:xfrm>
          <a:prstGeom prst="rect">
            <a:avLst/>
          </a:prstGeom>
        </p:spPr>
      </p:pic>
      <p:sp>
        <p:nvSpPr>
          <p:cNvPr id="15" name="ZoneTexte 19"/>
          <p:cNvSpPr>
            <a:spLocks/>
          </p:cNvSpPr>
          <p:nvPr/>
        </p:nvSpPr>
        <p:spPr bwMode="auto">
          <a:xfrm>
            <a:off x="8832304" y="1412776"/>
            <a:ext cx="1440160" cy="253916"/>
          </a:xfrm>
          <a:prstGeom prst="rect">
            <a:avLst/>
          </a:prstGeom>
          <a:solidFill>
            <a:srgbClr val="288ADD"/>
          </a:solidFill>
        </p:spPr>
        <p:txBody>
          <a:bodyPr wrap="square" rtlCol="0">
            <a:spAutoFit/>
          </a:bodyPr>
          <a:lstStyle/>
          <a:p>
            <a:pPr>
              <a:defRPr/>
            </a:pPr>
            <a:r>
              <a:rPr lang="fr-FR" sz="1050">
                <a:solidFill>
                  <a:schemeClr val="bg1"/>
                </a:solidFill>
              </a:rPr>
              <a:t>Fiches idées 2D</a:t>
            </a:r>
            <a:endParaRPr/>
          </a:p>
        </p:txBody>
      </p:sp>
      <p:sp>
        <p:nvSpPr>
          <p:cNvPr id="16" name="ZoneTexte 17"/>
          <p:cNvSpPr>
            <a:spLocks/>
          </p:cNvSpPr>
          <p:nvPr/>
        </p:nvSpPr>
        <p:spPr bwMode="auto">
          <a:xfrm>
            <a:off x="9227840" y="3284984"/>
            <a:ext cx="1440160" cy="261610"/>
          </a:xfrm>
          <a:prstGeom prst="rect">
            <a:avLst/>
          </a:prstGeom>
          <a:solidFill>
            <a:srgbClr val="F8A438"/>
          </a:solidFill>
        </p:spPr>
        <p:txBody>
          <a:bodyPr wrap="square" rtlCol="0">
            <a:spAutoFit/>
          </a:bodyPr>
          <a:lstStyle/>
          <a:p>
            <a:pPr>
              <a:defRPr/>
            </a:pPr>
            <a:r>
              <a:rPr lang="fr-FR" sz="1050">
                <a:solidFill>
                  <a:schemeClr val="bg1"/>
                </a:solidFill>
              </a:rPr>
              <a:t>Open Innovation 2D</a:t>
            </a:r>
            <a:endParaRPr/>
          </a:p>
        </p:txBody>
      </p:sp>
      <p:sp>
        <p:nvSpPr>
          <p:cNvPr id="17" name="ZoneTexte 20"/>
          <p:cNvSpPr>
            <a:spLocks/>
          </p:cNvSpPr>
          <p:nvPr/>
        </p:nvSpPr>
        <p:spPr bwMode="auto">
          <a:xfrm>
            <a:off x="8256240" y="4581128"/>
            <a:ext cx="1440160" cy="253916"/>
          </a:xfrm>
          <a:prstGeom prst="rect">
            <a:avLst/>
          </a:prstGeom>
          <a:solidFill>
            <a:srgbClr val="0E6BA9"/>
          </a:solidFill>
        </p:spPr>
        <p:txBody>
          <a:bodyPr wrap="square" rtlCol="0">
            <a:spAutoFit/>
          </a:bodyPr>
          <a:lstStyle/>
          <a:p>
            <a:pPr>
              <a:defRPr/>
            </a:pPr>
            <a:r>
              <a:rPr lang="fr-FR" sz="1050">
                <a:solidFill>
                  <a:schemeClr val="bg1"/>
                </a:solidFill>
              </a:rPr>
              <a:t>Modélisation 2D/3D</a:t>
            </a:r>
            <a:endParaRPr/>
          </a:p>
        </p:txBody>
      </p:sp>
      <p:pic>
        <p:nvPicPr>
          <p:cNvPr id="18" name="Image 9" descr="P1030299.JPG"/>
          <p:cNvPicPr>
            <a:picLocks noChangeAspect="1"/>
          </p:cNvPicPr>
          <p:nvPr/>
        </p:nvPicPr>
        <p:blipFill>
          <a:blip r:embed="rId11"/>
          <a:stretch/>
        </p:blipFill>
        <p:spPr bwMode="auto">
          <a:xfrm>
            <a:off x="1539550" y="3392996"/>
            <a:ext cx="941620" cy="972108"/>
          </a:xfrm>
          <a:prstGeom prst="rect">
            <a:avLst/>
          </a:prstGeom>
        </p:spPr>
      </p:pic>
      <p:pic>
        <p:nvPicPr>
          <p:cNvPr id="19" name="Image 28" descr="Capture d’écran 2016-10-24 à 17.44.40.png"/>
          <p:cNvPicPr>
            <a:picLocks noChangeAspect="1"/>
          </p:cNvPicPr>
          <p:nvPr/>
        </p:nvPicPr>
        <p:blipFill>
          <a:blip r:embed="rId12"/>
          <a:stretch/>
        </p:blipFill>
        <p:spPr bwMode="auto">
          <a:xfrm>
            <a:off x="1569530" y="2600908"/>
            <a:ext cx="1178099" cy="792087"/>
          </a:xfrm>
          <a:prstGeom prst="rect">
            <a:avLst/>
          </a:prstGeom>
        </p:spPr>
      </p:pic>
      <p:pic>
        <p:nvPicPr>
          <p:cNvPr id="20" name="Image 29" descr="CaptureoveeGo - copie.PNG"/>
          <p:cNvPicPr>
            <a:picLocks noChangeAspect="1"/>
          </p:cNvPicPr>
          <p:nvPr/>
        </p:nvPicPr>
        <p:blipFill>
          <a:blip r:embed="rId13"/>
          <a:stretch/>
        </p:blipFill>
        <p:spPr bwMode="auto">
          <a:xfrm>
            <a:off x="7932205" y="4905165"/>
            <a:ext cx="997815" cy="975953"/>
          </a:xfrm>
          <a:prstGeom prst="rect">
            <a:avLst/>
          </a:prstGeom>
        </p:spPr>
      </p:pic>
      <p:pic>
        <p:nvPicPr>
          <p:cNvPr id="21" name="Image 23" descr="MoveeGo-imp3D.jpg"/>
          <p:cNvPicPr>
            <a:picLocks noChangeAspect="1"/>
          </p:cNvPicPr>
          <p:nvPr/>
        </p:nvPicPr>
        <p:blipFill>
          <a:blip r:embed="rId14"/>
          <a:stretch/>
        </p:blipFill>
        <p:spPr bwMode="auto">
          <a:xfrm>
            <a:off x="3467708" y="5147452"/>
            <a:ext cx="900100" cy="729819"/>
          </a:xfrm>
          <a:prstGeom prst="rect">
            <a:avLst/>
          </a:prstGeom>
        </p:spPr>
      </p:pic>
      <p:sp>
        <p:nvSpPr>
          <p:cNvPr id="22" name="ZoneTexte 6"/>
          <p:cNvSpPr>
            <a:spLocks/>
          </p:cNvSpPr>
          <p:nvPr/>
        </p:nvSpPr>
        <p:spPr bwMode="auto">
          <a:xfrm>
            <a:off x="12336524" y="6309321"/>
            <a:ext cx="1485127" cy="276999"/>
          </a:xfrm>
          <a:prstGeom prst="rect">
            <a:avLst/>
          </a:prstGeom>
          <a:noFill/>
        </p:spPr>
        <p:txBody>
          <a:bodyPr wrap="none" rtlCol="0">
            <a:spAutoFit/>
          </a:bodyPr>
          <a:lstStyle/>
          <a:p>
            <a:pPr>
              <a:defRPr/>
            </a:pPr>
            <a:r>
              <a:rPr lang="fr-FR" sz="1200">
                <a:solidFill>
                  <a:prstClr val="black"/>
                </a:solidFill>
              </a:rPr>
              <a:t>Dupont, et al. 2015</a:t>
            </a:r>
            <a:endParaRPr/>
          </a:p>
        </p:txBody>
      </p:sp>
      <p:sp>
        <p:nvSpPr>
          <p:cNvPr id="23" name="Espace réservé de la date 2"/>
          <p:cNvSpPr>
            <a:spLocks noGrp="1"/>
          </p:cNvSpPr>
          <p:nvPr>
            <p:ph type="dt" sz="half" idx="10"/>
          </p:nvPr>
        </p:nvSpPr>
        <p:spPr bwMode="auto"/>
        <p:txBody>
          <a:bodyPr/>
          <a:lstStyle/>
          <a:p>
            <a:pPr>
              <a:defRPr/>
            </a:pPr>
            <a:r>
              <a:rPr lang="fr-FR">
                <a:solidFill>
                  <a:prstClr val="white"/>
                </a:solidFill>
              </a:rPr>
              <a:t>02/12/2019</a:t>
            </a:r>
            <a:endParaRPr/>
          </a:p>
        </p:txBody>
      </p:sp>
      <p:sp>
        <p:nvSpPr>
          <p:cNvPr id="24" name="Espace réservé du pied de page 3"/>
          <p:cNvSpPr>
            <a:spLocks noGrp="1"/>
          </p:cNvSpPr>
          <p:nvPr>
            <p:ph type="ftr" sz="quarter" idx="11"/>
          </p:nvPr>
        </p:nvSpPr>
        <p:spPr bwMode="auto"/>
        <p:txBody>
          <a:bodyPr/>
          <a:lstStyle/>
          <a:p>
            <a:pPr>
              <a:defRPr/>
            </a:pPr>
            <a:r>
              <a:rPr lang="fr-FR">
                <a:solidFill>
                  <a:prstClr val="white"/>
                </a:solidFill>
                <a:latin typeface="Arial Narrow"/>
              </a:rPr>
              <a:t>UL - ERPI – LF2L -  l.dupont@univ-lorraine.fr</a:t>
            </a:r>
            <a:endParaRPr/>
          </a:p>
        </p:txBody>
      </p:sp>
      <p:sp>
        <p:nvSpPr>
          <p:cNvPr id="25" name="Espace réservé du numéro de diapositive 4"/>
          <p:cNvSpPr>
            <a:spLocks noGrp="1"/>
          </p:cNvSpPr>
          <p:nvPr>
            <p:ph type="sldNum" sz="quarter" idx="12"/>
          </p:nvPr>
        </p:nvSpPr>
        <p:spPr bwMode="auto"/>
        <p:txBody>
          <a:bodyPr/>
          <a:lstStyle/>
          <a:p>
            <a:pPr>
              <a:defRPr/>
            </a:pPr>
            <a:fld id="{CAB93DFD-2460-6640-B60D-FCC4E5000C89}" type="slidenum">
              <a:rPr lang="fr-FR">
                <a:solidFill>
                  <a:prstClr val="white"/>
                </a:solidFill>
              </a:rPr>
              <a:t>18</a:t>
            </a:fld>
            <a:endParaRPr lang="fr-FR">
              <a:solidFill>
                <a:prstClr val="white"/>
              </a:solidFill>
            </a:endParaRPr>
          </a:p>
        </p:txBody>
      </p:sp>
      <p:pic>
        <p:nvPicPr>
          <p:cNvPr id="26" name="Image 14" descr="Macintosh HD:Users:laurentdupont:Documents:Professionnel:Université-Enseignement:Recherche:ICE - NITIM - IAMOT:ICE 2016:LD et Marc Pallot:IMG_2347.jpg"/>
          <p:cNvPicPr/>
          <p:nvPr/>
        </p:nvPicPr>
        <p:blipFill>
          <a:blip r:embed="rId15"/>
          <a:srcRect l="12504" t="12247" r="8111" b="21102"/>
          <a:stretch/>
        </p:blipFill>
        <p:spPr bwMode="auto">
          <a:xfrm>
            <a:off x="-1800708" y="3825044"/>
            <a:ext cx="1420017" cy="864096"/>
          </a:xfrm>
          <a:prstGeom prst="rect">
            <a:avLst/>
          </a:prstGeom>
          <a:noFill/>
          <a:ln>
            <a:noFill/>
          </a:ln>
        </p:spPr>
      </p:pic>
      <p:sp>
        <p:nvSpPr>
          <p:cNvPr id="27" name="ZoneTexte 15"/>
          <p:cNvSpPr>
            <a:spLocks/>
          </p:cNvSpPr>
          <p:nvPr/>
        </p:nvSpPr>
        <p:spPr bwMode="auto">
          <a:xfrm>
            <a:off x="-2088740" y="2060848"/>
            <a:ext cx="1476164" cy="253916"/>
          </a:xfrm>
          <a:prstGeom prst="rect">
            <a:avLst/>
          </a:prstGeom>
          <a:solidFill>
            <a:srgbClr val="C90D22"/>
          </a:solidFill>
        </p:spPr>
        <p:txBody>
          <a:bodyPr wrap="square" lIns="36000" rIns="36000" rtlCol="0">
            <a:spAutoFit/>
          </a:bodyPr>
          <a:lstStyle/>
          <a:p>
            <a:pPr>
              <a:defRPr/>
            </a:pPr>
            <a:r>
              <a:rPr lang="fr-FR" sz="1050">
                <a:solidFill>
                  <a:schemeClr val="bg1"/>
                </a:solidFill>
              </a:rPr>
              <a:t>VR &amp; Simulation 3D/4D</a:t>
            </a:r>
            <a:endParaRPr/>
          </a:p>
        </p:txBody>
      </p:sp>
      <p:sp>
        <p:nvSpPr>
          <p:cNvPr id="28" name="ZoneTexte 18"/>
          <p:cNvSpPr>
            <a:spLocks/>
          </p:cNvSpPr>
          <p:nvPr/>
        </p:nvSpPr>
        <p:spPr bwMode="auto">
          <a:xfrm>
            <a:off x="13128612" y="1628801"/>
            <a:ext cx="1440160" cy="246221"/>
          </a:xfrm>
          <a:prstGeom prst="rect">
            <a:avLst/>
          </a:prstGeom>
          <a:solidFill>
            <a:srgbClr val="5DC6D7"/>
          </a:solidFill>
        </p:spPr>
        <p:txBody>
          <a:bodyPr wrap="square" lIns="36000" rIns="0" rtlCol="0">
            <a:spAutoFit/>
          </a:bodyPr>
          <a:lstStyle/>
          <a:p>
            <a:pPr>
              <a:defRPr/>
            </a:pPr>
            <a:r>
              <a:rPr lang="fr-FR" sz="1000">
                <a:solidFill>
                  <a:schemeClr val="bg1"/>
                </a:solidFill>
              </a:rPr>
              <a:t>Capacité à innover 2D</a:t>
            </a:r>
            <a:endParaRPr/>
          </a:p>
        </p:txBody>
      </p:sp>
      <p:sp>
        <p:nvSpPr>
          <p:cNvPr id="29" name="ZoneTexte 21"/>
          <p:cNvSpPr>
            <a:spLocks/>
          </p:cNvSpPr>
          <p:nvPr/>
        </p:nvSpPr>
        <p:spPr bwMode="auto">
          <a:xfrm>
            <a:off x="13056604" y="5337212"/>
            <a:ext cx="1440160" cy="253916"/>
          </a:xfrm>
          <a:prstGeom prst="rect">
            <a:avLst/>
          </a:prstGeom>
          <a:solidFill>
            <a:srgbClr val="0E3E69"/>
          </a:solidFill>
        </p:spPr>
        <p:txBody>
          <a:bodyPr wrap="square" rtlCol="0">
            <a:spAutoFit/>
          </a:bodyPr>
          <a:lstStyle/>
          <a:p>
            <a:pPr>
              <a:defRPr/>
            </a:pPr>
            <a:r>
              <a:rPr lang="fr-FR" sz="1050">
                <a:solidFill>
                  <a:schemeClr val="bg1"/>
                </a:solidFill>
              </a:rPr>
              <a:t>Numérisation 3D</a:t>
            </a:r>
            <a:endParaRPr/>
          </a:p>
        </p:txBody>
      </p:sp>
      <p:pic>
        <p:nvPicPr>
          <p:cNvPr id="30" name="Image 22" descr="proto5.png"/>
          <p:cNvPicPr>
            <a:picLocks noChangeAspect="1"/>
          </p:cNvPicPr>
          <p:nvPr/>
        </p:nvPicPr>
        <p:blipFill>
          <a:blip r:embed="rId16"/>
          <a:stretch/>
        </p:blipFill>
        <p:spPr bwMode="auto">
          <a:xfrm>
            <a:off x="9084332" y="5049181"/>
            <a:ext cx="720080" cy="846159"/>
          </a:xfrm>
          <a:prstGeom prst="rect">
            <a:avLst/>
          </a:prstGeom>
        </p:spPr>
      </p:pic>
      <p:pic>
        <p:nvPicPr>
          <p:cNvPr id="31" name="Image 10" descr="P1030296.JPG"/>
          <p:cNvPicPr>
            <a:picLocks noChangeAspect="1"/>
          </p:cNvPicPr>
          <p:nvPr/>
        </p:nvPicPr>
        <p:blipFill>
          <a:blip r:embed="rId17"/>
          <a:stretch/>
        </p:blipFill>
        <p:spPr bwMode="auto">
          <a:xfrm>
            <a:off x="2207568" y="4653136"/>
            <a:ext cx="1171544" cy="1224136"/>
          </a:xfrm>
          <a:prstGeom prst="rect">
            <a:avLst/>
          </a:prstGeom>
        </p:spPr>
      </p:pic>
      <p:pic>
        <p:nvPicPr>
          <p:cNvPr id="32" name="Image 31" descr="Logo 5x5 cm  Lorraine Fab Living Lab.jpg"/>
          <p:cNvPicPr>
            <a:picLocks noChangeAspect="1"/>
          </p:cNvPicPr>
          <p:nvPr/>
        </p:nvPicPr>
        <p:blipFill>
          <a:blip r:embed="rId18"/>
          <a:srcRect l="9927" t="15971" r="7200" b="16578"/>
          <a:stretch/>
        </p:blipFill>
        <p:spPr bwMode="auto">
          <a:xfrm>
            <a:off x="10656757" y="253726"/>
            <a:ext cx="1152128" cy="937753"/>
          </a:xfrm>
          <a:prstGeom prst="rect">
            <a:avLst/>
          </a:prstGeom>
        </p:spPr>
      </p:pic>
      <p:sp>
        <p:nvSpPr>
          <p:cNvPr id="33" name="ZoneTexte 13"/>
          <p:cNvSpPr>
            <a:spLocks/>
          </p:cNvSpPr>
          <p:nvPr/>
        </p:nvSpPr>
        <p:spPr bwMode="auto">
          <a:xfrm>
            <a:off x="2395510" y="2461234"/>
            <a:ext cx="1476164" cy="230832"/>
          </a:xfrm>
          <a:prstGeom prst="rect">
            <a:avLst/>
          </a:prstGeom>
          <a:solidFill>
            <a:srgbClr val="99D405"/>
          </a:solidFill>
        </p:spPr>
        <p:txBody>
          <a:bodyPr wrap="square" lIns="36000" rIns="36000" rtlCol="0">
            <a:spAutoFit/>
          </a:bodyPr>
          <a:lstStyle/>
          <a:p>
            <a:pPr>
              <a:defRPr/>
            </a:pPr>
            <a:r>
              <a:rPr lang="fr-FR" sz="900">
                <a:solidFill>
                  <a:schemeClr val="bg1"/>
                </a:solidFill>
              </a:rPr>
              <a:t>Evaluation par l’usage 4D</a:t>
            </a:r>
            <a:endParaRPr/>
          </a:p>
        </p:txBody>
      </p:sp>
      <p:sp>
        <p:nvSpPr>
          <p:cNvPr id="34" name="ZoneTexte 16"/>
          <p:cNvSpPr>
            <a:spLocks/>
          </p:cNvSpPr>
          <p:nvPr/>
        </p:nvSpPr>
        <p:spPr bwMode="auto">
          <a:xfrm>
            <a:off x="2747629" y="4401108"/>
            <a:ext cx="1476164" cy="253916"/>
          </a:xfrm>
          <a:prstGeom prst="rect">
            <a:avLst/>
          </a:prstGeom>
          <a:solidFill>
            <a:srgbClr val="8F204A"/>
          </a:solidFill>
        </p:spPr>
        <p:txBody>
          <a:bodyPr wrap="square" lIns="36000" rIns="36000" rtlCol="0">
            <a:spAutoFit/>
          </a:bodyPr>
          <a:lstStyle/>
          <a:p>
            <a:pPr>
              <a:defRPr/>
            </a:pPr>
            <a:r>
              <a:rPr lang="fr-FR" sz="1050">
                <a:solidFill>
                  <a:schemeClr val="bg1"/>
                </a:solidFill>
              </a:rPr>
              <a:t> Matérialisation 3D</a:t>
            </a:r>
            <a:endParaRPr/>
          </a:p>
        </p:txBody>
      </p:sp>
      <p:sp>
        <p:nvSpPr>
          <p:cNvPr id="35" name="ZoneTexte 33"/>
          <p:cNvSpPr>
            <a:spLocks/>
          </p:cNvSpPr>
          <p:nvPr/>
        </p:nvSpPr>
        <p:spPr bwMode="auto">
          <a:xfrm>
            <a:off x="238733" y="595717"/>
            <a:ext cx="5425219" cy="276999"/>
          </a:xfrm>
          <a:prstGeom prst="rect">
            <a:avLst/>
          </a:prstGeom>
          <a:noFill/>
        </p:spPr>
        <p:txBody>
          <a:bodyPr wrap="square" rtlCol="0">
            <a:spAutoFit/>
          </a:bodyPr>
          <a:lstStyle/>
          <a:p>
            <a:pPr>
              <a:defRPr/>
            </a:pPr>
            <a:r>
              <a:rPr lang="fr-FR" sz="1200">
                <a:solidFill>
                  <a:schemeClr val="bg1">
                    <a:lumMod val="50000"/>
                  </a:schemeClr>
                </a:solidFill>
              </a:rPr>
              <a:t>Pilote : équipe pédago ENSGSI / Mise en œuvre : ENSGSI + LF2L</a:t>
            </a:r>
            <a:endParaRPr/>
          </a:p>
        </p:txBody>
      </p:sp>
      <p:sp>
        <p:nvSpPr>
          <p:cNvPr id="36" name="ZoneTexte 34"/>
          <p:cNvSpPr>
            <a:spLocks/>
          </p:cNvSpPr>
          <p:nvPr/>
        </p:nvSpPr>
        <p:spPr bwMode="auto">
          <a:xfrm>
            <a:off x="227348" y="836712"/>
            <a:ext cx="1572866" cy="276999"/>
          </a:xfrm>
          <a:prstGeom prst="rect">
            <a:avLst/>
          </a:prstGeom>
          <a:noFill/>
        </p:spPr>
        <p:txBody>
          <a:bodyPr wrap="none" rtlCol="0">
            <a:spAutoFit/>
          </a:bodyPr>
          <a:lstStyle/>
          <a:p>
            <a:pPr>
              <a:defRPr/>
            </a:pPr>
            <a:r>
              <a:rPr lang="fr-FR" sz="1200">
                <a:solidFill>
                  <a:schemeClr val="bg1">
                    <a:lumMod val="50000"/>
                  </a:schemeClr>
                </a:solidFill>
              </a:rPr>
              <a:t>Période : 2013-2014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6"/>
          <p:cNvSpPr>
            <a:spLocks noGrp="1"/>
          </p:cNvSpPr>
          <p:nvPr>
            <p:ph type="title"/>
          </p:nvPr>
        </p:nvSpPr>
        <p:spPr bwMode="auto">
          <a:xfrm>
            <a:off x="247652" y="122298"/>
            <a:ext cx="10972800" cy="801688"/>
          </a:xfrm>
        </p:spPr>
        <p:txBody>
          <a:bodyPr/>
          <a:lstStyle/>
          <a:p>
            <a:pPr>
              <a:defRPr/>
            </a:pPr>
            <a:r>
              <a:rPr lang="fr-FR" dirty="0">
                <a:solidFill>
                  <a:srgbClr val="7030A0"/>
                </a:solidFill>
              </a:rPr>
              <a:t>Projet </a:t>
            </a:r>
            <a:r>
              <a:rPr lang="fr-FR" dirty="0">
                <a:solidFill>
                  <a:srgbClr val="FF8100"/>
                </a:solidFill>
              </a:rPr>
              <a:t>I</a:t>
            </a:r>
            <a:r>
              <a:rPr lang="fr-FR" dirty="0">
                <a:solidFill>
                  <a:srgbClr val="7030A0"/>
                </a:solidFill>
              </a:rPr>
              <a:t>nnovante Archéolog</a:t>
            </a:r>
            <a:r>
              <a:rPr lang="fr-FR" dirty="0">
                <a:solidFill>
                  <a:srgbClr val="FF8100"/>
                </a:solidFill>
              </a:rPr>
              <a:t>i</a:t>
            </a:r>
            <a:r>
              <a:rPr lang="fr-FR" dirty="0">
                <a:solidFill>
                  <a:srgbClr val="7030A0"/>
                </a:solidFill>
              </a:rPr>
              <a:t>e !</a:t>
            </a:r>
            <a:endParaRPr lang="en" dirty="0">
              <a:solidFill>
                <a:srgbClr val="7030A0"/>
              </a:solidFill>
            </a:endParaRPr>
          </a:p>
        </p:txBody>
      </p:sp>
      <p:sp>
        <p:nvSpPr>
          <p:cNvPr id="5" name="Espace réservé de la date 1"/>
          <p:cNvSpPr>
            <a:spLocks noGrp="1"/>
          </p:cNvSpPr>
          <p:nvPr>
            <p:ph type="dt" sz="half" idx="10"/>
          </p:nvPr>
        </p:nvSpPr>
        <p:spPr bwMode="auto"/>
        <p:txBody>
          <a:bodyPr/>
          <a:lstStyle/>
          <a:p>
            <a:pPr>
              <a:defRPr/>
            </a:pPr>
            <a:r>
              <a:rPr lang="fr-FR"/>
              <a:t>02/12/2019</a:t>
            </a:r>
          </a:p>
        </p:txBody>
      </p:sp>
      <p:sp>
        <p:nvSpPr>
          <p:cNvPr id="6" name="Espace réservé du pied de page 2"/>
          <p:cNvSpPr>
            <a:spLocks noGrp="1"/>
          </p:cNvSpPr>
          <p:nvPr>
            <p:ph type="ftr" sz="quarter" idx="11"/>
          </p:nvPr>
        </p:nvSpPr>
        <p:spPr bwMode="auto"/>
        <p:txBody>
          <a:bodyPr/>
          <a:lstStyle/>
          <a:p>
            <a:pPr>
              <a:defRPr/>
            </a:pPr>
            <a:r>
              <a:rPr lang="fr-FR"/>
              <a:t>UL - ERPI – LF2L -  l.dupont@univ-lorraine.fr</a:t>
            </a:r>
          </a:p>
        </p:txBody>
      </p:sp>
      <p:sp>
        <p:nvSpPr>
          <p:cNvPr id="7" name="Espace réservé du numéro de diapositive 3"/>
          <p:cNvSpPr>
            <a:spLocks noGrp="1"/>
          </p:cNvSpPr>
          <p:nvPr>
            <p:ph type="sldNum" sz="quarter" idx="12"/>
          </p:nvPr>
        </p:nvSpPr>
        <p:spPr bwMode="auto"/>
        <p:txBody>
          <a:bodyPr/>
          <a:lstStyle/>
          <a:p>
            <a:pPr>
              <a:defRPr/>
            </a:pPr>
            <a:fld id="{7C6A7BA0-782A-DD4D-81F6-00290CB74E62}" type="slidenum">
              <a:rPr lang="fr-FR"/>
              <a:t>19</a:t>
            </a:fld>
            <a:endParaRPr lang="fr-FR"/>
          </a:p>
        </p:txBody>
      </p:sp>
      <p:pic>
        <p:nvPicPr>
          <p:cNvPr id="8" name="Image 5" descr="IMG_5482.jpg"/>
          <p:cNvPicPr>
            <a:picLocks noChangeAspect="1"/>
          </p:cNvPicPr>
          <p:nvPr/>
        </p:nvPicPr>
        <p:blipFill>
          <a:blip r:embed="rId3"/>
          <a:srcRect l="16398" t="14787" b="13079"/>
          <a:stretch/>
        </p:blipFill>
        <p:spPr bwMode="auto">
          <a:xfrm>
            <a:off x="1401956" y="1696442"/>
            <a:ext cx="1584175" cy="1822464"/>
          </a:xfrm>
          <a:prstGeom prst="rect">
            <a:avLst/>
          </a:prstGeom>
        </p:spPr>
      </p:pic>
      <p:pic>
        <p:nvPicPr>
          <p:cNvPr id="9" name="Image 7" descr="1.1.jpg"/>
          <p:cNvPicPr>
            <a:picLocks noChangeAspect="1"/>
          </p:cNvPicPr>
          <p:nvPr/>
        </p:nvPicPr>
        <p:blipFill>
          <a:blip r:embed="rId4"/>
          <a:srcRect l="21248" r="20185"/>
          <a:stretch/>
        </p:blipFill>
        <p:spPr bwMode="auto">
          <a:xfrm>
            <a:off x="4439073" y="950799"/>
            <a:ext cx="2952328" cy="2940548"/>
          </a:xfrm>
          <a:prstGeom prst="rect">
            <a:avLst/>
          </a:prstGeom>
        </p:spPr>
      </p:pic>
      <p:pic>
        <p:nvPicPr>
          <p:cNvPr id="10" name="Image 4" descr="IMG_5475.jpg"/>
          <p:cNvPicPr>
            <a:picLocks noChangeAspect="1"/>
          </p:cNvPicPr>
          <p:nvPr/>
        </p:nvPicPr>
        <p:blipFill>
          <a:blip r:embed="rId5"/>
          <a:stretch/>
        </p:blipFill>
        <p:spPr bwMode="auto">
          <a:xfrm>
            <a:off x="1437960" y="3964695"/>
            <a:ext cx="1872208" cy="1404155"/>
          </a:xfrm>
          <a:prstGeom prst="rect">
            <a:avLst/>
          </a:prstGeom>
        </p:spPr>
      </p:pic>
      <p:pic>
        <p:nvPicPr>
          <p:cNvPr id="11" name="Image 8" descr="10-Virtualsiation Bis.jpg"/>
          <p:cNvPicPr>
            <a:picLocks noChangeAspect="1"/>
          </p:cNvPicPr>
          <p:nvPr/>
        </p:nvPicPr>
        <p:blipFill>
          <a:blip r:embed="rId6"/>
          <a:srcRect l="20556" t="19476" r="4165" b="5954"/>
          <a:stretch/>
        </p:blipFill>
        <p:spPr bwMode="auto">
          <a:xfrm>
            <a:off x="7310238" y="4149081"/>
            <a:ext cx="3139262" cy="1685471"/>
          </a:xfrm>
          <a:prstGeom prst="rect">
            <a:avLst/>
          </a:prstGeom>
        </p:spPr>
      </p:pic>
      <p:pic>
        <p:nvPicPr>
          <p:cNvPr id="12" name="Image 9"/>
          <p:cNvPicPr>
            <a:picLocks noChangeAspect="1"/>
          </p:cNvPicPr>
          <p:nvPr/>
        </p:nvPicPr>
        <p:blipFill>
          <a:blip r:embed="rId7"/>
          <a:srcRect l="31227"/>
          <a:stretch/>
        </p:blipFill>
        <p:spPr bwMode="auto">
          <a:xfrm>
            <a:off x="8571715" y="2007078"/>
            <a:ext cx="1745314" cy="1691849"/>
          </a:xfrm>
          <a:prstGeom prst="rect">
            <a:avLst/>
          </a:prstGeom>
        </p:spPr>
      </p:pic>
      <p:sp>
        <p:nvSpPr>
          <p:cNvPr id="13" name="ZoneTexte 10"/>
          <p:cNvSpPr>
            <a:spLocks/>
          </p:cNvSpPr>
          <p:nvPr/>
        </p:nvSpPr>
        <p:spPr bwMode="auto">
          <a:xfrm>
            <a:off x="1473964" y="3640658"/>
            <a:ext cx="1476164" cy="253916"/>
          </a:xfrm>
          <a:prstGeom prst="rect">
            <a:avLst/>
          </a:prstGeom>
          <a:solidFill>
            <a:srgbClr val="8F204A"/>
          </a:solidFill>
        </p:spPr>
        <p:txBody>
          <a:bodyPr wrap="square" lIns="36000" rIns="36000" rtlCol="0">
            <a:spAutoFit/>
          </a:bodyPr>
          <a:lstStyle/>
          <a:p>
            <a:pPr>
              <a:defRPr/>
            </a:pPr>
            <a:r>
              <a:rPr lang="fr-FR" sz="1050">
                <a:solidFill>
                  <a:schemeClr val="bg1"/>
                </a:solidFill>
              </a:rPr>
              <a:t> Matérialisation 3D</a:t>
            </a:r>
            <a:endParaRPr/>
          </a:p>
        </p:txBody>
      </p:sp>
      <p:sp>
        <p:nvSpPr>
          <p:cNvPr id="14" name="ZoneTexte 12"/>
          <p:cNvSpPr>
            <a:spLocks/>
          </p:cNvSpPr>
          <p:nvPr/>
        </p:nvSpPr>
        <p:spPr bwMode="auto">
          <a:xfrm>
            <a:off x="1437960" y="1444414"/>
            <a:ext cx="1476164" cy="230832"/>
          </a:xfrm>
          <a:prstGeom prst="rect">
            <a:avLst/>
          </a:prstGeom>
          <a:solidFill>
            <a:srgbClr val="99D405"/>
          </a:solidFill>
        </p:spPr>
        <p:txBody>
          <a:bodyPr wrap="square" lIns="36000" rIns="36000" rtlCol="0">
            <a:spAutoFit/>
          </a:bodyPr>
          <a:lstStyle/>
          <a:p>
            <a:pPr>
              <a:defRPr/>
            </a:pPr>
            <a:r>
              <a:rPr lang="fr-FR" sz="900">
                <a:solidFill>
                  <a:schemeClr val="bg1"/>
                </a:solidFill>
              </a:rPr>
              <a:t>Evaluation par l’usage 4D</a:t>
            </a:r>
            <a:endParaRPr/>
          </a:p>
        </p:txBody>
      </p:sp>
      <p:sp>
        <p:nvSpPr>
          <p:cNvPr id="15" name="ZoneTexte 14"/>
          <p:cNvSpPr>
            <a:spLocks/>
          </p:cNvSpPr>
          <p:nvPr/>
        </p:nvSpPr>
        <p:spPr bwMode="auto">
          <a:xfrm>
            <a:off x="4631076" y="3951273"/>
            <a:ext cx="1440160" cy="253916"/>
          </a:xfrm>
          <a:prstGeom prst="rect">
            <a:avLst/>
          </a:prstGeom>
          <a:solidFill>
            <a:srgbClr val="0E3E69"/>
          </a:solidFill>
        </p:spPr>
        <p:txBody>
          <a:bodyPr wrap="square" rtlCol="0">
            <a:spAutoFit/>
          </a:bodyPr>
          <a:lstStyle/>
          <a:p>
            <a:pPr>
              <a:defRPr/>
            </a:pPr>
            <a:r>
              <a:rPr lang="fr-FR" sz="1050">
                <a:solidFill>
                  <a:schemeClr val="bg1"/>
                </a:solidFill>
              </a:rPr>
              <a:t>Virtualisation 3D</a:t>
            </a:r>
            <a:endParaRPr/>
          </a:p>
        </p:txBody>
      </p:sp>
      <p:pic>
        <p:nvPicPr>
          <p:cNvPr id="16" name="Image 15"/>
          <p:cNvPicPr>
            <a:picLocks noChangeAspect="1"/>
          </p:cNvPicPr>
          <p:nvPr/>
        </p:nvPicPr>
        <p:blipFill>
          <a:blip r:embed="rId8"/>
          <a:stretch/>
        </p:blipFill>
        <p:spPr bwMode="auto">
          <a:xfrm>
            <a:off x="3982330" y="4305237"/>
            <a:ext cx="2628292" cy="1548276"/>
          </a:xfrm>
          <a:prstGeom prst="rect">
            <a:avLst/>
          </a:prstGeom>
        </p:spPr>
      </p:pic>
      <p:pic>
        <p:nvPicPr>
          <p:cNvPr id="17" name="Image 16"/>
          <p:cNvPicPr>
            <a:picLocks noChangeAspect="1"/>
          </p:cNvPicPr>
          <p:nvPr/>
        </p:nvPicPr>
        <p:blipFill>
          <a:blip r:embed="rId9"/>
          <a:stretch/>
        </p:blipFill>
        <p:spPr bwMode="auto">
          <a:xfrm>
            <a:off x="9997956" y="1387195"/>
            <a:ext cx="1584175" cy="2131711"/>
          </a:xfrm>
          <a:prstGeom prst="rect">
            <a:avLst/>
          </a:prstGeom>
        </p:spPr>
      </p:pic>
      <p:sp>
        <p:nvSpPr>
          <p:cNvPr id="18" name="Rectangle 17"/>
          <p:cNvSpPr/>
          <p:nvPr/>
        </p:nvSpPr>
        <p:spPr bwMode="auto">
          <a:xfrm>
            <a:off x="9708438" y="3550011"/>
            <a:ext cx="2069976" cy="261610"/>
          </a:xfrm>
          <a:prstGeom prst="rect">
            <a:avLst/>
          </a:prstGeom>
        </p:spPr>
        <p:txBody>
          <a:bodyPr wrap="square">
            <a:spAutoFit/>
          </a:bodyPr>
          <a:lstStyle/>
          <a:p>
            <a:pPr>
              <a:defRPr/>
            </a:pPr>
            <a:r>
              <a:rPr lang="en" sz="1050"/>
              <a:t>(photo</a:t>
            </a:r>
            <a:r>
              <a:rPr lang="fr-FR" sz="1050"/>
              <a:t> </a:t>
            </a:r>
            <a:r>
              <a:rPr lang="en" sz="1050"/>
              <a:t>Hervé</a:t>
            </a:r>
            <a:r>
              <a:rPr lang="fr-FR" sz="1050"/>
              <a:t> </a:t>
            </a:r>
            <a:r>
              <a:rPr lang="en" sz="1050"/>
              <a:t>Michel</a:t>
            </a:r>
            <a:r>
              <a:rPr lang="fr-FR" sz="1050"/>
              <a:t> </a:t>
            </a:r>
            <a:r>
              <a:rPr lang="en" sz="1050"/>
              <a:t>–SRA)</a:t>
            </a:r>
            <a:endParaRPr/>
          </a:p>
        </p:txBody>
      </p:sp>
      <p:sp>
        <p:nvSpPr>
          <p:cNvPr id="19" name="ZoneTexte 18"/>
          <p:cNvSpPr>
            <a:spLocks/>
          </p:cNvSpPr>
          <p:nvPr/>
        </p:nvSpPr>
        <p:spPr bwMode="auto">
          <a:xfrm>
            <a:off x="9216597" y="1216039"/>
            <a:ext cx="1440160" cy="261610"/>
          </a:xfrm>
          <a:prstGeom prst="rect">
            <a:avLst/>
          </a:prstGeom>
          <a:solidFill>
            <a:srgbClr val="F8A438"/>
          </a:solidFill>
        </p:spPr>
        <p:txBody>
          <a:bodyPr wrap="square" rtlCol="0">
            <a:spAutoFit/>
          </a:bodyPr>
          <a:lstStyle/>
          <a:p>
            <a:pPr>
              <a:defRPr/>
            </a:pPr>
            <a:r>
              <a:rPr lang="fr-FR" sz="1050">
                <a:solidFill>
                  <a:schemeClr val="bg1"/>
                </a:solidFill>
              </a:rPr>
              <a:t>Open Innovation 2D</a:t>
            </a:r>
            <a:endParaRPr/>
          </a:p>
        </p:txBody>
      </p:sp>
      <p:sp>
        <p:nvSpPr>
          <p:cNvPr id="20" name="ZoneTexte 19"/>
          <p:cNvSpPr>
            <a:spLocks/>
          </p:cNvSpPr>
          <p:nvPr/>
        </p:nvSpPr>
        <p:spPr bwMode="auto">
          <a:xfrm>
            <a:off x="8004212" y="3969060"/>
            <a:ext cx="1440160" cy="253916"/>
          </a:xfrm>
          <a:prstGeom prst="rect">
            <a:avLst/>
          </a:prstGeom>
          <a:solidFill>
            <a:srgbClr val="0E6BA9"/>
          </a:solidFill>
        </p:spPr>
        <p:txBody>
          <a:bodyPr wrap="square" rtlCol="0">
            <a:spAutoFit/>
          </a:bodyPr>
          <a:lstStyle/>
          <a:p>
            <a:pPr>
              <a:defRPr/>
            </a:pPr>
            <a:r>
              <a:rPr lang="fr-FR" sz="1050">
                <a:solidFill>
                  <a:schemeClr val="bg1"/>
                </a:solidFill>
              </a:rPr>
              <a:t>Modélisation 2D/3D</a:t>
            </a:r>
            <a:endParaRPr/>
          </a:p>
        </p:txBody>
      </p:sp>
      <p:pic>
        <p:nvPicPr>
          <p:cNvPr id="21" name="Picture 2" descr="Laboratoire Archéologique des Métaux"/>
          <p:cNvPicPr>
            <a:picLocks noChangeAspect="1" noChangeArrowheads="1"/>
          </p:cNvPicPr>
          <p:nvPr/>
        </p:nvPicPr>
        <p:blipFill>
          <a:blip r:embed="rId10"/>
          <a:stretch/>
        </p:blipFill>
        <p:spPr bwMode="auto">
          <a:xfrm>
            <a:off x="6626281" y="155742"/>
            <a:ext cx="2957190" cy="802563"/>
          </a:xfrm>
          <a:prstGeom prst="rect">
            <a:avLst/>
          </a:prstGeom>
          <a:noFill/>
        </p:spPr>
      </p:pic>
      <p:pic>
        <p:nvPicPr>
          <p:cNvPr id="22" name="Image 21" descr="Logo 5x5 cm  Lorraine Fab Living Lab.jpg"/>
          <p:cNvPicPr>
            <a:picLocks noChangeAspect="1"/>
          </p:cNvPicPr>
          <p:nvPr/>
        </p:nvPicPr>
        <p:blipFill>
          <a:blip r:embed="rId11"/>
          <a:srcRect l="9927" t="15971" r="7200" b="16578"/>
          <a:stretch/>
        </p:blipFill>
        <p:spPr bwMode="auto">
          <a:xfrm>
            <a:off x="10656757" y="253726"/>
            <a:ext cx="1152128" cy="937753"/>
          </a:xfrm>
          <a:prstGeom prst="rect">
            <a:avLst/>
          </a:prstGeom>
        </p:spPr>
      </p:pic>
      <p:sp>
        <p:nvSpPr>
          <p:cNvPr id="23" name="ZoneTexte 22"/>
          <p:cNvSpPr>
            <a:spLocks/>
          </p:cNvSpPr>
          <p:nvPr/>
        </p:nvSpPr>
        <p:spPr bwMode="auto">
          <a:xfrm>
            <a:off x="238733" y="822774"/>
            <a:ext cx="5425219" cy="276999"/>
          </a:xfrm>
          <a:prstGeom prst="rect">
            <a:avLst/>
          </a:prstGeom>
          <a:noFill/>
        </p:spPr>
        <p:txBody>
          <a:bodyPr wrap="square" rtlCol="0">
            <a:spAutoFit/>
          </a:bodyPr>
          <a:lstStyle/>
          <a:p>
            <a:pPr>
              <a:defRPr/>
            </a:pPr>
            <a:r>
              <a:rPr lang="fr-FR" sz="1200">
                <a:solidFill>
                  <a:schemeClr val="bg1">
                    <a:lumMod val="50000"/>
                  </a:schemeClr>
                </a:solidFill>
              </a:rPr>
              <a:t>Pilotes : G. Arbelaez &amp; L. Dupont / Mise en œuvre : LF2L</a:t>
            </a:r>
            <a:endParaRPr/>
          </a:p>
        </p:txBody>
      </p:sp>
      <p:sp>
        <p:nvSpPr>
          <p:cNvPr id="24" name="ZoneTexte 23"/>
          <p:cNvSpPr>
            <a:spLocks/>
          </p:cNvSpPr>
          <p:nvPr/>
        </p:nvSpPr>
        <p:spPr bwMode="auto">
          <a:xfrm>
            <a:off x="227348" y="1063769"/>
            <a:ext cx="1572866" cy="276999"/>
          </a:xfrm>
          <a:prstGeom prst="rect">
            <a:avLst/>
          </a:prstGeom>
          <a:noFill/>
        </p:spPr>
        <p:txBody>
          <a:bodyPr wrap="none" rtlCol="0">
            <a:spAutoFit/>
          </a:bodyPr>
          <a:lstStyle/>
          <a:p>
            <a:pPr>
              <a:defRPr/>
            </a:pPr>
            <a:r>
              <a:rPr lang="fr-FR" sz="1200">
                <a:solidFill>
                  <a:schemeClr val="bg1">
                    <a:lumMod val="50000"/>
                  </a:schemeClr>
                </a:solidFill>
              </a:rPr>
              <a:t>Période : 2015-2016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Text Box 8"/>
          <p:cNvSpPr>
            <a:spLocks/>
          </p:cNvSpPr>
          <p:nvPr/>
        </p:nvSpPr>
        <p:spPr bwMode="auto">
          <a:xfrm>
            <a:off x="1417790" y="3630485"/>
            <a:ext cx="1794209" cy="369332"/>
          </a:xfrm>
          <a:prstGeom prst="rect">
            <a:avLst/>
          </a:prstGeom>
          <a:noFill/>
          <a:ln w="9525">
            <a:noFill/>
            <a:miter lim="800000"/>
            <a:headEnd/>
            <a:tailEnd/>
          </a:ln>
        </p:spPr>
        <p:txBody>
          <a:bodyPr wrap="none">
            <a:spAutoFit/>
          </a:bodyPr>
          <a:lstStyle/>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prstClr val="black"/>
                </a:solidFill>
                <a:latin typeface="Calibri"/>
                <a:ea typeface="+mn-ea"/>
                <a:cs typeface="+mn-cs"/>
              </a:rPr>
              <a:t>14 </a:t>
            </a:r>
            <a:r>
              <a:rPr lang="en-GB" sz="1800" b="1" i="0" u="none" strike="noStrike" cap="none" spc="0">
                <a:ln>
                  <a:noFill/>
                </a:ln>
                <a:solidFill>
                  <a:prstClr val="black"/>
                </a:solidFill>
                <a:latin typeface="Calibri"/>
                <a:ea typeface="+mn-ea"/>
                <a:cs typeface="+mn-cs"/>
              </a:rPr>
              <a:t>PhD students</a:t>
            </a:r>
            <a:r>
              <a:rPr lang="en-US" sz="1800" b="0" i="0" u="none" strike="noStrike" cap="none" spc="0">
                <a:ln>
                  <a:noFill/>
                </a:ln>
                <a:solidFill>
                  <a:prstClr val="black"/>
                </a:solidFill>
                <a:latin typeface="Calibri"/>
                <a:ea typeface="+mn-ea"/>
                <a:cs typeface="+mn-cs"/>
              </a:rPr>
              <a:t> </a:t>
            </a:r>
            <a:endParaRPr/>
          </a:p>
        </p:txBody>
      </p:sp>
      <p:sp>
        <p:nvSpPr>
          <p:cNvPr id="5" name="Text Box 9"/>
          <p:cNvSpPr>
            <a:spLocks/>
          </p:cNvSpPr>
          <p:nvPr/>
        </p:nvSpPr>
        <p:spPr bwMode="auto">
          <a:xfrm>
            <a:off x="1417790" y="4244680"/>
            <a:ext cx="3214341" cy="369332"/>
          </a:xfrm>
          <a:prstGeom prst="rect">
            <a:avLst/>
          </a:prstGeom>
          <a:noFill/>
          <a:ln w="9525">
            <a:noFill/>
            <a:miter lim="800000"/>
            <a:headEnd/>
            <a:tailEnd/>
          </a:ln>
        </p:spPr>
        <p:txBody>
          <a:bodyPr wrap="none">
            <a:spAutoFit/>
          </a:bodyPr>
          <a:lstStyle/>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prstClr val="black"/>
                </a:solidFill>
                <a:latin typeface="Calibri"/>
                <a:ea typeface="+mn-ea"/>
                <a:cs typeface="+mn-cs"/>
              </a:rPr>
              <a:t>CNU Sections: 60, 61, 62, </a:t>
            </a:r>
            <a:r>
              <a:rPr lang="en-US" sz="1400" b="0" i="0" u="none" strike="noStrike" cap="none" spc="0">
                <a:ln>
                  <a:noFill/>
                </a:ln>
                <a:solidFill>
                  <a:prstClr val="black"/>
                </a:solidFill>
                <a:latin typeface="Calibri"/>
                <a:ea typeface="+mn-ea"/>
                <a:cs typeface="+mn-cs"/>
              </a:rPr>
              <a:t>(70</a:t>
            </a:r>
            <a:r>
              <a:rPr lang="en-US" sz="1400" b="1" i="0" u="none" strike="noStrike" cap="none" spc="0">
                <a:ln>
                  <a:noFill/>
                </a:ln>
                <a:solidFill>
                  <a:prstClr val="black"/>
                </a:solidFill>
                <a:latin typeface="Calibri"/>
                <a:ea typeface="+mn-ea"/>
                <a:cs typeface="+mn-cs"/>
              </a:rPr>
              <a:t> ,</a:t>
            </a:r>
            <a:r>
              <a:rPr lang="en-US" sz="1400" b="0" i="0" u="none" strike="noStrike" cap="none" spc="0">
                <a:ln>
                  <a:noFill/>
                </a:ln>
                <a:solidFill>
                  <a:prstClr val="black"/>
                </a:solidFill>
                <a:latin typeface="Calibri"/>
                <a:ea typeface="+mn-ea"/>
                <a:cs typeface="+mn-cs"/>
              </a:rPr>
              <a:t> 06)</a:t>
            </a:r>
            <a:endParaRPr/>
          </a:p>
        </p:txBody>
      </p:sp>
      <p:sp>
        <p:nvSpPr>
          <p:cNvPr id="6" name="Text Box 10"/>
          <p:cNvSpPr>
            <a:spLocks/>
          </p:cNvSpPr>
          <p:nvPr/>
        </p:nvSpPr>
        <p:spPr bwMode="auto">
          <a:xfrm>
            <a:off x="7334325" y="1580471"/>
            <a:ext cx="3660245" cy="923330"/>
          </a:xfrm>
          <a:prstGeom prst="rect">
            <a:avLst/>
          </a:prstGeom>
          <a:noFill/>
          <a:ln w="9525">
            <a:noFill/>
            <a:miter lim="800000"/>
            <a:headEnd/>
            <a:tailEnd/>
          </a:ln>
        </p:spPr>
        <p:txBody>
          <a:bodyPr wrap="square">
            <a:spAutoFit/>
          </a:bodyPr>
          <a:lstStyle/>
          <a:p>
            <a:pPr marL="0" marR="0" lvl="0" indent="0" algn="l" defTabSz="457200">
              <a:lnSpc>
                <a:spcPct val="100000"/>
              </a:lnSpc>
              <a:spcBef>
                <a:spcPts val="0"/>
              </a:spcBef>
              <a:spcAft>
                <a:spcPts val="0"/>
              </a:spcAft>
              <a:buClrTx/>
              <a:buSzTx/>
              <a:buFontTx/>
              <a:buNone/>
              <a:defRPr/>
            </a:pPr>
            <a:r>
              <a:rPr lang="en-GB" sz="1800" b="1" i="0" u="none" strike="noStrike" cap="none" spc="0">
                <a:ln>
                  <a:noFill/>
                </a:ln>
                <a:solidFill>
                  <a:srgbClr val="FF0000"/>
                </a:solidFill>
                <a:latin typeface="Calibri"/>
                <a:ea typeface="+mn-ea"/>
                <a:cs typeface="+mn-cs"/>
              </a:rPr>
              <a:t>Multidisciplinary</a:t>
            </a:r>
            <a:r>
              <a:rPr lang="en-GB" sz="1800" b="0" i="0" u="none" strike="noStrike" cap="none" spc="0">
                <a:ln>
                  <a:noFill/>
                </a:ln>
                <a:solidFill>
                  <a:prstClr val="black"/>
                </a:solidFill>
                <a:latin typeface="Calibri"/>
                <a:ea typeface="+mn-ea"/>
                <a:cs typeface="+mn-cs"/>
              </a:rPr>
              <a:t> team in </a:t>
            </a:r>
            <a:r>
              <a:rPr lang="en-GB" sz="1800" b="1" i="0" u="none" strike="noStrike" cap="none" spc="0">
                <a:ln>
                  <a:noFill/>
                </a:ln>
                <a:solidFill>
                  <a:prstClr val="black"/>
                </a:solidFill>
                <a:latin typeface="Calibri"/>
                <a:ea typeface="+mn-ea"/>
                <a:cs typeface="+mn-cs"/>
              </a:rPr>
              <a:t>Industrial Engineering </a:t>
            </a:r>
            <a:r>
              <a:rPr lang="en-GB" sz="1800" b="0" i="0" u="none" strike="noStrike" cap="none" spc="0">
                <a:ln>
                  <a:noFill/>
                </a:ln>
                <a:solidFill>
                  <a:prstClr val="black"/>
                </a:solidFill>
                <a:latin typeface="Calibri"/>
                <a:ea typeface="+mn-ea"/>
                <a:cs typeface="+mn-cs"/>
              </a:rPr>
              <a:t>specialized in the study of </a:t>
            </a:r>
            <a:r>
              <a:rPr lang="en-GB" sz="1800" b="1" i="0" u="none" strike="noStrike" cap="none" spc="0">
                <a:ln>
                  <a:noFill/>
                </a:ln>
                <a:solidFill>
                  <a:prstClr val="black"/>
                </a:solidFill>
                <a:latin typeface="Calibri"/>
                <a:ea typeface="+mn-ea"/>
                <a:cs typeface="+mn-cs"/>
              </a:rPr>
              <a:t>innovation processes</a:t>
            </a:r>
            <a:endParaRPr/>
          </a:p>
        </p:txBody>
      </p:sp>
      <p:sp>
        <p:nvSpPr>
          <p:cNvPr id="7" name="Rectangle 41"/>
          <p:cNvSpPr>
            <a:spLocks noChangeArrowheads="1"/>
          </p:cNvSpPr>
          <p:nvPr/>
        </p:nvSpPr>
        <p:spPr bwMode="auto">
          <a:xfrm>
            <a:off x="1741327" y="151808"/>
            <a:ext cx="2858218" cy="523220"/>
          </a:xfrm>
          <a:prstGeom prst="rect">
            <a:avLst/>
          </a:prstGeom>
          <a:noFill/>
          <a:ln w="9525">
            <a:noFill/>
            <a:miter lim="800000"/>
            <a:headEnd/>
            <a:tailEnd/>
          </a:ln>
        </p:spPr>
        <p:txBody>
          <a:bodyPr wrap="none">
            <a:spAutoFit/>
          </a:bodyPr>
          <a:lstStyle/>
          <a:p>
            <a:pPr marL="0" marR="0" lvl="0" indent="0" algn="l" defTabSz="457200">
              <a:lnSpc>
                <a:spcPct val="100000"/>
              </a:lnSpc>
              <a:spcBef>
                <a:spcPts val="0"/>
              </a:spcBef>
              <a:spcAft>
                <a:spcPts val="0"/>
              </a:spcAft>
              <a:buClrTx/>
              <a:buSzTx/>
              <a:buFontTx/>
              <a:buNone/>
              <a:defRPr/>
            </a:pPr>
            <a:r>
              <a:rPr lang="en-US" sz="2800" b="1" i="0" u="none" strike="noStrike" cap="none" spc="0">
                <a:ln>
                  <a:noFill/>
                </a:ln>
                <a:solidFill>
                  <a:prstClr val="black"/>
                </a:solidFill>
                <a:latin typeface="Calibri"/>
                <a:ea typeface="+mn-ea"/>
                <a:cs typeface="+mn-cs"/>
              </a:rPr>
              <a:t>Scientific identity</a:t>
            </a:r>
            <a:endParaRPr/>
          </a:p>
        </p:txBody>
      </p:sp>
      <p:sp>
        <p:nvSpPr>
          <p:cNvPr id="8" name="Espace réservé du numéro de diapositive 1"/>
          <p:cNvSpPr>
            <a:spLocks noGrp="1"/>
          </p:cNvSpPr>
          <p:nvPr>
            <p:ph type="sldNum" sz="quarter" idx="12"/>
          </p:nvPr>
        </p:nvSpPr>
        <p:spPr bwMode="auto"/>
        <p:txBody>
          <a:bodyPr/>
          <a:lstStyle/>
          <a:p>
            <a:pPr marL="0" marR="0" lvl="0" indent="0" algn="r" defTabSz="457200">
              <a:lnSpc>
                <a:spcPct val="100000"/>
              </a:lnSpc>
              <a:spcBef>
                <a:spcPts val="0"/>
              </a:spcBef>
              <a:spcAft>
                <a:spcPts val="0"/>
              </a:spcAft>
              <a:buClrTx/>
              <a:buSzTx/>
              <a:buFontTx/>
              <a:buNone/>
              <a:defRPr/>
            </a:pPr>
            <a:fld id="{F822D991-3197-E449-A254-E2807CCA9736}" type="slidenum">
              <a:rPr lang="en-US" sz="1200" b="0" i="0" u="none" strike="noStrike" cap="none" spc="0">
                <a:ln>
                  <a:noFill/>
                </a:ln>
                <a:solidFill>
                  <a:prstClr val="black">
                    <a:tint val="75000"/>
                  </a:prstClr>
                </a:solidFill>
                <a:latin typeface="Calibri"/>
                <a:ea typeface="+mn-ea"/>
                <a:cs typeface="+mn-cs"/>
              </a:rPr>
              <a:t>2</a:t>
            </a:fld>
            <a:endParaRPr lang="en-US" sz="1200" b="0" i="0" u="none" strike="noStrike" cap="none" spc="0">
              <a:ln>
                <a:noFill/>
              </a:ln>
              <a:solidFill>
                <a:prstClr val="black">
                  <a:tint val="75000"/>
                </a:prstClr>
              </a:solidFill>
              <a:latin typeface="Calibri"/>
              <a:ea typeface="+mn-ea"/>
              <a:cs typeface="+mn-cs"/>
            </a:endParaRPr>
          </a:p>
        </p:txBody>
      </p:sp>
      <p:sp>
        <p:nvSpPr>
          <p:cNvPr id="9" name="Rectangle 18"/>
          <p:cNvSpPr>
            <a:spLocks noChangeArrowheads="1"/>
          </p:cNvSpPr>
          <p:nvPr/>
        </p:nvSpPr>
        <p:spPr bwMode="auto">
          <a:xfrm>
            <a:off x="1524000" y="836614"/>
            <a:ext cx="9144000" cy="71437"/>
          </a:xfrm>
          <a:prstGeom prst="rect">
            <a:avLst/>
          </a:prstGeom>
          <a:solidFill>
            <a:schemeClr val="accent1">
              <a:lumMod val="75000"/>
            </a:schemeClr>
          </a:solidFill>
          <a:ln w="9525">
            <a:solidFill>
              <a:schemeClr val="accent1">
                <a:lumMod val="75000"/>
              </a:schemeClr>
            </a:solidFill>
            <a:miter lim="800000"/>
            <a:headEnd/>
            <a:tailEnd/>
          </a:ln>
        </p:spPr>
        <p:txBody>
          <a:bodyPr wrap="none" anchor="ctr"/>
          <a:lstStyle/>
          <a:p>
            <a:pPr marL="0" marR="0" lvl="0" indent="0" algn="l" defTabSz="457200">
              <a:lnSpc>
                <a:spcPct val="100000"/>
              </a:lnSpc>
              <a:spcBef>
                <a:spcPts val="0"/>
              </a:spcBef>
              <a:spcAft>
                <a:spcPts val="0"/>
              </a:spcAft>
              <a:buClrTx/>
              <a:buSzTx/>
              <a:buFontTx/>
              <a:buNone/>
              <a:defRPr/>
            </a:pPr>
            <a:endParaRPr lang="en-US" sz="1800" b="0" i="0" u="none" strike="noStrike" cap="none" spc="0">
              <a:ln>
                <a:noFill/>
              </a:ln>
              <a:solidFill>
                <a:srgbClr val="376092"/>
              </a:solidFill>
              <a:latin typeface="Calibri"/>
              <a:ea typeface="+mn-ea"/>
              <a:cs typeface="+mn-cs"/>
            </a:endParaRPr>
          </a:p>
        </p:txBody>
      </p:sp>
      <p:sp>
        <p:nvSpPr>
          <p:cNvPr id="10" name="Text Box 7"/>
          <p:cNvSpPr>
            <a:spLocks/>
          </p:cNvSpPr>
          <p:nvPr/>
        </p:nvSpPr>
        <p:spPr bwMode="auto">
          <a:xfrm>
            <a:off x="1498511" y="1071247"/>
            <a:ext cx="4688104" cy="2585323"/>
          </a:xfrm>
          <a:prstGeom prst="rect">
            <a:avLst/>
          </a:prstGeom>
          <a:noFill/>
          <a:ln w="9525">
            <a:noFill/>
            <a:miter lim="800000"/>
            <a:headEnd/>
            <a:tailEnd/>
          </a:ln>
        </p:spPr>
        <p:txBody>
          <a:bodyPr wrap="square">
            <a:spAutoFit/>
          </a:bodyPr>
          <a:lstStyle/>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prstClr val="black"/>
                </a:solidFill>
                <a:latin typeface="Calibri"/>
                <a:ea typeface="+mn-ea"/>
                <a:cs typeface="+mn-cs"/>
              </a:rPr>
              <a:t>45  Members (around)</a:t>
            </a:r>
            <a:endParaRPr/>
          </a:p>
          <a:p>
            <a:pPr marL="0" marR="0" lvl="0" indent="0" algn="l" defTabSz="457200">
              <a:lnSpc>
                <a:spcPct val="100000"/>
              </a:lnSpc>
              <a:spcBef>
                <a:spcPts val="0"/>
              </a:spcBef>
              <a:spcAft>
                <a:spcPts val="0"/>
              </a:spcAft>
              <a:buClrTx/>
              <a:buSzTx/>
              <a:buFontTx/>
              <a:buNone/>
              <a:defRPr/>
            </a:pPr>
            <a:endParaRPr lang="en-US" sz="1800" b="1" i="0" u="none" strike="noStrike" cap="none" spc="0">
              <a:ln>
                <a:noFill/>
              </a:ln>
              <a:solidFill>
                <a:prstClr val="black"/>
              </a:solidFill>
              <a:latin typeface="Calibri"/>
              <a:ea typeface="+mn-ea"/>
              <a:cs typeface="+mn-cs"/>
            </a:endParaRPr>
          </a:p>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prstClr val="black"/>
                </a:solidFill>
                <a:latin typeface="Calibri"/>
                <a:ea typeface="+mn-ea"/>
                <a:cs typeface="+mn-cs"/>
              </a:rPr>
              <a:t>24 permanent </a:t>
            </a:r>
            <a:r>
              <a:rPr lang="en-GB" sz="1800" b="1" i="0" u="none" strike="noStrike" cap="none" spc="0">
                <a:ln>
                  <a:noFill/>
                </a:ln>
                <a:solidFill>
                  <a:prstClr val="black"/>
                </a:solidFill>
                <a:latin typeface="Calibri"/>
                <a:ea typeface="+mn-ea"/>
                <a:cs typeface="+mn-cs"/>
              </a:rPr>
              <a:t>researchers</a:t>
            </a:r>
            <a:endParaRPr lang="en-US" sz="1800" b="0" i="0" u="none" strike="noStrike" cap="none" spc="0">
              <a:ln>
                <a:noFill/>
              </a:ln>
              <a:solidFill>
                <a:prstClr val="black"/>
              </a:solidFill>
              <a:latin typeface="Calibri"/>
              <a:ea typeface="+mn-ea"/>
              <a:cs typeface="+mn-cs"/>
            </a:endParaRPr>
          </a:p>
          <a:p>
            <a:pPr marL="0" marR="0" lvl="0" indent="0" algn="l" defTabSz="457200">
              <a:lnSpc>
                <a:spcPct val="100000"/>
              </a:lnSpc>
              <a:spcBef>
                <a:spcPts val="0"/>
              </a:spcBef>
              <a:spcAft>
                <a:spcPts val="0"/>
              </a:spcAft>
              <a:buClrTx/>
              <a:buSzTx/>
              <a:buFontTx/>
              <a:buNone/>
              <a:defRPr/>
            </a:pPr>
            <a:r>
              <a:rPr lang="en-US" sz="1800" b="0" i="0" u="none" strike="noStrike" cap="none" spc="0">
                <a:ln>
                  <a:noFill/>
                </a:ln>
                <a:solidFill>
                  <a:prstClr val="black"/>
                </a:solidFill>
                <a:latin typeface="Calibri"/>
                <a:ea typeface="+mn-ea"/>
                <a:cs typeface="+mn-cs"/>
              </a:rPr>
              <a:t>(10 full Pr. or assimilated, 13 associated Pr. or assimilated, 1 Research engineer)</a:t>
            </a:r>
            <a:endParaRPr/>
          </a:p>
          <a:p>
            <a:pPr marL="0" marR="0" lvl="0" indent="0" algn="l" defTabSz="457200">
              <a:lnSpc>
                <a:spcPct val="100000"/>
              </a:lnSpc>
              <a:spcBef>
                <a:spcPts val="0"/>
              </a:spcBef>
              <a:spcAft>
                <a:spcPts val="0"/>
              </a:spcAft>
              <a:buClrTx/>
              <a:buSzTx/>
              <a:buFontTx/>
              <a:buNone/>
              <a:defRPr/>
            </a:pPr>
            <a:r>
              <a:rPr lang="en-US" sz="1800" b="0" i="0" u="none" strike="noStrike" cap="none" spc="0">
                <a:ln>
                  <a:noFill/>
                </a:ln>
                <a:solidFill>
                  <a:prstClr val="black"/>
                </a:solidFill>
                <a:latin typeface="Calibri"/>
                <a:ea typeface="+mn-ea"/>
                <a:cs typeface="+mn-cs"/>
              </a:rPr>
              <a:t>1 Study engineer</a:t>
            </a:r>
            <a:endParaRPr/>
          </a:p>
          <a:p>
            <a:pPr marL="0" marR="0" lvl="0" indent="0" algn="l" defTabSz="457200">
              <a:lnSpc>
                <a:spcPct val="100000"/>
              </a:lnSpc>
              <a:spcBef>
                <a:spcPts val="0"/>
              </a:spcBef>
              <a:spcAft>
                <a:spcPts val="0"/>
              </a:spcAft>
              <a:buClrTx/>
              <a:buSzTx/>
              <a:buFontTx/>
              <a:buNone/>
              <a:defRPr/>
            </a:pPr>
            <a:r>
              <a:rPr lang="en-US" sz="1800" b="0" i="0" u="none" strike="noStrike" cap="none" spc="0">
                <a:ln>
                  <a:noFill/>
                </a:ln>
                <a:solidFill>
                  <a:prstClr val="black"/>
                </a:solidFill>
                <a:latin typeface="Calibri"/>
                <a:ea typeface="+mn-ea"/>
                <a:cs typeface="+mn-cs"/>
              </a:rPr>
              <a:t>2 Postdoc </a:t>
            </a:r>
            <a:endParaRPr/>
          </a:p>
          <a:p>
            <a:pPr marL="0" marR="0" lvl="0" indent="0" algn="l" defTabSz="457200">
              <a:lnSpc>
                <a:spcPct val="100000"/>
              </a:lnSpc>
              <a:spcBef>
                <a:spcPts val="0"/>
              </a:spcBef>
              <a:spcAft>
                <a:spcPts val="0"/>
              </a:spcAft>
              <a:buClrTx/>
              <a:buSzTx/>
              <a:buFontTx/>
              <a:buNone/>
              <a:defRPr/>
            </a:pPr>
            <a:r>
              <a:rPr lang="en-US" sz="1800" b="0" i="0" u="none" strike="noStrike" cap="none" spc="0">
                <a:ln>
                  <a:noFill/>
                </a:ln>
                <a:solidFill>
                  <a:prstClr val="black"/>
                </a:solidFill>
                <a:latin typeface="Calibri"/>
                <a:ea typeface="+mn-ea"/>
                <a:cs typeface="+mn-cs"/>
              </a:rPr>
              <a:t>3 Temporary lecturers </a:t>
            </a:r>
            <a:endParaRPr/>
          </a:p>
          <a:p>
            <a:pPr marL="0" marR="0" lvl="0" indent="0" algn="l" defTabSz="457200">
              <a:lnSpc>
                <a:spcPct val="100000"/>
              </a:lnSpc>
              <a:spcBef>
                <a:spcPts val="0"/>
              </a:spcBef>
              <a:spcAft>
                <a:spcPts val="0"/>
              </a:spcAft>
              <a:buClrTx/>
              <a:buSzTx/>
              <a:buFontTx/>
              <a:buNone/>
              <a:defRPr/>
            </a:pPr>
            <a:r>
              <a:rPr lang="en-US" sz="1800" b="0" i="0" u="none" strike="noStrike" cap="none" spc="0">
                <a:ln>
                  <a:noFill/>
                </a:ln>
                <a:solidFill>
                  <a:prstClr val="black"/>
                </a:solidFill>
                <a:latin typeface="Calibri"/>
                <a:ea typeface="+mn-ea"/>
                <a:cs typeface="+mn-cs"/>
              </a:rPr>
              <a:t>2 Admin.</a:t>
            </a:r>
            <a:endParaRPr/>
          </a:p>
        </p:txBody>
      </p:sp>
      <p:pic>
        <p:nvPicPr>
          <p:cNvPr id="11" name="Image 6" descr="Logo LFLL b.jpg"/>
          <p:cNvPicPr>
            <a:picLocks noChangeAspect="1"/>
          </p:cNvPicPr>
          <p:nvPr/>
        </p:nvPicPr>
        <p:blipFill>
          <a:blip r:embed="rId2"/>
          <a:stretch/>
        </p:blipFill>
        <p:spPr bwMode="auto">
          <a:xfrm>
            <a:off x="5056614" y="4600513"/>
            <a:ext cx="2153708" cy="1819512"/>
          </a:xfrm>
          <a:prstGeom prst="rect">
            <a:avLst/>
          </a:prstGeom>
          <a:noFill/>
          <a:ln>
            <a:noFill/>
          </a:ln>
        </p:spPr>
      </p:pic>
      <p:pic>
        <p:nvPicPr>
          <p:cNvPr id="12" name="Picture 4" descr="ERPI_1_Quadri"/>
          <p:cNvPicPr>
            <a:picLocks noChangeAspect="1" noChangeArrowheads="1"/>
          </p:cNvPicPr>
          <p:nvPr/>
        </p:nvPicPr>
        <p:blipFill>
          <a:blip r:embed="rId3">
            <a:clrChange>
              <a:clrFrom>
                <a:srgbClr val="FFFFFF"/>
              </a:clrFrom>
              <a:clrTo>
                <a:srgbClr val="FFFFFF">
                  <a:alpha val="0"/>
                </a:srgbClr>
              </a:clrTo>
            </a:clrChange>
          </a:blip>
          <a:srcRect b="25000"/>
          <a:stretch/>
        </p:blipFill>
        <p:spPr bwMode="auto">
          <a:xfrm>
            <a:off x="8512323" y="88901"/>
            <a:ext cx="1639485" cy="569215"/>
          </a:xfrm>
          <a:prstGeom prst="rect">
            <a:avLst/>
          </a:prstGeom>
          <a:noFill/>
        </p:spPr>
      </p:pic>
      <p:pic>
        <p:nvPicPr>
          <p:cNvPr id="13" name="Image 9"/>
          <p:cNvPicPr>
            <a:picLocks noChangeAspect="1"/>
          </p:cNvPicPr>
          <p:nvPr/>
        </p:nvPicPr>
        <p:blipFill>
          <a:blip r:embed="rId4"/>
          <a:stretch/>
        </p:blipFill>
        <p:spPr bwMode="auto">
          <a:xfrm>
            <a:off x="6754192" y="2973532"/>
            <a:ext cx="4226196" cy="3191396"/>
          </a:xfrm>
          <a:prstGeom prst="rect">
            <a:avLst/>
          </a:prstGeom>
        </p:spPr>
      </p:pic>
      <p:sp>
        <p:nvSpPr>
          <p:cNvPr id="14" name="Text Box 8"/>
          <p:cNvSpPr>
            <a:spLocks/>
          </p:cNvSpPr>
          <p:nvPr/>
        </p:nvSpPr>
        <p:spPr bwMode="auto">
          <a:xfrm>
            <a:off x="1467136" y="5017456"/>
            <a:ext cx="4031425" cy="369332"/>
          </a:xfrm>
          <a:prstGeom prst="rect">
            <a:avLst/>
          </a:prstGeom>
          <a:noFill/>
          <a:ln w="9525">
            <a:noFill/>
            <a:miter lim="800000"/>
            <a:headEnd/>
            <a:tailEnd/>
          </a:ln>
        </p:spPr>
        <p:txBody>
          <a:bodyPr wrap="none">
            <a:spAutoFit/>
          </a:bodyPr>
          <a:lstStyle/>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prstClr val="black"/>
                </a:solidFill>
                <a:latin typeface="Calibri"/>
                <a:ea typeface="+mn-ea"/>
                <a:cs typeface="+mn-cs"/>
              </a:rPr>
              <a:t>1 research platform (LF2L - </a:t>
            </a:r>
            <a:r>
              <a:rPr lang="en-US" sz="1800" b="0" i="0" u="sng" strike="noStrike" cap="none" spc="0">
                <a:ln>
                  <a:noFill/>
                </a:ln>
                <a:solidFill>
                  <a:prstClr val="black"/>
                </a:solidFill>
                <a:latin typeface="Calibri"/>
                <a:ea typeface="+mn-ea"/>
                <a:cs typeface="+mn-cs"/>
                <a:hlinkClick r:id="rId5" tooltip="http://lf2l.fr/"/>
              </a:rPr>
              <a:t>http://lf2l.fr</a:t>
            </a:r>
            <a:r>
              <a:rPr lang="en-US" sz="1800" b="1" i="0" u="none" strike="noStrike" cap="none" spc="0">
                <a:ln>
                  <a:noFill/>
                </a:ln>
                <a:solidFill>
                  <a:prstClr val="black"/>
                </a:solidFill>
                <a:latin typeface="Calibri"/>
                <a:ea typeface="+mn-ea"/>
                <a:cs typeface="+mn-cs"/>
              </a:rPr>
              <a:t>)</a:t>
            </a:r>
            <a:endParaRPr lang="en-US" sz="1800" b="0" i="0" u="none" strike="noStrike" cap="none" spc="0">
              <a:ln>
                <a:noFill/>
              </a:ln>
              <a:solidFill>
                <a:prstClr val="black"/>
              </a:solidFill>
              <a:latin typeface="Calibri"/>
              <a:ea typeface="+mn-ea"/>
              <a:cs typeface="+mn-cs"/>
            </a:endParaRPr>
          </a:p>
        </p:txBody>
      </p:sp>
      <p:sp>
        <p:nvSpPr>
          <p:cNvPr id="15" name="Espace réservé de la date 3"/>
          <p:cNvSpPr>
            <a:spLocks noGrp="1"/>
          </p:cNvSpPr>
          <p:nvPr>
            <p:ph type="dt" sz="half" idx="10"/>
          </p:nvPr>
        </p:nvSpPr>
        <p:spPr bwMode="auto"/>
        <p:txBody>
          <a:bodyPr/>
          <a:lstStyle/>
          <a:p>
            <a:pPr>
              <a:defRPr/>
            </a:pPr>
            <a:r>
              <a:rPr lang="fr-FR"/>
              <a:t>02/12/2019</a:t>
            </a:r>
            <a:endParaRPr/>
          </a:p>
        </p:txBody>
      </p:sp>
      <p:sp>
        <p:nvSpPr>
          <p:cNvPr id="16" name="Espace réservé du pied de page 4"/>
          <p:cNvSpPr>
            <a:spLocks noGrp="1"/>
          </p:cNvSpPr>
          <p:nvPr>
            <p:ph type="ftr" sz="quarter" idx="11"/>
          </p:nvPr>
        </p:nvSpPr>
        <p:spPr bwMode="auto"/>
        <p:txBody>
          <a:bodyPr/>
          <a:lstStyle/>
          <a:p>
            <a:pPr>
              <a:defRPr/>
            </a:pPr>
            <a:r>
              <a:rPr lang="fr-FR"/>
              <a:t>UL - ERPI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327546" y="218593"/>
            <a:ext cx="10972800" cy="801688"/>
          </a:xfrm>
        </p:spPr>
        <p:txBody>
          <a:bodyPr/>
          <a:lstStyle/>
          <a:p>
            <a:pPr>
              <a:defRPr/>
            </a:pPr>
            <a:r>
              <a:rPr lang="fr-FR"/>
              <a:t>Un voyage dans le temps</a:t>
            </a:r>
            <a:endParaRPr/>
          </a:p>
        </p:txBody>
      </p:sp>
      <p:sp>
        <p:nvSpPr>
          <p:cNvPr id="5" name="Espace réservé de la date 2"/>
          <p:cNvSpPr>
            <a:spLocks noGrp="1"/>
          </p:cNvSpPr>
          <p:nvPr>
            <p:ph type="dt" sz="half" idx="10"/>
          </p:nvPr>
        </p:nvSpPr>
        <p:spPr bwMode="auto"/>
        <p:txBody>
          <a:bodyPr/>
          <a:lstStyle/>
          <a:p>
            <a:pPr>
              <a:defRPr/>
            </a:pPr>
            <a:r>
              <a:rPr lang="fr-FR"/>
              <a:t>02/12/2019</a:t>
            </a:r>
          </a:p>
        </p:txBody>
      </p:sp>
      <p:sp>
        <p:nvSpPr>
          <p:cNvPr id="6"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7" name="Espace réservé du numéro de diapositive 4"/>
          <p:cNvSpPr>
            <a:spLocks noGrp="1"/>
          </p:cNvSpPr>
          <p:nvPr>
            <p:ph type="sldNum" sz="quarter" idx="12"/>
          </p:nvPr>
        </p:nvSpPr>
        <p:spPr bwMode="auto"/>
        <p:txBody>
          <a:bodyPr/>
          <a:lstStyle/>
          <a:p>
            <a:pPr>
              <a:defRPr/>
            </a:pPr>
            <a:fld id="{CAB93DFD-2460-6640-B60D-FCC4E5000C89}" type="slidenum">
              <a:rPr lang="fr-FR"/>
              <a:t>20</a:t>
            </a:fld>
            <a:endParaRPr lang="fr-FR"/>
          </a:p>
        </p:txBody>
      </p:sp>
      <p:pic>
        <p:nvPicPr>
          <p:cNvPr id="8" name="Image 5"/>
          <p:cNvPicPr>
            <a:picLocks noChangeAspect="1"/>
          </p:cNvPicPr>
          <p:nvPr/>
        </p:nvPicPr>
        <p:blipFill>
          <a:blip r:embed="rId2"/>
          <a:srcRect l="31473"/>
          <a:stretch/>
        </p:blipFill>
        <p:spPr bwMode="auto">
          <a:xfrm>
            <a:off x="2737422" y="1232756"/>
            <a:ext cx="2206451" cy="4293096"/>
          </a:xfrm>
          <a:prstGeom prst="rect">
            <a:avLst/>
          </a:prstGeom>
        </p:spPr>
      </p:pic>
      <p:pic>
        <p:nvPicPr>
          <p:cNvPr id="9" name="Image 6"/>
          <p:cNvPicPr>
            <a:picLocks noChangeAspect="1"/>
          </p:cNvPicPr>
          <p:nvPr/>
        </p:nvPicPr>
        <p:blipFill>
          <a:blip r:embed="rId3"/>
          <a:stretch/>
        </p:blipFill>
        <p:spPr bwMode="auto">
          <a:xfrm>
            <a:off x="6420037" y="3176971"/>
            <a:ext cx="3688973" cy="2141984"/>
          </a:xfrm>
          <a:prstGeom prst="rect">
            <a:avLst/>
          </a:prstGeom>
        </p:spPr>
      </p:pic>
      <p:sp>
        <p:nvSpPr>
          <p:cNvPr id="10" name="ZoneTexte 7"/>
          <p:cNvSpPr>
            <a:spLocks/>
          </p:cNvSpPr>
          <p:nvPr/>
        </p:nvSpPr>
        <p:spPr bwMode="auto">
          <a:xfrm>
            <a:off x="3035660" y="5553236"/>
            <a:ext cx="1480468" cy="369332"/>
          </a:xfrm>
          <a:prstGeom prst="rect">
            <a:avLst/>
          </a:prstGeom>
          <a:noFill/>
        </p:spPr>
        <p:txBody>
          <a:bodyPr wrap="none" rtlCol="0">
            <a:spAutoFit/>
          </a:bodyPr>
          <a:lstStyle/>
          <a:p>
            <a:pPr>
              <a:defRPr/>
            </a:pPr>
            <a:r>
              <a:rPr lang="fr-FR" b="1" dirty="0">
                <a:solidFill>
                  <a:srgbClr val="660066"/>
                </a:solidFill>
              </a:rPr>
              <a:t>Du </a:t>
            </a:r>
            <a:r>
              <a:rPr lang="fr-FR" b="1" dirty="0">
                <a:solidFill>
                  <a:srgbClr val="FF6600"/>
                </a:solidFill>
              </a:rPr>
              <a:t>II</a:t>
            </a:r>
            <a:r>
              <a:rPr lang="fr-FR" b="1" baseline="30000" dirty="0">
                <a:solidFill>
                  <a:srgbClr val="660066"/>
                </a:solidFill>
              </a:rPr>
              <a:t>e </a:t>
            </a:r>
            <a:r>
              <a:rPr lang="fr-FR" b="1" dirty="0">
                <a:solidFill>
                  <a:srgbClr val="660066"/>
                </a:solidFill>
              </a:rPr>
              <a:t>Siècle</a:t>
            </a:r>
            <a:endParaRPr lang="en" b="1" baseline="30000" dirty="0">
              <a:solidFill>
                <a:srgbClr val="660066"/>
              </a:solidFill>
            </a:endParaRPr>
          </a:p>
        </p:txBody>
      </p:sp>
      <p:sp>
        <p:nvSpPr>
          <p:cNvPr id="11" name="ZoneTexte 8"/>
          <p:cNvSpPr>
            <a:spLocks/>
          </p:cNvSpPr>
          <p:nvPr/>
        </p:nvSpPr>
        <p:spPr bwMode="auto">
          <a:xfrm>
            <a:off x="7284132" y="5553236"/>
            <a:ext cx="2010662" cy="369332"/>
          </a:xfrm>
          <a:prstGeom prst="rect">
            <a:avLst/>
          </a:prstGeom>
          <a:noFill/>
        </p:spPr>
        <p:txBody>
          <a:bodyPr wrap="none" rtlCol="0">
            <a:spAutoFit/>
          </a:bodyPr>
          <a:lstStyle/>
          <a:p>
            <a:pPr>
              <a:defRPr/>
            </a:pPr>
            <a:r>
              <a:rPr lang="fr-FR" b="1">
                <a:solidFill>
                  <a:srgbClr val="660066"/>
                </a:solidFill>
              </a:rPr>
              <a:t>… Au XX</a:t>
            </a:r>
            <a:r>
              <a:rPr lang="fr-FR" b="1">
                <a:solidFill>
                  <a:srgbClr val="FF6600"/>
                </a:solidFill>
              </a:rPr>
              <a:t>I</a:t>
            </a:r>
            <a:r>
              <a:rPr lang="fr-FR" b="1" baseline="30000">
                <a:solidFill>
                  <a:srgbClr val="660066"/>
                </a:solidFill>
              </a:rPr>
              <a:t>e </a:t>
            </a:r>
            <a:r>
              <a:rPr lang="fr-FR" b="1">
                <a:solidFill>
                  <a:srgbClr val="660066"/>
                </a:solidFill>
              </a:rPr>
              <a:t>Siècle</a:t>
            </a:r>
            <a:endParaRPr lang="en" b="1" baseline="30000">
              <a:solidFill>
                <a:srgbClr val="660066"/>
              </a:solidFill>
            </a:endParaRPr>
          </a:p>
        </p:txBody>
      </p:sp>
      <p:pic>
        <p:nvPicPr>
          <p:cNvPr id="12" name="Image 9" descr="IMG_5475.jpg"/>
          <p:cNvPicPr>
            <a:picLocks noChangeAspect="1"/>
          </p:cNvPicPr>
          <p:nvPr/>
        </p:nvPicPr>
        <p:blipFill>
          <a:blip r:embed="rId4"/>
          <a:stretch/>
        </p:blipFill>
        <p:spPr bwMode="auto">
          <a:xfrm>
            <a:off x="7248128" y="1376773"/>
            <a:ext cx="1872208" cy="1404155"/>
          </a:xfrm>
          <a:prstGeom prst="rect">
            <a:avLst/>
          </a:prstGeom>
        </p:spPr>
      </p:pic>
      <p:sp>
        <p:nvSpPr>
          <p:cNvPr id="13" name="ZoneTexte 10"/>
          <p:cNvSpPr>
            <a:spLocks/>
          </p:cNvSpPr>
          <p:nvPr/>
        </p:nvSpPr>
        <p:spPr bwMode="auto">
          <a:xfrm>
            <a:off x="7284132" y="2744924"/>
            <a:ext cx="1967418" cy="369332"/>
          </a:xfrm>
          <a:prstGeom prst="rect">
            <a:avLst/>
          </a:prstGeom>
          <a:noFill/>
        </p:spPr>
        <p:txBody>
          <a:bodyPr wrap="none" rtlCol="0">
            <a:spAutoFit/>
          </a:bodyPr>
          <a:lstStyle/>
          <a:p>
            <a:pPr>
              <a:defRPr/>
            </a:pPr>
            <a:r>
              <a:rPr lang="fr-FR" b="1"/>
              <a:t>Liage de poudre</a:t>
            </a:r>
            <a:endParaRPr lang="en" b="1"/>
          </a:p>
        </p:txBody>
      </p:sp>
      <p:pic>
        <p:nvPicPr>
          <p:cNvPr id="14" name="Picture 2" descr="Laboratoire Archéologique des Métaux"/>
          <p:cNvPicPr>
            <a:picLocks noChangeAspect="1" noChangeArrowheads="1"/>
          </p:cNvPicPr>
          <p:nvPr/>
        </p:nvPicPr>
        <p:blipFill>
          <a:blip r:embed="rId5"/>
          <a:stretch/>
        </p:blipFill>
        <p:spPr bwMode="auto">
          <a:xfrm>
            <a:off x="6705636" y="321320"/>
            <a:ext cx="2957190" cy="802563"/>
          </a:xfrm>
          <a:prstGeom prst="rect">
            <a:avLst/>
          </a:prstGeom>
          <a:noFill/>
        </p:spPr>
      </p:pic>
      <p:pic>
        <p:nvPicPr>
          <p:cNvPr id="15" name="Image 12" descr="Logo 5x5 cm  Lorraine Fab Living Lab.jpg"/>
          <p:cNvPicPr>
            <a:picLocks noChangeAspect="1"/>
          </p:cNvPicPr>
          <p:nvPr/>
        </p:nvPicPr>
        <p:blipFill>
          <a:blip r:embed="rId6"/>
          <a:srcRect l="9927" t="15971" r="7200" b="16578"/>
          <a:stretch/>
        </p:blipFill>
        <p:spPr bwMode="auto">
          <a:xfrm>
            <a:off x="10656757" y="253726"/>
            <a:ext cx="1152128" cy="93775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9" descr="1.1.jpg"/>
          <p:cNvPicPr>
            <a:picLocks noChangeAspect="1"/>
          </p:cNvPicPr>
          <p:nvPr/>
        </p:nvPicPr>
        <p:blipFill>
          <a:blip r:embed="rId3"/>
          <a:srcRect l="21248" r="20185"/>
          <a:stretch/>
        </p:blipFill>
        <p:spPr bwMode="auto">
          <a:xfrm>
            <a:off x="4809278" y="1233175"/>
            <a:ext cx="2952328" cy="2940548"/>
          </a:xfrm>
          <a:prstGeom prst="rect">
            <a:avLst/>
          </a:prstGeom>
        </p:spPr>
      </p:pic>
      <p:sp>
        <p:nvSpPr>
          <p:cNvPr id="5" name="Titre 1"/>
          <p:cNvSpPr>
            <a:spLocks noGrp="1"/>
          </p:cNvSpPr>
          <p:nvPr>
            <p:ph type="title"/>
          </p:nvPr>
        </p:nvSpPr>
        <p:spPr bwMode="auto">
          <a:xfrm>
            <a:off x="391286" y="264861"/>
            <a:ext cx="8801058" cy="590994"/>
          </a:xfrm>
        </p:spPr>
        <p:txBody>
          <a:bodyPr/>
          <a:lstStyle/>
          <a:p>
            <a:pPr>
              <a:defRPr/>
            </a:pPr>
            <a:r>
              <a:rPr lang="fr-FR">
                <a:solidFill>
                  <a:srgbClr val="7030A0"/>
                </a:solidFill>
              </a:rPr>
              <a:t>Vers la numér</a:t>
            </a:r>
            <a:r>
              <a:rPr lang="fr-FR">
                <a:solidFill>
                  <a:srgbClr val="FF8100"/>
                </a:solidFill>
              </a:rPr>
              <a:t>i</a:t>
            </a:r>
            <a:r>
              <a:rPr lang="fr-FR">
                <a:solidFill>
                  <a:srgbClr val="7030A0"/>
                </a:solidFill>
              </a:rPr>
              <a:t>sation du mét</a:t>
            </a:r>
            <a:r>
              <a:rPr lang="fr-FR">
                <a:solidFill>
                  <a:srgbClr val="FF8100"/>
                </a:solidFill>
              </a:rPr>
              <a:t>i</a:t>
            </a:r>
            <a:r>
              <a:rPr lang="fr-FR">
                <a:solidFill>
                  <a:srgbClr val="7030A0"/>
                </a:solidFill>
              </a:rPr>
              <a:t>er d’archéologue des métaux</a:t>
            </a:r>
            <a:endParaRPr/>
          </a:p>
        </p:txBody>
      </p:sp>
      <p:sp>
        <p:nvSpPr>
          <p:cNvPr id="6" name="Espace réservé de la date 2"/>
          <p:cNvSpPr>
            <a:spLocks noGrp="1"/>
          </p:cNvSpPr>
          <p:nvPr>
            <p:ph type="dt" sz="half" idx="10"/>
          </p:nvPr>
        </p:nvSpPr>
        <p:spPr bwMode="auto"/>
        <p:txBody>
          <a:bodyPr/>
          <a:lstStyle/>
          <a:p>
            <a:pPr>
              <a:defRPr/>
            </a:pPr>
            <a:r>
              <a:rPr lang="fr-FR"/>
              <a:t>02/12/2019</a:t>
            </a:r>
          </a:p>
        </p:txBody>
      </p:sp>
      <p:sp>
        <p:nvSpPr>
          <p:cNvPr id="7"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8" name="Espace réservé du numéro de diapositive 4"/>
          <p:cNvSpPr>
            <a:spLocks noGrp="1"/>
          </p:cNvSpPr>
          <p:nvPr>
            <p:ph type="sldNum" sz="quarter" idx="12"/>
          </p:nvPr>
        </p:nvSpPr>
        <p:spPr bwMode="auto"/>
        <p:txBody>
          <a:bodyPr/>
          <a:lstStyle/>
          <a:p>
            <a:pPr>
              <a:defRPr/>
            </a:pPr>
            <a:fld id="{CAB93DFD-2460-6640-B60D-FCC4E5000C89}" type="slidenum">
              <a:rPr lang="fr-FR"/>
              <a:t>21</a:t>
            </a:fld>
            <a:endParaRPr lang="fr-FR"/>
          </a:p>
        </p:txBody>
      </p:sp>
      <p:pic>
        <p:nvPicPr>
          <p:cNvPr id="9" name="Image 6"/>
          <p:cNvPicPr>
            <a:picLocks noChangeAspect="1"/>
          </p:cNvPicPr>
          <p:nvPr/>
        </p:nvPicPr>
        <p:blipFill>
          <a:blip r:embed="rId4"/>
          <a:stretch/>
        </p:blipFill>
        <p:spPr bwMode="auto">
          <a:xfrm>
            <a:off x="8842208" y="3926730"/>
            <a:ext cx="2459738" cy="1844804"/>
          </a:xfrm>
          <a:prstGeom prst="rect">
            <a:avLst/>
          </a:prstGeom>
        </p:spPr>
      </p:pic>
      <p:pic>
        <p:nvPicPr>
          <p:cNvPr id="10" name="Picture 2" descr="Laboratoire Archéologique des Métaux"/>
          <p:cNvPicPr>
            <a:picLocks noChangeAspect="1" noChangeArrowheads="1"/>
          </p:cNvPicPr>
          <p:nvPr/>
        </p:nvPicPr>
        <p:blipFill>
          <a:blip r:embed="rId5"/>
          <a:stretch/>
        </p:blipFill>
        <p:spPr bwMode="auto">
          <a:xfrm>
            <a:off x="7152082" y="112737"/>
            <a:ext cx="2376451" cy="644954"/>
          </a:xfrm>
          <a:prstGeom prst="rect">
            <a:avLst/>
          </a:prstGeom>
          <a:noFill/>
        </p:spPr>
      </p:pic>
      <p:pic>
        <p:nvPicPr>
          <p:cNvPr id="11" name="Picture 4" descr="L'École d'ingénieurs CESI N°4 au classement Ecoles d ..."/>
          <p:cNvPicPr>
            <a:picLocks noChangeAspect="1" noChangeArrowheads="1"/>
          </p:cNvPicPr>
          <p:nvPr/>
        </p:nvPicPr>
        <p:blipFill>
          <a:blip r:embed="rId6"/>
          <a:stretch/>
        </p:blipFill>
        <p:spPr bwMode="auto">
          <a:xfrm>
            <a:off x="9623386" y="308235"/>
            <a:ext cx="837070" cy="402989"/>
          </a:xfrm>
          <a:prstGeom prst="rect">
            <a:avLst/>
          </a:prstGeom>
          <a:noFill/>
        </p:spPr>
      </p:pic>
      <p:pic>
        <p:nvPicPr>
          <p:cNvPr id="12" name="Image 7"/>
          <p:cNvPicPr>
            <a:picLocks noChangeAspect="1"/>
          </p:cNvPicPr>
          <p:nvPr/>
        </p:nvPicPr>
        <p:blipFill>
          <a:blip r:embed="rId7"/>
          <a:stretch/>
        </p:blipFill>
        <p:spPr bwMode="auto">
          <a:xfrm>
            <a:off x="367229" y="1835348"/>
            <a:ext cx="1482328" cy="3566853"/>
          </a:xfrm>
          <a:prstGeom prst="rect">
            <a:avLst/>
          </a:prstGeom>
        </p:spPr>
      </p:pic>
      <p:sp>
        <p:nvSpPr>
          <p:cNvPr id="13" name="Rectangle 11"/>
          <p:cNvSpPr/>
          <p:nvPr/>
        </p:nvSpPr>
        <p:spPr bwMode="auto">
          <a:xfrm>
            <a:off x="331665" y="5495389"/>
            <a:ext cx="3211135" cy="369332"/>
          </a:xfrm>
          <a:prstGeom prst="rect">
            <a:avLst/>
          </a:prstGeom>
        </p:spPr>
        <p:txBody>
          <a:bodyPr wrap="none">
            <a:spAutoFit/>
          </a:bodyPr>
          <a:lstStyle/>
          <a:p>
            <a:pPr>
              <a:defRPr/>
            </a:pPr>
            <a:r>
              <a:rPr lang="fr-FR" u="sng">
                <a:hlinkClick r:id="rId8" tooltip="http://lf2l.fr/projects/museum/"/>
              </a:rPr>
              <a:t>http://lf2l.fr/projects/museum/</a:t>
            </a:r>
            <a:r>
              <a:rPr lang="fr-FR"/>
              <a:t> </a:t>
            </a:r>
            <a:endParaRPr/>
          </a:p>
        </p:txBody>
      </p:sp>
      <p:pic>
        <p:nvPicPr>
          <p:cNvPr id="14" name="Image 13" descr="Logo 5x5 cm  Lorraine Fab Living Lab.jpg"/>
          <p:cNvPicPr>
            <a:picLocks noChangeAspect="1"/>
          </p:cNvPicPr>
          <p:nvPr/>
        </p:nvPicPr>
        <p:blipFill>
          <a:blip r:embed="rId9"/>
          <a:srcRect l="9927" t="15971" r="7200" b="16578"/>
          <a:stretch/>
        </p:blipFill>
        <p:spPr bwMode="auto">
          <a:xfrm>
            <a:off x="10668084" y="264861"/>
            <a:ext cx="1152128" cy="937753"/>
          </a:xfrm>
          <a:prstGeom prst="rect">
            <a:avLst/>
          </a:prstGeom>
        </p:spPr>
      </p:pic>
      <p:sp>
        <p:nvSpPr>
          <p:cNvPr id="15" name="ZoneTexte 14"/>
          <p:cNvSpPr>
            <a:spLocks/>
          </p:cNvSpPr>
          <p:nvPr/>
        </p:nvSpPr>
        <p:spPr bwMode="auto">
          <a:xfrm>
            <a:off x="454756" y="1124744"/>
            <a:ext cx="5694257" cy="276999"/>
          </a:xfrm>
          <a:prstGeom prst="rect">
            <a:avLst/>
          </a:prstGeom>
          <a:noFill/>
        </p:spPr>
        <p:txBody>
          <a:bodyPr wrap="square" rtlCol="0">
            <a:spAutoFit/>
          </a:bodyPr>
          <a:lstStyle/>
          <a:p>
            <a:pPr>
              <a:defRPr/>
            </a:pPr>
            <a:r>
              <a:rPr lang="fr-FR" sz="1200">
                <a:solidFill>
                  <a:schemeClr val="bg1">
                    <a:lumMod val="50000"/>
                  </a:schemeClr>
                </a:solidFill>
              </a:rPr>
              <a:t>Pilotes : G. Arbelaez et M. Folzan (LAM)  / Mise en œuvre : LF2L + CESI + LAM</a:t>
            </a:r>
            <a:endParaRPr/>
          </a:p>
        </p:txBody>
      </p:sp>
      <p:sp>
        <p:nvSpPr>
          <p:cNvPr id="16" name="ZoneTexte 15"/>
          <p:cNvSpPr>
            <a:spLocks/>
          </p:cNvSpPr>
          <p:nvPr/>
        </p:nvSpPr>
        <p:spPr bwMode="auto">
          <a:xfrm>
            <a:off x="443371" y="1365739"/>
            <a:ext cx="1572866" cy="276999"/>
          </a:xfrm>
          <a:prstGeom prst="rect">
            <a:avLst/>
          </a:prstGeom>
          <a:noFill/>
        </p:spPr>
        <p:txBody>
          <a:bodyPr wrap="none" rtlCol="0">
            <a:spAutoFit/>
          </a:bodyPr>
          <a:lstStyle/>
          <a:p>
            <a:pPr>
              <a:defRPr/>
            </a:pPr>
            <a:r>
              <a:rPr lang="fr-FR" sz="1200">
                <a:solidFill>
                  <a:schemeClr val="bg1">
                    <a:lumMod val="50000"/>
                  </a:schemeClr>
                </a:solidFill>
              </a:rPr>
              <a:t>Période : 2017-2018</a:t>
            </a:r>
            <a:endParaRPr/>
          </a:p>
        </p:txBody>
      </p:sp>
      <p:sp>
        <p:nvSpPr>
          <p:cNvPr id="17" name="ZoneTexte 17"/>
          <p:cNvSpPr>
            <a:spLocks/>
          </p:cNvSpPr>
          <p:nvPr/>
        </p:nvSpPr>
        <p:spPr bwMode="auto">
          <a:xfrm>
            <a:off x="7370410" y="4662707"/>
            <a:ext cx="1440160" cy="253916"/>
          </a:xfrm>
          <a:prstGeom prst="rect">
            <a:avLst/>
          </a:prstGeom>
          <a:solidFill>
            <a:srgbClr val="0E6BA9"/>
          </a:solidFill>
        </p:spPr>
        <p:txBody>
          <a:bodyPr wrap="square" rtlCol="0">
            <a:spAutoFit/>
          </a:bodyPr>
          <a:lstStyle/>
          <a:p>
            <a:pPr>
              <a:defRPr/>
            </a:pPr>
            <a:r>
              <a:rPr lang="fr-FR" sz="1050">
                <a:solidFill>
                  <a:schemeClr val="bg1"/>
                </a:solidFill>
              </a:rPr>
              <a:t>Modélisation 2D/3D</a:t>
            </a:r>
            <a:endParaRPr/>
          </a:p>
        </p:txBody>
      </p:sp>
      <p:sp>
        <p:nvSpPr>
          <p:cNvPr id="18" name="ZoneTexte 18"/>
          <p:cNvSpPr>
            <a:spLocks/>
          </p:cNvSpPr>
          <p:nvPr/>
        </p:nvSpPr>
        <p:spPr bwMode="auto">
          <a:xfrm>
            <a:off x="1659106" y="1862810"/>
            <a:ext cx="1476164" cy="230832"/>
          </a:xfrm>
          <a:prstGeom prst="rect">
            <a:avLst/>
          </a:prstGeom>
          <a:solidFill>
            <a:srgbClr val="99D405"/>
          </a:solidFill>
        </p:spPr>
        <p:txBody>
          <a:bodyPr wrap="square" lIns="36000" rIns="36000" rtlCol="0">
            <a:spAutoFit/>
          </a:bodyPr>
          <a:lstStyle/>
          <a:p>
            <a:pPr>
              <a:defRPr/>
            </a:pPr>
            <a:r>
              <a:rPr lang="fr-FR" sz="900">
                <a:solidFill>
                  <a:schemeClr val="bg1"/>
                </a:solidFill>
              </a:rPr>
              <a:t>Evaluation par l’usage 4D</a:t>
            </a:r>
            <a:endParaRPr/>
          </a:p>
        </p:txBody>
      </p:sp>
      <p:pic>
        <p:nvPicPr>
          <p:cNvPr id="19" name="Image 8"/>
          <p:cNvPicPr>
            <a:picLocks noChangeAspect="1"/>
          </p:cNvPicPr>
          <p:nvPr/>
        </p:nvPicPr>
        <p:blipFill>
          <a:blip r:embed="rId10"/>
          <a:stretch/>
        </p:blipFill>
        <p:spPr bwMode="auto">
          <a:xfrm>
            <a:off x="5382193" y="4979578"/>
            <a:ext cx="3316610" cy="733206"/>
          </a:xfrm>
          <a:prstGeom prst="rect">
            <a:avLst/>
          </a:prstGeom>
        </p:spPr>
      </p:pic>
      <p:pic>
        <p:nvPicPr>
          <p:cNvPr id="20" name="Image 20"/>
          <p:cNvPicPr>
            <a:picLocks noChangeAspect="1"/>
          </p:cNvPicPr>
          <p:nvPr/>
        </p:nvPicPr>
        <p:blipFill>
          <a:blip r:embed="rId11"/>
          <a:stretch/>
        </p:blipFill>
        <p:spPr bwMode="auto">
          <a:xfrm>
            <a:off x="8184366" y="2669822"/>
            <a:ext cx="3775423" cy="1032150"/>
          </a:xfrm>
          <a:prstGeom prst="rect">
            <a:avLst/>
          </a:prstGeom>
        </p:spPr>
      </p:pic>
      <p:sp>
        <p:nvSpPr>
          <p:cNvPr id="21" name="ZoneTexte 24"/>
          <p:cNvSpPr>
            <a:spLocks/>
          </p:cNvSpPr>
          <p:nvPr/>
        </p:nvSpPr>
        <p:spPr bwMode="auto">
          <a:xfrm>
            <a:off x="9778234" y="1489446"/>
            <a:ext cx="1440160" cy="261610"/>
          </a:xfrm>
          <a:prstGeom prst="rect">
            <a:avLst/>
          </a:prstGeom>
          <a:solidFill>
            <a:srgbClr val="CD7923"/>
          </a:solidFill>
        </p:spPr>
        <p:txBody>
          <a:bodyPr wrap="square" rtlCol="0">
            <a:spAutoFit/>
          </a:bodyPr>
          <a:lstStyle/>
          <a:p>
            <a:pPr>
              <a:defRPr/>
            </a:pPr>
            <a:r>
              <a:rPr lang="fr-FR" sz="1050">
                <a:solidFill>
                  <a:schemeClr val="bg1"/>
                </a:solidFill>
              </a:rPr>
              <a:t>Créativité 2D</a:t>
            </a:r>
            <a:endParaRPr/>
          </a:p>
        </p:txBody>
      </p:sp>
      <p:pic>
        <p:nvPicPr>
          <p:cNvPr id="22" name="Image 10"/>
          <p:cNvPicPr>
            <a:picLocks noChangeAspect="1"/>
          </p:cNvPicPr>
          <p:nvPr/>
        </p:nvPicPr>
        <p:blipFill>
          <a:blip r:embed="rId12"/>
          <a:stretch/>
        </p:blipFill>
        <p:spPr bwMode="auto">
          <a:xfrm>
            <a:off x="7800166" y="1223046"/>
            <a:ext cx="1939508" cy="1844804"/>
          </a:xfrm>
          <a:prstGeom prst="rect">
            <a:avLst/>
          </a:prstGeom>
        </p:spPr>
      </p:pic>
      <p:sp>
        <p:nvSpPr>
          <p:cNvPr id="23" name="ZoneTexte 25"/>
          <p:cNvSpPr>
            <a:spLocks/>
          </p:cNvSpPr>
          <p:nvPr/>
        </p:nvSpPr>
        <p:spPr bwMode="auto">
          <a:xfrm>
            <a:off x="10593985" y="2295942"/>
            <a:ext cx="1440160" cy="261610"/>
          </a:xfrm>
          <a:prstGeom prst="rect">
            <a:avLst/>
          </a:prstGeom>
          <a:solidFill>
            <a:srgbClr val="F8A438"/>
          </a:solidFill>
        </p:spPr>
        <p:txBody>
          <a:bodyPr wrap="square" rtlCol="0">
            <a:spAutoFit/>
          </a:bodyPr>
          <a:lstStyle/>
          <a:p>
            <a:pPr>
              <a:defRPr/>
            </a:pPr>
            <a:r>
              <a:rPr lang="fr-FR" sz="1050">
                <a:solidFill>
                  <a:schemeClr val="bg1"/>
                </a:solidFill>
              </a:rPr>
              <a:t>Open Innovation 2D</a:t>
            </a:r>
            <a:endParaRPr/>
          </a:p>
        </p:txBody>
      </p:sp>
      <p:pic>
        <p:nvPicPr>
          <p:cNvPr id="24" name="Picture 2" descr="http://lf2l.fr/uploads/photo_finale.png"/>
          <p:cNvPicPr>
            <a:picLocks noChangeAspect="1" noChangeArrowheads="1"/>
          </p:cNvPicPr>
          <p:nvPr/>
        </p:nvPicPr>
        <p:blipFill>
          <a:blip r:embed="rId13"/>
          <a:stretch/>
        </p:blipFill>
        <p:spPr bwMode="auto">
          <a:xfrm>
            <a:off x="2011140" y="2347215"/>
            <a:ext cx="2721819" cy="1518738"/>
          </a:xfrm>
          <a:prstGeom prst="rect">
            <a:avLst/>
          </a:prstGeom>
          <a:noFill/>
        </p:spPr>
      </p:pic>
      <p:pic>
        <p:nvPicPr>
          <p:cNvPr id="25" name="Image 21"/>
          <p:cNvPicPr>
            <a:picLocks noChangeAspect="1"/>
          </p:cNvPicPr>
          <p:nvPr/>
        </p:nvPicPr>
        <p:blipFill>
          <a:blip r:embed="rId14"/>
          <a:stretch/>
        </p:blipFill>
        <p:spPr bwMode="auto">
          <a:xfrm>
            <a:off x="3758019" y="3770956"/>
            <a:ext cx="1456800" cy="1994400"/>
          </a:xfrm>
          <a:prstGeom prst="rect">
            <a:avLst/>
          </a:prstGeom>
        </p:spPr>
      </p:pic>
      <p:sp>
        <p:nvSpPr>
          <p:cNvPr id="26" name="ZoneTexte 19"/>
          <p:cNvSpPr>
            <a:spLocks/>
          </p:cNvSpPr>
          <p:nvPr/>
        </p:nvSpPr>
        <p:spPr bwMode="auto">
          <a:xfrm>
            <a:off x="3758019" y="3669994"/>
            <a:ext cx="1476164" cy="253916"/>
          </a:xfrm>
          <a:prstGeom prst="rect">
            <a:avLst/>
          </a:prstGeom>
          <a:solidFill>
            <a:srgbClr val="8F204A"/>
          </a:solidFill>
        </p:spPr>
        <p:txBody>
          <a:bodyPr wrap="square" lIns="36000" rIns="36000" rtlCol="0">
            <a:spAutoFit/>
          </a:bodyPr>
          <a:lstStyle/>
          <a:p>
            <a:pPr>
              <a:defRPr/>
            </a:pPr>
            <a:r>
              <a:rPr lang="fr-FR" sz="1050">
                <a:solidFill>
                  <a:schemeClr val="bg1"/>
                </a:solidFill>
              </a:rPr>
              <a:t> Matérialisation 3D</a:t>
            </a:r>
            <a:endParaRPr/>
          </a:p>
        </p:txBody>
      </p:sp>
      <p:sp>
        <p:nvSpPr>
          <p:cNvPr id="27" name="ZoneTexte 22"/>
          <p:cNvSpPr>
            <a:spLocks/>
          </p:cNvSpPr>
          <p:nvPr/>
        </p:nvSpPr>
        <p:spPr bwMode="auto">
          <a:xfrm>
            <a:off x="1849557" y="4662707"/>
            <a:ext cx="1569731" cy="584775"/>
          </a:xfrm>
          <a:prstGeom prst="rect">
            <a:avLst/>
          </a:prstGeom>
          <a:noFill/>
        </p:spPr>
        <p:txBody>
          <a:bodyPr wrap="square" rtlCol="0">
            <a:spAutoFit/>
          </a:bodyPr>
          <a:lstStyle/>
          <a:p>
            <a:pPr>
              <a:defRPr/>
            </a:pPr>
            <a:r>
              <a:rPr lang="en-US" sz="1600">
                <a:solidFill>
                  <a:schemeClr val="bg1">
                    <a:lumMod val="50000"/>
                  </a:schemeClr>
                </a:solidFill>
              </a:rPr>
              <a:t>Commune de Létricourt (54)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endParaRPr lang="en-US"/>
          </a:p>
        </p:txBody>
      </p:sp>
      <p:sp>
        <p:nvSpPr>
          <p:cNvPr id="5" name="Espace réservé de la date 2"/>
          <p:cNvSpPr>
            <a:spLocks noGrp="1"/>
          </p:cNvSpPr>
          <p:nvPr>
            <p:ph type="dt" sz="half" idx="10"/>
          </p:nvPr>
        </p:nvSpPr>
        <p:spPr bwMode="auto"/>
        <p:txBody>
          <a:bodyPr/>
          <a:lstStyle/>
          <a:p>
            <a:pPr>
              <a:defRPr/>
            </a:pPr>
            <a:fld id="{2F2A3A62-6CCF-E54D-8BA5-79A553FD1ABE}" type="datetime1">
              <a:rPr lang="fr-FR"/>
              <a:t>01/04/2022</a:t>
            </a:fld>
            <a:endParaRPr lang="fr-FR"/>
          </a:p>
        </p:txBody>
      </p:sp>
      <p:sp>
        <p:nvSpPr>
          <p:cNvPr id="6"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7" name="Espace réservé du numéro de diapositive 4"/>
          <p:cNvSpPr>
            <a:spLocks noGrp="1"/>
          </p:cNvSpPr>
          <p:nvPr>
            <p:ph type="sldNum" sz="quarter" idx="12"/>
          </p:nvPr>
        </p:nvSpPr>
        <p:spPr bwMode="auto"/>
        <p:txBody>
          <a:bodyPr/>
          <a:lstStyle/>
          <a:p>
            <a:pPr>
              <a:defRPr/>
            </a:pPr>
            <a:fld id="{CAB93DFD-2460-6640-B60D-FCC4E5000C89}" type="slidenum">
              <a:rPr lang="fr-FR"/>
              <a:t>22</a:t>
            </a:fld>
            <a:endParaRPr lang="fr-FR"/>
          </a:p>
        </p:txBody>
      </p:sp>
      <p:pic>
        <p:nvPicPr>
          <p:cNvPr id="8" name="Image 5"/>
          <p:cNvPicPr>
            <a:picLocks noChangeAspect="1"/>
          </p:cNvPicPr>
          <p:nvPr/>
        </p:nvPicPr>
        <p:blipFill>
          <a:blip r:embed="rId3"/>
          <a:srcRect t="19543" r="14704" b="11087"/>
          <a:stretch/>
        </p:blipFill>
        <p:spPr bwMode="auto">
          <a:xfrm>
            <a:off x="7247467" y="1844355"/>
            <a:ext cx="3346175" cy="3475679"/>
          </a:xfrm>
          <a:prstGeom prst="rect">
            <a:avLst/>
          </a:prstGeom>
        </p:spPr>
      </p:pic>
      <p:pic>
        <p:nvPicPr>
          <p:cNvPr id="9" name="Image 6"/>
          <p:cNvPicPr>
            <a:picLocks noChangeAspect="1"/>
          </p:cNvPicPr>
          <p:nvPr/>
        </p:nvPicPr>
        <p:blipFill>
          <a:blip r:embed="rId4"/>
          <a:srcRect l="16529" t="5746" r="20336" b="7597"/>
          <a:stretch/>
        </p:blipFill>
        <p:spPr bwMode="auto">
          <a:xfrm>
            <a:off x="4581636" y="1647188"/>
            <a:ext cx="2054424" cy="3601305"/>
          </a:xfrm>
          <a:prstGeom prst="rect">
            <a:avLst/>
          </a:prstGeom>
        </p:spPr>
      </p:pic>
      <p:pic>
        <p:nvPicPr>
          <p:cNvPr id="10" name="Image 8"/>
          <p:cNvPicPr>
            <a:picLocks noChangeAspect="1"/>
          </p:cNvPicPr>
          <p:nvPr/>
        </p:nvPicPr>
        <p:blipFill>
          <a:blip r:embed="rId5"/>
          <a:srcRect l="11803" t="7082" r="20853" b="5619"/>
          <a:stretch/>
        </p:blipFill>
        <p:spPr bwMode="auto">
          <a:xfrm>
            <a:off x="1451484" y="1935990"/>
            <a:ext cx="2054424" cy="3401222"/>
          </a:xfrm>
          <a:prstGeom prst="rect">
            <a:avLst/>
          </a:prstGeom>
        </p:spPr>
      </p:pic>
      <p:sp>
        <p:nvSpPr>
          <p:cNvPr id="11" name="Flèche vers la droite 7"/>
          <p:cNvSpPr/>
          <p:nvPr/>
        </p:nvSpPr>
        <p:spPr bwMode="auto">
          <a:xfrm>
            <a:off x="3526918" y="2943785"/>
            <a:ext cx="864558" cy="504056"/>
          </a:xfrm>
          <a:prstGeom prs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
        <p:nvSpPr>
          <p:cNvPr id="12" name="Flèche vers la droite 9"/>
          <p:cNvSpPr/>
          <p:nvPr/>
        </p:nvSpPr>
        <p:spPr bwMode="auto">
          <a:xfrm>
            <a:off x="6959122" y="3000422"/>
            <a:ext cx="864558" cy="504056"/>
          </a:xfrm>
          <a:prstGeom prs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981200" y="323850"/>
            <a:ext cx="8229600" cy="590994"/>
          </a:xfrm>
        </p:spPr>
        <p:txBody>
          <a:bodyPr/>
          <a:lstStyle/>
          <a:p>
            <a:pPr>
              <a:defRPr/>
            </a:pPr>
            <a:r>
              <a:rPr lang="fr-FR"/>
              <a:t>Numérique et Muséologie</a:t>
            </a:r>
            <a:endParaRPr/>
          </a:p>
        </p:txBody>
      </p:sp>
      <p:sp>
        <p:nvSpPr>
          <p:cNvPr id="5" name="Espace réservé de la date 2"/>
          <p:cNvSpPr>
            <a:spLocks noGrp="1"/>
          </p:cNvSpPr>
          <p:nvPr>
            <p:ph type="dt" sz="half" idx="10"/>
          </p:nvPr>
        </p:nvSpPr>
        <p:spPr bwMode="auto"/>
        <p:txBody>
          <a:bodyPr/>
          <a:lstStyle/>
          <a:p>
            <a:pPr>
              <a:defRPr/>
            </a:pPr>
            <a:fld id="{2F2A3A62-6CCF-E54D-8BA5-79A553FD1ABE}" type="datetime1">
              <a:rPr lang="fr-FR"/>
              <a:t>01/04/2022</a:t>
            </a:fld>
            <a:endParaRPr lang="fr-FR"/>
          </a:p>
        </p:txBody>
      </p:sp>
      <p:sp>
        <p:nvSpPr>
          <p:cNvPr id="6"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7" name="Espace réservé du numéro de diapositive 4"/>
          <p:cNvSpPr>
            <a:spLocks noGrp="1"/>
          </p:cNvSpPr>
          <p:nvPr>
            <p:ph type="sldNum" sz="quarter" idx="12"/>
          </p:nvPr>
        </p:nvSpPr>
        <p:spPr bwMode="auto"/>
        <p:txBody>
          <a:bodyPr/>
          <a:lstStyle/>
          <a:p>
            <a:pPr>
              <a:defRPr/>
            </a:pPr>
            <a:fld id="{CAB93DFD-2460-6640-B60D-FCC4E5000C89}" type="slidenum">
              <a:rPr lang="fr-FR"/>
              <a:t>23</a:t>
            </a:fld>
            <a:endParaRPr lang="fr-FR"/>
          </a:p>
        </p:txBody>
      </p:sp>
      <p:pic>
        <p:nvPicPr>
          <p:cNvPr id="8" name="Picture 2" descr="http://www.museumaquariumdenancy.eu/fileadmin/templates/manv2/images/header/logo.png"/>
          <p:cNvPicPr>
            <a:picLocks noChangeAspect="1" noChangeArrowheads="1"/>
          </p:cNvPicPr>
          <p:nvPr/>
        </p:nvPicPr>
        <p:blipFill>
          <a:blip r:embed="rId3"/>
          <a:stretch/>
        </p:blipFill>
        <p:spPr bwMode="auto">
          <a:xfrm>
            <a:off x="2194175" y="1538448"/>
            <a:ext cx="1384300" cy="1676400"/>
          </a:xfrm>
          <a:prstGeom prst="rect">
            <a:avLst/>
          </a:prstGeom>
          <a:noFill/>
        </p:spPr>
      </p:pic>
      <p:pic>
        <p:nvPicPr>
          <p:cNvPr id="9" name="Picture 2" descr="COLLEX Collections d’excellence pour la recherche"/>
          <p:cNvPicPr>
            <a:picLocks noChangeAspect="1" noChangeArrowheads="1"/>
          </p:cNvPicPr>
          <p:nvPr/>
        </p:nvPicPr>
        <p:blipFill>
          <a:blip r:embed="rId4"/>
          <a:stretch/>
        </p:blipFill>
        <p:spPr bwMode="auto">
          <a:xfrm>
            <a:off x="7536160" y="3638569"/>
            <a:ext cx="2179588" cy="842311"/>
          </a:xfrm>
          <a:prstGeom prst="rect">
            <a:avLst/>
          </a:prstGeom>
          <a:noFill/>
        </p:spPr>
      </p:pic>
      <p:pic>
        <p:nvPicPr>
          <p:cNvPr id="10" name="Image 6"/>
          <p:cNvPicPr>
            <a:picLocks noChangeAspect="1"/>
          </p:cNvPicPr>
          <p:nvPr/>
        </p:nvPicPr>
        <p:blipFill>
          <a:blip r:embed="rId5"/>
          <a:stretch/>
        </p:blipFill>
        <p:spPr bwMode="auto">
          <a:xfrm>
            <a:off x="7540724" y="2156841"/>
            <a:ext cx="2019300" cy="1422400"/>
          </a:xfrm>
          <a:prstGeom prst="rect">
            <a:avLst/>
          </a:prstGeom>
        </p:spPr>
      </p:pic>
      <p:pic>
        <p:nvPicPr>
          <p:cNvPr id="11" name="Image 8" descr="Logo 5x5 cm  Lorraine Fab Living Lab.jpg"/>
          <p:cNvPicPr>
            <a:picLocks noChangeAspect="1"/>
          </p:cNvPicPr>
          <p:nvPr/>
        </p:nvPicPr>
        <p:blipFill>
          <a:blip r:embed="rId6"/>
          <a:srcRect l="9927" t="15971" r="7200" b="16578"/>
          <a:stretch/>
        </p:blipFill>
        <p:spPr bwMode="auto">
          <a:xfrm>
            <a:off x="10656757" y="253726"/>
            <a:ext cx="1152128" cy="93775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17" descr="Figure 7 CyVie vélOstan Connecte.png"/>
          <p:cNvPicPr>
            <a:picLocks noChangeAspect="1"/>
          </p:cNvPicPr>
          <p:nvPr/>
        </p:nvPicPr>
        <p:blipFill>
          <a:blip r:embed="rId3"/>
          <a:srcRect t="7079"/>
          <a:stretch/>
        </p:blipFill>
        <p:spPr bwMode="auto">
          <a:xfrm>
            <a:off x="7138746" y="321997"/>
            <a:ext cx="2637357" cy="1837990"/>
          </a:xfrm>
          <a:prstGeom prst="rect">
            <a:avLst/>
          </a:prstGeom>
        </p:spPr>
      </p:pic>
      <p:pic>
        <p:nvPicPr>
          <p:cNvPr id="5" name="Image 10" descr="1.1.jpg"/>
          <p:cNvPicPr>
            <a:picLocks noChangeAspect="1"/>
          </p:cNvPicPr>
          <p:nvPr/>
        </p:nvPicPr>
        <p:blipFill>
          <a:blip r:embed="rId4"/>
          <a:srcRect l="21248" r="20185"/>
          <a:stretch/>
        </p:blipFill>
        <p:spPr bwMode="auto">
          <a:xfrm>
            <a:off x="4577306" y="1628800"/>
            <a:ext cx="3253341" cy="3240360"/>
          </a:xfrm>
          <a:prstGeom prst="rect">
            <a:avLst/>
          </a:prstGeom>
        </p:spPr>
      </p:pic>
      <p:pic>
        <p:nvPicPr>
          <p:cNvPr id="6" name="Picture 2" descr="C:\Users\Felix\Downloads\IMG_1809.JPG"/>
          <p:cNvPicPr>
            <a:picLocks noChangeAspect="1" noChangeArrowheads="1"/>
          </p:cNvPicPr>
          <p:nvPr/>
        </p:nvPicPr>
        <p:blipFill>
          <a:blip r:embed="rId5"/>
          <a:srcRect r="14629"/>
          <a:stretch/>
        </p:blipFill>
        <p:spPr bwMode="auto">
          <a:xfrm rot="5400000" flipV="1">
            <a:off x="2876117" y="3873968"/>
            <a:ext cx="1986215" cy="1744927"/>
          </a:xfrm>
          <a:prstGeom prst="rect">
            <a:avLst/>
          </a:prstGeom>
          <a:noFill/>
        </p:spPr>
      </p:pic>
      <p:sp>
        <p:nvSpPr>
          <p:cNvPr id="7" name="Titre 1"/>
          <p:cNvSpPr>
            <a:spLocks noGrp="1"/>
          </p:cNvSpPr>
          <p:nvPr>
            <p:ph type="title"/>
          </p:nvPr>
        </p:nvSpPr>
        <p:spPr bwMode="auto">
          <a:xfrm>
            <a:off x="277791" y="23085"/>
            <a:ext cx="8229600" cy="801688"/>
          </a:xfrm>
        </p:spPr>
        <p:txBody>
          <a:bodyPr/>
          <a:lstStyle/>
          <a:p>
            <a:pPr>
              <a:defRPr/>
            </a:pPr>
            <a:r>
              <a:rPr lang="fr-FR">
                <a:solidFill>
                  <a:srgbClr val="7030A0"/>
                </a:solidFill>
              </a:rPr>
              <a:t>Cas prat</a:t>
            </a:r>
            <a:r>
              <a:rPr lang="fr-FR">
                <a:solidFill>
                  <a:srgbClr val="FF8100"/>
                </a:solidFill>
              </a:rPr>
              <a:t>i</a:t>
            </a:r>
            <a:r>
              <a:rPr lang="fr-FR">
                <a:solidFill>
                  <a:srgbClr val="7030A0"/>
                </a:solidFill>
              </a:rPr>
              <a:t>que : </a:t>
            </a:r>
            <a:r>
              <a:rPr lang="en">
                <a:solidFill>
                  <a:srgbClr val="7030A0"/>
                </a:solidFill>
              </a:rPr>
              <a:t>VélOstan Connect</a:t>
            </a:r>
            <a:r>
              <a:rPr lang="fr-FR">
                <a:solidFill>
                  <a:srgbClr val="7030A0"/>
                </a:solidFill>
              </a:rPr>
              <a:t>é</a:t>
            </a:r>
            <a:endParaRPr lang="en">
              <a:solidFill>
                <a:srgbClr val="7030A0"/>
              </a:solidFill>
            </a:endParaRPr>
          </a:p>
        </p:txBody>
      </p:sp>
      <p:sp>
        <p:nvSpPr>
          <p:cNvPr id="8" name="Espace réservé de la date 2"/>
          <p:cNvSpPr>
            <a:spLocks noGrp="1"/>
          </p:cNvSpPr>
          <p:nvPr>
            <p:ph type="dt" sz="half" idx="10"/>
          </p:nvPr>
        </p:nvSpPr>
        <p:spPr bwMode="auto"/>
        <p:txBody>
          <a:bodyPr/>
          <a:lstStyle/>
          <a:p>
            <a:pPr>
              <a:defRPr/>
            </a:pPr>
            <a:r>
              <a:rPr lang="fr-FR">
                <a:solidFill>
                  <a:prstClr val="white"/>
                </a:solidFill>
              </a:rPr>
              <a:t>02/12/2019</a:t>
            </a:r>
          </a:p>
        </p:txBody>
      </p:sp>
      <p:sp>
        <p:nvSpPr>
          <p:cNvPr id="9" name="Espace réservé du pied de page 3"/>
          <p:cNvSpPr>
            <a:spLocks noGrp="1"/>
          </p:cNvSpPr>
          <p:nvPr>
            <p:ph type="ftr" sz="quarter" idx="11"/>
          </p:nvPr>
        </p:nvSpPr>
        <p:spPr bwMode="auto"/>
        <p:txBody>
          <a:bodyPr/>
          <a:lstStyle/>
          <a:p>
            <a:pPr>
              <a:defRPr/>
            </a:pPr>
            <a:r>
              <a:rPr lang="fr-FR">
                <a:solidFill>
                  <a:prstClr val="white"/>
                </a:solidFill>
                <a:latin typeface="Arial Narrow"/>
              </a:rPr>
              <a:t>UL - ERPI – LF2L -  l.dupont@univ-lorraine.fr</a:t>
            </a:r>
          </a:p>
        </p:txBody>
      </p:sp>
      <p:sp>
        <p:nvSpPr>
          <p:cNvPr id="10" name="Espace réservé du numéro de diapositive 4"/>
          <p:cNvSpPr>
            <a:spLocks noGrp="1"/>
          </p:cNvSpPr>
          <p:nvPr>
            <p:ph type="sldNum" sz="quarter" idx="12"/>
          </p:nvPr>
        </p:nvSpPr>
        <p:spPr bwMode="auto"/>
        <p:txBody>
          <a:bodyPr/>
          <a:lstStyle/>
          <a:p>
            <a:pPr>
              <a:defRPr/>
            </a:pPr>
            <a:fld id="{338A5FE9-C8FD-B844-A943-ED0841A77884}" type="slidenum">
              <a:rPr lang="fr-FR">
                <a:solidFill>
                  <a:prstClr val="white"/>
                </a:solidFill>
              </a:rPr>
              <a:t>24</a:t>
            </a:fld>
            <a:endParaRPr lang="fr-FR">
              <a:solidFill>
                <a:prstClr val="white"/>
              </a:solidFill>
            </a:endParaRPr>
          </a:p>
        </p:txBody>
      </p:sp>
      <p:pic>
        <p:nvPicPr>
          <p:cNvPr id="11" name="Image 5"/>
          <p:cNvPicPr>
            <a:picLocks noChangeAspect="1"/>
          </p:cNvPicPr>
          <p:nvPr/>
        </p:nvPicPr>
        <p:blipFill>
          <a:blip r:embed="rId6"/>
          <a:srcRect r="28367"/>
          <a:stretch/>
        </p:blipFill>
        <p:spPr bwMode="auto">
          <a:xfrm>
            <a:off x="7556052" y="4070446"/>
            <a:ext cx="2304256" cy="1809429"/>
          </a:xfrm>
          <a:prstGeom prst="rect">
            <a:avLst/>
          </a:prstGeom>
        </p:spPr>
      </p:pic>
      <p:pic>
        <p:nvPicPr>
          <p:cNvPr id="12" name="Image 11"/>
          <p:cNvPicPr>
            <a:picLocks noChangeAspect="1"/>
          </p:cNvPicPr>
          <p:nvPr/>
        </p:nvPicPr>
        <p:blipFill>
          <a:blip r:embed="rId7"/>
          <a:stretch/>
        </p:blipFill>
        <p:spPr bwMode="auto">
          <a:xfrm>
            <a:off x="1557419" y="2483545"/>
            <a:ext cx="2113015" cy="1584761"/>
          </a:xfrm>
          <a:prstGeom prst="rect">
            <a:avLst/>
          </a:prstGeom>
        </p:spPr>
      </p:pic>
      <p:sp>
        <p:nvSpPr>
          <p:cNvPr id="13" name="ZoneTexte 14"/>
          <p:cNvSpPr>
            <a:spLocks/>
          </p:cNvSpPr>
          <p:nvPr/>
        </p:nvSpPr>
        <p:spPr bwMode="auto">
          <a:xfrm>
            <a:off x="750594" y="3975917"/>
            <a:ext cx="1476164" cy="253916"/>
          </a:xfrm>
          <a:prstGeom prst="rect">
            <a:avLst/>
          </a:prstGeom>
          <a:solidFill>
            <a:srgbClr val="8F204A"/>
          </a:solidFill>
        </p:spPr>
        <p:txBody>
          <a:bodyPr wrap="square" lIns="36000" rIns="36000" rtlCol="0">
            <a:spAutoFit/>
          </a:bodyPr>
          <a:lstStyle/>
          <a:p>
            <a:pPr>
              <a:defRPr/>
            </a:pPr>
            <a:r>
              <a:rPr lang="fr-FR" sz="1050">
                <a:solidFill>
                  <a:schemeClr val="bg1"/>
                </a:solidFill>
              </a:rPr>
              <a:t> Matérialisation 3D</a:t>
            </a:r>
            <a:endParaRPr/>
          </a:p>
        </p:txBody>
      </p:sp>
      <p:sp>
        <p:nvSpPr>
          <p:cNvPr id="14" name="ZoneTexte 15"/>
          <p:cNvSpPr>
            <a:spLocks/>
          </p:cNvSpPr>
          <p:nvPr/>
        </p:nvSpPr>
        <p:spPr bwMode="auto">
          <a:xfrm>
            <a:off x="7968136" y="4102875"/>
            <a:ext cx="1440160" cy="253916"/>
          </a:xfrm>
          <a:prstGeom prst="rect">
            <a:avLst/>
          </a:prstGeom>
          <a:solidFill>
            <a:srgbClr val="0E6BA9"/>
          </a:solidFill>
        </p:spPr>
        <p:txBody>
          <a:bodyPr wrap="square" rtlCol="0">
            <a:spAutoFit/>
          </a:bodyPr>
          <a:lstStyle/>
          <a:p>
            <a:pPr>
              <a:defRPr/>
            </a:pPr>
            <a:r>
              <a:rPr lang="fr-FR" sz="1050">
                <a:solidFill>
                  <a:schemeClr val="bg1"/>
                </a:solidFill>
              </a:rPr>
              <a:t>Modélisation 2D/3D</a:t>
            </a:r>
            <a:endParaRPr/>
          </a:p>
        </p:txBody>
      </p:sp>
      <p:pic>
        <p:nvPicPr>
          <p:cNvPr id="15" name="Picture 3" descr="G:\document rapport\Kano des 72 non abonnés.PNG"/>
          <p:cNvPicPr>
            <a:picLocks noChangeAspect="1" noChangeArrowheads="1"/>
          </p:cNvPicPr>
          <p:nvPr/>
        </p:nvPicPr>
        <p:blipFill>
          <a:blip r:embed="rId8"/>
          <a:stretch/>
        </p:blipFill>
        <p:spPr bwMode="auto">
          <a:xfrm>
            <a:off x="9084203" y="2215416"/>
            <a:ext cx="2714007" cy="1774632"/>
          </a:xfrm>
          <a:prstGeom prst="rect">
            <a:avLst/>
          </a:prstGeom>
          <a:noFill/>
        </p:spPr>
      </p:pic>
      <p:sp>
        <p:nvSpPr>
          <p:cNvPr id="16" name="ZoneTexte 19"/>
          <p:cNvSpPr>
            <a:spLocks/>
          </p:cNvSpPr>
          <p:nvPr/>
        </p:nvSpPr>
        <p:spPr bwMode="auto">
          <a:xfrm>
            <a:off x="7626798" y="125632"/>
            <a:ext cx="1440160" cy="261610"/>
          </a:xfrm>
          <a:prstGeom prst="rect">
            <a:avLst/>
          </a:prstGeom>
          <a:solidFill>
            <a:srgbClr val="F8A438"/>
          </a:solidFill>
        </p:spPr>
        <p:txBody>
          <a:bodyPr wrap="square" rtlCol="0">
            <a:spAutoFit/>
          </a:bodyPr>
          <a:lstStyle/>
          <a:p>
            <a:pPr>
              <a:defRPr/>
            </a:pPr>
            <a:r>
              <a:rPr lang="fr-FR" sz="1050">
                <a:solidFill>
                  <a:schemeClr val="bg1"/>
                </a:solidFill>
              </a:rPr>
              <a:t>Open Innovation 2D</a:t>
            </a:r>
            <a:endParaRPr/>
          </a:p>
        </p:txBody>
      </p:sp>
      <p:sp>
        <p:nvSpPr>
          <p:cNvPr id="17" name="ZoneTexte 20"/>
          <p:cNvSpPr>
            <a:spLocks/>
          </p:cNvSpPr>
          <p:nvPr/>
        </p:nvSpPr>
        <p:spPr bwMode="auto">
          <a:xfrm>
            <a:off x="9973154" y="1939045"/>
            <a:ext cx="1440160" cy="246221"/>
          </a:xfrm>
          <a:prstGeom prst="rect">
            <a:avLst/>
          </a:prstGeom>
          <a:solidFill>
            <a:srgbClr val="5DC6D7"/>
          </a:solidFill>
        </p:spPr>
        <p:txBody>
          <a:bodyPr wrap="square" lIns="36000" rIns="0" rtlCol="0">
            <a:spAutoFit/>
          </a:bodyPr>
          <a:lstStyle/>
          <a:p>
            <a:pPr>
              <a:defRPr/>
            </a:pPr>
            <a:r>
              <a:rPr lang="fr-FR" sz="1000">
                <a:solidFill>
                  <a:schemeClr val="bg1"/>
                </a:solidFill>
              </a:rPr>
              <a:t>Capacité à innover 2D</a:t>
            </a:r>
            <a:endParaRPr/>
          </a:p>
        </p:txBody>
      </p:sp>
      <p:pic>
        <p:nvPicPr>
          <p:cNvPr id="18" name="Image 21" descr="IMG_4307.jpg"/>
          <p:cNvPicPr>
            <a:picLocks noChangeAspect="1"/>
          </p:cNvPicPr>
          <p:nvPr/>
        </p:nvPicPr>
        <p:blipFill>
          <a:blip r:embed="rId9"/>
          <a:srcRect l="9133" t="27779" r="16171" b="20012"/>
          <a:stretch/>
        </p:blipFill>
        <p:spPr bwMode="auto">
          <a:xfrm>
            <a:off x="1883532" y="998672"/>
            <a:ext cx="3223814" cy="1304257"/>
          </a:xfrm>
          <a:prstGeom prst="rect">
            <a:avLst/>
          </a:prstGeom>
        </p:spPr>
      </p:pic>
      <p:sp>
        <p:nvSpPr>
          <p:cNvPr id="19" name="ZoneTexte 13"/>
          <p:cNvSpPr>
            <a:spLocks/>
          </p:cNvSpPr>
          <p:nvPr/>
        </p:nvSpPr>
        <p:spPr bwMode="auto">
          <a:xfrm>
            <a:off x="3541693" y="2191386"/>
            <a:ext cx="1476164" cy="230832"/>
          </a:xfrm>
          <a:prstGeom prst="rect">
            <a:avLst/>
          </a:prstGeom>
          <a:solidFill>
            <a:srgbClr val="99D405"/>
          </a:solidFill>
        </p:spPr>
        <p:txBody>
          <a:bodyPr wrap="square" lIns="36000" rIns="36000" rtlCol="0">
            <a:spAutoFit/>
          </a:bodyPr>
          <a:lstStyle/>
          <a:p>
            <a:pPr>
              <a:defRPr/>
            </a:pPr>
            <a:r>
              <a:rPr lang="fr-FR" sz="900">
                <a:solidFill>
                  <a:schemeClr val="bg1"/>
                </a:solidFill>
              </a:rPr>
              <a:t>Evaluation par l’usage 4D</a:t>
            </a:r>
            <a:endParaRPr/>
          </a:p>
        </p:txBody>
      </p:sp>
      <p:grpSp>
        <p:nvGrpSpPr>
          <p:cNvPr id="20" name="Grouper 52"/>
          <p:cNvGrpSpPr/>
          <p:nvPr/>
        </p:nvGrpSpPr>
        <p:grpSpPr bwMode="auto">
          <a:xfrm>
            <a:off x="5763474" y="821303"/>
            <a:ext cx="1055623" cy="782370"/>
            <a:chOff x="4316970" y="5016276"/>
            <a:chExt cx="1055623" cy="782370"/>
          </a:xfrm>
        </p:grpSpPr>
        <p:pic>
          <p:nvPicPr>
            <p:cNvPr id="21" name="Image 23" descr="onde_de_reflexion - copie.png"/>
            <p:cNvPicPr>
              <a:picLocks noChangeAspect="1"/>
            </p:cNvPicPr>
            <p:nvPr/>
          </p:nvPicPr>
          <p:blipFill>
            <a:blip r:embed="rId10"/>
            <a:stretch/>
          </p:blipFill>
          <p:spPr bwMode="auto">
            <a:xfrm>
              <a:off x="4316970" y="5016276"/>
              <a:ext cx="1055623" cy="782370"/>
            </a:xfrm>
            <a:prstGeom prst="rect">
              <a:avLst/>
            </a:prstGeom>
          </p:spPr>
        </p:pic>
        <p:pic>
          <p:nvPicPr>
            <p:cNvPr id="22" name="Image 24"/>
            <p:cNvPicPr>
              <a:picLocks noChangeAspect="1"/>
            </p:cNvPicPr>
            <p:nvPr/>
          </p:nvPicPr>
          <p:blipFill>
            <a:blip r:embed="rId11"/>
            <a:srcRect b="15992"/>
            <a:stretch/>
          </p:blipFill>
          <p:spPr bwMode="auto">
            <a:xfrm>
              <a:off x="4494776" y="5055909"/>
              <a:ext cx="700010" cy="588069"/>
            </a:xfrm>
            <a:prstGeom prst="rect">
              <a:avLst/>
            </a:prstGeom>
            <a:noFill/>
            <a:ln>
              <a:noFill/>
            </a:ln>
          </p:spPr>
        </p:pic>
      </p:grpSp>
      <p:pic>
        <p:nvPicPr>
          <p:cNvPr id="23" name="image5.png" descr="D:\Données de Jonathan\Desktop\Logo chaire REVES\Chaire REVES - 1.png"/>
          <p:cNvPicPr/>
          <p:nvPr/>
        </p:nvPicPr>
        <p:blipFill>
          <a:blip r:embed="rId12"/>
          <a:stretch/>
        </p:blipFill>
        <p:spPr bwMode="auto">
          <a:xfrm>
            <a:off x="10822848" y="592918"/>
            <a:ext cx="1053243" cy="393781"/>
          </a:xfrm>
          <a:prstGeom prst="rect">
            <a:avLst/>
          </a:prstGeom>
          <a:ln w="12700">
            <a:miter lim="400000"/>
          </a:ln>
        </p:spPr>
      </p:pic>
      <p:pic>
        <p:nvPicPr>
          <p:cNvPr id="24" name="Image 30" descr="Logo MGN.png"/>
          <p:cNvPicPr>
            <a:picLocks noChangeAspect="1"/>
          </p:cNvPicPr>
          <p:nvPr/>
        </p:nvPicPr>
        <p:blipFill>
          <a:blip r:embed="rId13"/>
          <a:stretch/>
        </p:blipFill>
        <p:spPr bwMode="auto">
          <a:xfrm>
            <a:off x="10890055" y="167522"/>
            <a:ext cx="918830" cy="369967"/>
          </a:xfrm>
          <a:prstGeom prst="rect">
            <a:avLst/>
          </a:prstGeom>
        </p:spPr>
      </p:pic>
      <p:pic>
        <p:nvPicPr>
          <p:cNvPr id="25" name="Image 7"/>
          <p:cNvPicPr>
            <a:picLocks noChangeAspect="1"/>
          </p:cNvPicPr>
          <p:nvPr/>
        </p:nvPicPr>
        <p:blipFill>
          <a:blip r:embed="rId14"/>
          <a:stretch/>
        </p:blipFill>
        <p:spPr bwMode="auto">
          <a:xfrm>
            <a:off x="10822848" y="1083920"/>
            <a:ext cx="1076039" cy="290514"/>
          </a:xfrm>
          <a:prstGeom prst="rect">
            <a:avLst/>
          </a:prstGeom>
        </p:spPr>
      </p:pic>
      <p:pic>
        <p:nvPicPr>
          <p:cNvPr id="26" name="Picture 2" descr="communities at lf2l"/>
          <p:cNvPicPr>
            <a:picLocks noChangeAspect="1" noChangeArrowheads="1"/>
          </p:cNvPicPr>
          <p:nvPr/>
        </p:nvPicPr>
        <p:blipFill>
          <a:blip r:embed="rId15"/>
          <a:stretch/>
        </p:blipFill>
        <p:spPr bwMode="auto">
          <a:xfrm>
            <a:off x="9610690" y="37670"/>
            <a:ext cx="1146267" cy="787103"/>
          </a:xfrm>
          <a:prstGeom prst="rect">
            <a:avLst/>
          </a:prstGeom>
          <a:noFill/>
        </p:spPr>
      </p:pic>
      <p:sp>
        <p:nvSpPr>
          <p:cNvPr id="27" name="ZoneTexte 25"/>
          <p:cNvSpPr>
            <a:spLocks/>
          </p:cNvSpPr>
          <p:nvPr/>
        </p:nvSpPr>
        <p:spPr bwMode="auto">
          <a:xfrm>
            <a:off x="315909" y="703729"/>
            <a:ext cx="4528356" cy="276999"/>
          </a:xfrm>
          <a:prstGeom prst="rect">
            <a:avLst/>
          </a:prstGeom>
          <a:noFill/>
        </p:spPr>
        <p:txBody>
          <a:bodyPr wrap="none" rtlCol="0">
            <a:spAutoFit/>
          </a:bodyPr>
          <a:lstStyle/>
          <a:p>
            <a:pPr>
              <a:defRPr/>
            </a:pPr>
            <a:r>
              <a:rPr lang="fr-FR" sz="1200">
                <a:solidFill>
                  <a:schemeClr val="bg1">
                    <a:lumMod val="50000"/>
                  </a:schemeClr>
                </a:solidFill>
              </a:rPr>
              <a:t>Pilote : L. Dupont / Mise en œuvre : LF2L + IUVTT + M2 Ingexys</a:t>
            </a:r>
          </a:p>
        </p:txBody>
      </p:sp>
      <p:sp>
        <p:nvSpPr>
          <p:cNvPr id="28" name="ZoneTexte 26"/>
          <p:cNvSpPr>
            <a:spLocks/>
          </p:cNvSpPr>
          <p:nvPr/>
        </p:nvSpPr>
        <p:spPr bwMode="auto">
          <a:xfrm>
            <a:off x="318953" y="919753"/>
            <a:ext cx="1572866" cy="276999"/>
          </a:xfrm>
          <a:prstGeom prst="rect">
            <a:avLst/>
          </a:prstGeom>
          <a:noFill/>
        </p:spPr>
        <p:txBody>
          <a:bodyPr wrap="none" rtlCol="0">
            <a:spAutoFit/>
          </a:bodyPr>
          <a:lstStyle/>
          <a:p>
            <a:pPr>
              <a:defRPr/>
            </a:pPr>
            <a:r>
              <a:rPr lang="fr-FR" sz="1200">
                <a:solidFill>
                  <a:schemeClr val="bg1">
                    <a:lumMod val="50000"/>
                  </a:schemeClr>
                </a:solidFill>
              </a:rPr>
              <a:t>Période : 2015-2017</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36"/>
          <p:cNvPicPr>
            <a:picLocks noChangeAspect="1"/>
          </p:cNvPicPr>
          <p:nvPr/>
        </p:nvPicPr>
        <p:blipFill>
          <a:blip r:embed="rId3"/>
          <a:stretch/>
        </p:blipFill>
        <p:spPr bwMode="auto">
          <a:xfrm>
            <a:off x="4228086" y="4517433"/>
            <a:ext cx="2150445" cy="1458601"/>
          </a:xfrm>
          <a:prstGeom prst="rect">
            <a:avLst/>
          </a:prstGeom>
        </p:spPr>
      </p:pic>
      <p:pic>
        <p:nvPicPr>
          <p:cNvPr id="5" name="Image 6"/>
          <p:cNvPicPr>
            <a:picLocks noChangeAspect="1"/>
          </p:cNvPicPr>
          <p:nvPr/>
        </p:nvPicPr>
        <p:blipFill>
          <a:blip r:embed="rId4"/>
          <a:stretch/>
        </p:blipFill>
        <p:spPr bwMode="auto">
          <a:xfrm>
            <a:off x="299356" y="2032955"/>
            <a:ext cx="2677518" cy="2121514"/>
          </a:xfrm>
          <a:prstGeom prst="rect">
            <a:avLst/>
          </a:prstGeom>
        </p:spPr>
      </p:pic>
      <p:pic>
        <p:nvPicPr>
          <p:cNvPr id="6" name="Image 32" descr="Macintosh HD:Users:laurentdupont:Desktop:Une fiche idée.png"/>
          <p:cNvPicPr/>
          <p:nvPr/>
        </p:nvPicPr>
        <p:blipFill>
          <a:blip r:embed="rId5"/>
          <a:stretch/>
        </p:blipFill>
        <p:spPr bwMode="auto">
          <a:xfrm>
            <a:off x="7339141" y="3742887"/>
            <a:ext cx="3168251" cy="2142645"/>
          </a:xfrm>
          <a:prstGeom prst="rect">
            <a:avLst/>
          </a:prstGeom>
          <a:noFill/>
          <a:ln>
            <a:noFill/>
          </a:ln>
        </p:spPr>
      </p:pic>
      <p:pic>
        <p:nvPicPr>
          <p:cNvPr id="7" name="Image 30" descr="slack screenshot.tiff"/>
          <p:cNvPicPr>
            <a:picLocks noChangeAspect="1"/>
          </p:cNvPicPr>
          <p:nvPr/>
        </p:nvPicPr>
        <p:blipFill>
          <a:blip r:embed="rId6"/>
          <a:stretch/>
        </p:blipFill>
        <p:spPr bwMode="auto">
          <a:xfrm>
            <a:off x="7391401" y="1058252"/>
            <a:ext cx="2844746" cy="1716538"/>
          </a:xfrm>
          <a:prstGeom prst="rect">
            <a:avLst/>
          </a:prstGeom>
        </p:spPr>
      </p:pic>
      <p:pic>
        <p:nvPicPr>
          <p:cNvPr id="8" name="Image 31" descr="48h-IM-Extrait fiche idée.png"/>
          <p:cNvPicPr>
            <a:picLocks noChangeAspect="1"/>
          </p:cNvPicPr>
          <p:nvPr/>
        </p:nvPicPr>
        <p:blipFill>
          <a:blip r:embed="rId7"/>
          <a:stretch/>
        </p:blipFill>
        <p:spPr bwMode="auto">
          <a:xfrm>
            <a:off x="8935277" y="1969756"/>
            <a:ext cx="3106387" cy="2428758"/>
          </a:xfrm>
          <a:prstGeom prst="rect">
            <a:avLst/>
          </a:prstGeom>
        </p:spPr>
      </p:pic>
      <p:sp>
        <p:nvSpPr>
          <p:cNvPr id="9" name="Titre 1"/>
          <p:cNvSpPr>
            <a:spLocks noGrp="1"/>
          </p:cNvSpPr>
          <p:nvPr>
            <p:ph type="title"/>
          </p:nvPr>
        </p:nvSpPr>
        <p:spPr bwMode="auto">
          <a:xfrm>
            <a:off x="181001" y="12141"/>
            <a:ext cx="8229600" cy="801688"/>
          </a:xfrm>
        </p:spPr>
        <p:txBody>
          <a:bodyPr/>
          <a:lstStyle/>
          <a:p>
            <a:pPr>
              <a:defRPr/>
            </a:pPr>
            <a:r>
              <a:rPr lang="fr-FR">
                <a:solidFill>
                  <a:srgbClr val="7030A0"/>
                </a:solidFill>
              </a:rPr>
              <a:t>L</a:t>
            </a:r>
            <a:r>
              <a:rPr lang="fr-FR">
                <a:solidFill>
                  <a:srgbClr val="FF8100"/>
                </a:solidFill>
              </a:rPr>
              <a:t>i</a:t>
            </a:r>
            <a:r>
              <a:rPr lang="fr-FR">
                <a:solidFill>
                  <a:srgbClr val="7030A0"/>
                </a:solidFill>
              </a:rPr>
              <a:t>nky by Makers</a:t>
            </a:r>
            <a:endParaRPr lang="en">
              <a:solidFill>
                <a:srgbClr val="7030A0"/>
              </a:solidFill>
            </a:endParaRPr>
          </a:p>
        </p:txBody>
      </p:sp>
      <p:sp>
        <p:nvSpPr>
          <p:cNvPr id="10" name="Espace réservé de la date 2"/>
          <p:cNvSpPr>
            <a:spLocks noGrp="1"/>
          </p:cNvSpPr>
          <p:nvPr>
            <p:ph type="dt" sz="half" idx="10"/>
          </p:nvPr>
        </p:nvSpPr>
        <p:spPr bwMode="auto"/>
        <p:txBody>
          <a:bodyPr/>
          <a:lstStyle/>
          <a:p>
            <a:pPr>
              <a:defRPr/>
            </a:pPr>
            <a:r>
              <a:rPr lang="fr-FR">
                <a:solidFill>
                  <a:prstClr val="white"/>
                </a:solidFill>
              </a:rPr>
              <a:t>02/12/2019</a:t>
            </a:r>
          </a:p>
        </p:txBody>
      </p:sp>
      <p:sp>
        <p:nvSpPr>
          <p:cNvPr id="11" name="Espace réservé du pied de page 3"/>
          <p:cNvSpPr>
            <a:spLocks noGrp="1"/>
          </p:cNvSpPr>
          <p:nvPr>
            <p:ph type="ftr" sz="quarter" idx="11"/>
          </p:nvPr>
        </p:nvSpPr>
        <p:spPr bwMode="auto"/>
        <p:txBody>
          <a:bodyPr/>
          <a:lstStyle/>
          <a:p>
            <a:pPr>
              <a:defRPr/>
            </a:pPr>
            <a:r>
              <a:rPr lang="fr-FR">
                <a:solidFill>
                  <a:prstClr val="white"/>
                </a:solidFill>
                <a:latin typeface="Arial Narrow"/>
              </a:rPr>
              <a:t>UL - ERPI – LF2L -  l.dupont@univ-lorraine.fr</a:t>
            </a:r>
          </a:p>
        </p:txBody>
      </p:sp>
      <p:sp>
        <p:nvSpPr>
          <p:cNvPr id="12" name="Espace réservé du numéro de diapositive 4"/>
          <p:cNvSpPr>
            <a:spLocks noGrp="1"/>
          </p:cNvSpPr>
          <p:nvPr>
            <p:ph type="sldNum" sz="quarter" idx="12"/>
          </p:nvPr>
        </p:nvSpPr>
        <p:spPr bwMode="auto"/>
        <p:txBody>
          <a:bodyPr/>
          <a:lstStyle/>
          <a:p>
            <a:pPr>
              <a:defRPr/>
            </a:pPr>
            <a:fld id="{338A5FE9-C8FD-B844-A943-ED0841A77884}" type="slidenum">
              <a:rPr lang="fr-FR">
                <a:solidFill>
                  <a:prstClr val="white"/>
                </a:solidFill>
              </a:rPr>
              <a:t>25</a:t>
            </a:fld>
            <a:endParaRPr lang="fr-FR">
              <a:solidFill>
                <a:prstClr val="white"/>
              </a:solidFill>
            </a:endParaRPr>
          </a:p>
        </p:txBody>
      </p:sp>
      <p:pic>
        <p:nvPicPr>
          <p:cNvPr id="13" name="Image 10" descr="1.1.jpg"/>
          <p:cNvPicPr>
            <a:picLocks noChangeAspect="1"/>
          </p:cNvPicPr>
          <p:nvPr/>
        </p:nvPicPr>
        <p:blipFill>
          <a:blip r:embed="rId8"/>
          <a:srcRect l="21248" r="20185"/>
          <a:stretch/>
        </p:blipFill>
        <p:spPr bwMode="auto">
          <a:xfrm>
            <a:off x="4853334" y="2092571"/>
            <a:ext cx="2547671" cy="2537506"/>
          </a:xfrm>
          <a:prstGeom prst="rect">
            <a:avLst/>
          </a:prstGeom>
        </p:spPr>
      </p:pic>
      <p:sp>
        <p:nvSpPr>
          <p:cNvPr id="14" name="ZoneTexte 17"/>
          <p:cNvSpPr>
            <a:spLocks/>
          </p:cNvSpPr>
          <p:nvPr/>
        </p:nvSpPr>
        <p:spPr bwMode="auto">
          <a:xfrm>
            <a:off x="9797244" y="1663038"/>
            <a:ext cx="1440160" cy="261610"/>
          </a:xfrm>
          <a:prstGeom prst="rect">
            <a:avLst/>
          </a:prstGeom>
          <a:solidFill>
            <a:srgbClr val="CD7923"/>
          </a:solidFill>
        </p:spPr>
        <p:txBody>
          <a:bodyPr wrap="square" rtlCol="0">
            <a:spAutoFit/>
          </a:bodyPr>
          <a:lstStyle/>
          <a:p>
            <a:pPr algn="ctr" defTabSz="457200">
              <a:spcBef>
                <a:spcPts val="0"/>
              </a:spcBef>
              <a:spcAft>
                <a:spcPts val="0"/>
              </a:spcAft>
              <a:defRPr/>
            </a:pPr>
            <a:r>
              <a:rPr lang="fr-FR" sz="1050">
                <a:solidFill>
                  <a:prstClr val="white"/>
                </a:solidFill>
                <a:latin typeface="Calibri"/>
                <a:ea typeface="Arial"/>
                <a:cs typeface="Arial"/>
              </a:rPr>
              <a:t>Créativité 2D</a:t>
            </a:r>
            <a:endParaRPr/>
          </a:p>
        </p:txBody>
      </p:sp>
      <p:sp>
        <p:nvSpPr>
          <p:cNvPr id="15" name="ZoneTexte 19"/>
          <p:cNvSpPr>
            <a:spLocks/>
          </p:cNvSpPr>
          <p:nvPr/>
        </p:nvSpPr>
        <p:spPr bwMode="auto">
          <a:xfrm>
            <a:off x="1071675" y="1693816"/>
            <a:ext cx="1476164" cy="230832"/>
          </a:xfrm>
          <a:prstGeom prst="rect">
            <a:avLst/>
          </a:prstGeom>
          <a:solidFill>
            <a:srgbClr val="99D405"/>
          </a:solidFill>
        </p:spPr>
        <p:txBody>
          <a:bodyPr wrap="square" lIns="36000" rIns="36000" rtlCol="0">
            <a:spAutoFit/>
          </a:bodyPr>
          <a:lstStyle/>
          <a:p>
            <a:pPr algn="ctr" defTabSz="457200">
              <a:spcBef>
                <a:spcPts val="0"/>
              </a:spcBef>
              <a:spcAft>
                <a:spcPts val="0"/>
              </a:spcAft>
              <a:defRPr/>
            </a:pPr>
            <a:r>
              <a:rPr lang="fr-FR" sz="900">
                <a:solidFill>
                  <a:prstClr val="white"/>
                </a:solidFill>
                <a:latin typeface="Calibri"/>
                <a:ea typeface="Arial"/>
                <a:cs typeface="Arial"/>
              </a:rPr>
              <a:t>Evaluation par l’usage 4D</a:t>
            </a:r>
            <a:endParaRPr/>
          </a:p>
        </p:txBody>
      </p:sp>
      <p:sp>
        <p:nvSpPr>
          <p:cNvPr id="16" name="ZoneTexte 21"/>
          <p:cNvSpPr>
            <a:spLocks/>
          </p:cNvSpPr>
          <p:nvPr/>
        </p:nvSpPr>
        <p:spPr bwMode="auto">
          <a:xfrm>
            <a:off x="1289054" y="4365556"/>
            <a:ext cx="1476164" cy="253916"/>
          </a:xfrm>
          <a:prstGeom prst="rect">
            <a:avLst/>
          </a:prstGeom>
          <a:solidFill>
            <a:srgbClr val="8F204A"/>
          </a:solidFill>
        </p:spPr>
        <p:txBody>
          <a:bodyPr wrap="square" lIns="36000" rIns="36000" rtlCol="0">
            <a:spAutoFit/>
          </a:bodyPr>
          <a:lstStyle/>
          <a:p>
            <a:pPr algn="ctr" defTabSz="457200">
              <a:spcBef>
                <a:spcPts val="0"/>
              </a:spcBef>
              <a:spcAft>
                <a:spcPts val="0"/>
              </a:spcAft>
              <a:defRPr/>
            </a:pPr>
            <a:r>
              <a:rPr lang="fr-FR" sz="1050">
                <a:solidFill>
                  <a:prstClr val="white"/>
                </a:solidFill>
                <a:latin typeface="Calibri"/>
                <a:ea typeface="Arial"/>
                <a:cs typeface="Arial"/>
              </a:rPr>
              <a:t> Matérialisation 3D</a:t>
            </a:r>
            <a:endParaRPr/>
          </a:p>
        </p:txBody>
      </p:sp>
      <p:sp>
        <p:nvSpPr>
          <p:cNvPr id="17" name="ZoneTexte 22"/>
          <p:cNvSpPr>
            <a:spLocks/>
          </p:cNvSpPr>
          <p:nvPr/>
        </p:nvSpPr>
        <p:spPr bwMode="auto">
          <a:xfrm>
            <a:off x="6040227" y="66943"/>
            <a:ext cx="1440160" cy="261610"/>
          </a:xfrm>
          <a:prstGeom prst="rect">
            <a:avLst/>
          </a:prstGeom>
          <a:solidFill>
            <a:srgbClr val="F8A438"/>
          </a:solidFill>
        </p:spPr>
        <p:txBody>
          <a:bodyPr wrap="square" rtlCol="0">
            <a:spAutoFit/>
          </a:bodyPr>
          <a:lstStyle/>
          <a:p>
            <a:pPr algn="ctr" defTabSz="457200">
              <a:spcBef>
                <a:spcPts val="0"/>
              </a:spcBef>
              <a:spcAft>
                <a:spcPts val="0"/>
              </a:spcAft>
              <a:defRPr/>
            </a:pPr>
            <a:r>
              <a:rPr lang="fr-FR" sz="1050">
                <a:solidFill>
                  <a:prstClr val="white"/>
                </a:solidFill>
                <a:latin typeface="Calibri"/>
                <a:ea typeface="Arial"/>
                <a:cs typeface="Arial"/>
              </a:rPr>
              <a:t>Open Innovation 2D</a:t>
            </a:r>
            <a:endParaRPr/>
          </a:p>
        </p:txBody>
      </p:sp>
      <p:sp>
        <p:nvSpPr>
          <p:cNvPr id="18" name="ZoneTexte 24"/>
          <p:cNvSpPr>
            <a:spLocks/>
          </p:cNvSpPr>
          <p:nvPr/>
        </p:nvSpPr>
        <p:spPr bwMode="auto">
          <a:xfrm>
            <a:off x="7690521" y="3450600"/>
            <a:ext cx="1440160" cy="253916"/>
          </a:xfrm>
          <a:prstGeom prst="rect">
            <a:avLst/>
          </a:prstGeom>
          <a:solidFill>
            <a:srgbClr val="288ADD"/>
          </a:solidFill>
        </p:spPr>
        <p:txBody>
          <a:bodyPr wrap="square" rtlCol="0">
            <a:spAutoFit/>
          </a:bodyPr>
          <a:lstStyle/>
          <a:p>
            <a:pPr algn="ctr" defTabSz="457200">
              <a:spcBef>
                <a:spcPts val="0"/>
              </a:spcBef>
              <a:spcAft>
                <a:spcPts val="0"/>
              </a:spcAft>
              <a:defRPr/>
            </a:pPr>
            <a:r>
              <a:rPr lang="fr-FR" sz="1050">
                <a:solidFill>
                  <a:prstClr val="white"/>
                </a:solidFill>
                <a:latin typeface="Calibri"/>
                <a:ea typeface="Arial"/>
                <a:cs typeface="Arial"/>
              </a:rPr>
              <a:t>Fiches idées 2D</a:t>
            </a:r>
            <a:endParaRPr/>
          </a:p>
        </p:txBody>
      </p:sp>
      <p:pic>
        <p:nvPicPr>
          <p:cNvPr id="19" name="Image 29" descr="Logo 5x5 cm  Lorraine Fab Living Lab.jpg"/>
          <p:cNvPicPr>
            <a:picLocks noChangeAspect="1"/>
          </p:cNvPicPr>
          <p:nvPr/>
        </p:nvPicPr>
        <p:blipFill>
          <a:blip r:embed="rId9"/>
          <a:srcRect l="9927" t="15971" r="7200" b="16578"/>
          <a:stretch/>
        </p:blipFill>
        <p:spPr bwMode="auto">
          <a:xfrm>
            <a:off x="10656757" y="253726"/>
            <a:ext cx="1152128" cy="937753"/>
          </a:xfrm>
          <a:prstGeom prst="rect">
            <a:avLst/>
          </a:prstGeom>
        </p:spPr>
      </p:pic>
      <p:pic>
        <p:nvPicPr>
          <p:cNvPr id="20" name="Image 33" descr="48h-IM-Image Fiche Idee.png"/>
          <p:cNvPicPr>
            <a:picLocks noChangeAspect="1"/>
          </p:cNvPicPr>
          <p:nvPr/>
        </p:nvPicPr>
        <p:blipFill>
          <a:blip r:embed="rId10"/>
          <a:stretch/>
        </p:blipFill>
        <p:spPr bwMode="auto">
          <a:xfrm>
            <a:off x="3018967" y="3893846"/>
            <a:ext cx="1112700" cy="1756972"/>
          </a:xfrm>
          <a:prstGeom prst="rect">
            <a:avLst/>
          </a:prstGeom>
        </p:spPr>
      </p:pic>
      <p:pic>
        <p:nvPicPr>
          <p:cNvPr id="21" name="Image 5"/>
          <p:cNvPicPr>
            <a:picLocks noChangeAspect="1"/>
          </p:cNvPicPr>
          <p:nvPr/>
        </p:nvPicPr>
        <p:blipFill>
          <a:blip r:embed="rId11"/>
          <a:stretch/>
        </p:blipFill>
        <p:spPr bwMode="auto">
          <a:xfrm>
            <a:off x="4152821" y="362847"/>
            <a:ext cx="4029303" cy="1355546"/>
          </a:xfrm>
          <a:prstGeom prst="rect">
            <a:avLst/>
          </a:prstGeom>
        </p:spPr>
      </p:pic>
      <p:sp>
        <p:nvSpPr>
          <p:cNvPr id="22" name="ZoneTexte 34"/>
          <p:cNvSpPr>
            <a:spLocks/>
          </p:cNvSpPr>
          <p:nvPr/>
        </p:nvSpPr>
        <p:spPr bwMode="auto">
          <a:xfrm>
            <a:off x="315909" y="703729"/>
            <a:ext cx="3551678" cy="276999"/>
          </a:xfrm>
          <a:prstGeom prst="rect">
            <a:avLst/>
          </a:prstGeom>
          <a:noFill/>
        </p:spPr>
        <p:txBody>
          <a:bodyPr wrap="none" rtlCol="0">
            <a:spAutoFit/>
          </a:bodyPr>
          <a:lstStyle/>
          <a:p>
            <a:pPr>
              <a:defRPr/>
            </a:pPr>
            <a:r>
              <a:rPr lang="fr-FR" sz="1200">
                <a:solidFill>
                  <a:schemeClr val="bg1">
                    <a:lumMod val="50000"/>
                  </a:schemeClr>
                </a:solidFill>
              </a:rPr>
              <a:t>Pilote : L. Dupont / Mise en œuvre : LF2L + RFFL</a:t>
            </a:r>
            <a:endParaRPr/>
          </a:p>
        </p:txBody>
      </p:sp>
      <p:sp>
        <p:nvSpPr>
          <p:cNvPr id="23" name="ZoneTexte 35"/>
          <p:cNvSpPr>
            <a:spLocks/>
          </p:cNvSpPr>
          <p:nvPr/>
        </p:nvSpPr>
        <p:spPr bwMode="auto">
          <a:xfrm>
            <a:off x="318953" y="919753"/>
            <a:ext cx="1572866" cy="276999"/>
          </a:xfrm>
          <a:prstGeom prst="rect">
            <a:avLst/>
          </a:prstGeom>
          <a:noFill/>
        </p:spPr>
        <p:txBody>
          <a:bodyPr wrap="none" rtlCol="0">
            <a:spAutoFit/>
          </a:bodyPr>
          <a:lstStyle/>
          <a:p>
            <a:pPr>
              <a:defRPr/>
            </a:pPr>
            <a:r>
              <a:rPr lang="fr-FR" sz="1200">
                <a:solidFill>
                  <a:schemeClr val="bg1">
                    <a:lumMod val="50000"/>
                  </a:schemeClr>
                </a:solidFill>
              </a:rPr>
              <a:t>Période : 2015-2017</a:t>
            </a:r>
            <a:endParaRPr/>
          </a:p>
        </p:txBody>
      </p:sp>
      <p:sp>
        <p:nvSpPr>
          <p:cNvPr id="24" name="Rectangle 7"/>
          <p:cNvSpPr/>
          <p:nvPr/>
        </p:nvSpPr>
        <p:spPr bwMode="auto">
          <a:xfrm>
            <a:off x="2994159" y="1749397"/>
            <a:ext cx="2677518" cy="825907"/>
          </a:xfrm>
          <a:prstGeom prst="rect">
            <a:avLst/>
          </a:prstGeom>
        </p:spPr>
        <p:txBody>
          <a:bodyPr wrap="square">
            <a:spAutoFit/>
          </a:bodyPr>
          <a:lstStyle/>
          <a:p>
            <a:pPr>
              <a:defRPr/>
            </a:pPr>
            <a:r>
              <a:rPr lang="fr-FR" sz="1600" i="1" dirty="0"/>
              <a:t>Open Source hardware production </a:t>
            </a:r>
            <a:r>
              <a:rPr lang="fr-FR" sz="1600" i="1" dirty="0" err="1"/>
              <a:t>available</a:t>
            </a:r>
            <a:r>
              <a:rPr lang="fr-FR" sz="1600" i="1" dirty="0"/>
              <a:t> at: </a:t>
            </a:r>
            <a:r>
              <a:rPr lang="fr-FR" sz="1600" i="1" u="sng" dirty="0">
                <a:hlinkClick r:id="rId12" tooltip="https://github.com/LF2L"/>
              </a:rPr>
              <a:t>https://github.com/LF2L</a:t>
            </a:r>
            <a:endParaRPr lang="en-US" sz="1600" dirty="0"/>
          </a:p>
        </p:txBody>
      </p:sp>
      <p:pic>
        <p:nvPicPr>
          <p:cNvPr id="25" name="Picture 2" descr="LinkyByMakers"/>
          <p:cNvPicPr>
            <a:picLocks noChangeAspect="1" noChangeArrowheads="1"/>
          </p:cNvPicPr>
          <p:nvPr/>
        </p:nvPicPr>
        <p:blipFill>
          <a:blip r:embed="rId13"/>
          <a:stretch/>
        </p:blipFill>
        <p:spPr bwMode="auto">
          <a:xfrm>
            <a:off x="404780" y="5084475"/>
            <a:ext cx="959413" cy="706359"/>
          </a:xfrm>
          <a:prstGeom prst="rect">
            <a:avLst/>
          </a:prstGeom>
          <a:noFill/>
        </p:spPr>
      </p:pic>
      <p:sp>
        <p:nvSpPr>
          <p:cNvPr id="26" name="ZoneTexte 25"/>
          <p:cNvSpPr>
            <a:spLocks/>
          </p:cNvSpPr>
          <p:nvPr/>
        </p:nvSpPr>
        <p:spPr bwMode="auto">
          <a:xfrm>
            <a:off x="3975341" y="4355476"/>
            <a:ext cx="1440160" cy="253916"/>
          </a:xfrm>
          <a:prstGeom prst="rect">
            <a:avLst/>
          </a:prstGeom>
          <a:solidFill>
            <a:srgbClr val="0E6BA9"/>
          </a:solidFill>
        </p:spPr>
        <p:txBody>
          <a:bodyPr wrap="square" rtlCol="0">
            <a:spAutoFit/>
          </a:bodyPr>
          <a:lstStyle/>
          <a:p>
            <a:pPr algn="ctr" defTabSz="457200">
              <a:spcBef>
                <a:spcPts val="0"/>
              </a:spcBef>
              <a:spcAft>
                <a:spcPts val="0"/>
              </a:spcAft>
              <a:defRPr/>
            </a:pPr>
            <a:r>
              <a:rPr lang="fr-FR" sz="1050">
                <a:solidFill>
                  <a:prstClr val="white"/>
                </a:solidFill>
                <a:latin typeface="Calibri"/>
                <a:ea typeface="Arial"/>
                <a:cs typeface="Arial"/>
              </a:rPr>
              <a:t>Modélisation 2D/3D</a:t>
            </a:r>
            <a:endParaRPr/>
          </a:p>
        </p:txBody>
      </p:sp>
      <p:grpSp>
        <p:nvGrpSpPr>
          <p:cNvPr id="27" name="Groupe 11"/>
          <p:cNvGrpSpPr/>
          <p:nvPr/>
        </p:nvGrpSpPr>
        <p:grpSpPr bwMode="auto">
          <a:xfrm>
            <a:off x="4293590" y="584684"/>
            <a:ext cx="2606232" cy="1364564"/>
            <a:chOff x="4293590" y="584684"/>
            <a:chExt cx="2606232" cy="1364564"/>
          </a:xfrm>
        </p:grpSpPr>
        <p:pic>
          <p:nvPicPr>
            <p:cNvPr id="28" name="Picture 2" descr="https://lh4.googleusercontent.com/spYPr-YlrsllSUedmcoT5EnOT2w8o8i-JCtD4Sm4e0GQPeN5Yl_R2t9WyY7_YMil54ppeD40UtEvBcAmdYJwq8-U4jTpOL8EsHHUypRXto_7Nbt2aF2eErE534osiwT3U_Qnpgk"/>
            <p:cNvPicPr>
              <a:picLocks noChangeAspect="1" noChangeArrowheads="1"/>
            </p:cNvPicPr>
            <p:nvPr/>
          </p:nvPicPr>
          <p:blipFill>
            <a:blip r:embed="rId14"/>
            <a:srcRect l="6659" t="27306" r="8783" b="28754"/>
            <a:stretch/>
          </p:blipFill>
          <p:spPr bwMode="auto">
            <a:xfrm>
              <a:off x="4293590" y="584684"/>
              <a:ext cx="2606232" cy="902894"/>
            </a:xfrm>
            <a:prstGeom prst="rect">
              <a:avLst/>
            </a:prstGeom>
            <a:noFill/>
          </p:spPr>
        </p:pic>
        <p:pic>
          <p:nvPicPr>
            <p:cNvPr id="29" name="Picture 4" descr="Résultat de recherche d'images pour &quot;europe flag&quot;"/>
            <p:cNvPicPr>
              <a:picLocks noChangeAspect="1" noChangeArrowheads="1"/>
            </p:cNvPicPr>
            <p:nvPr/>
          </p:nvPicPr>
          <p:blipFill>
            <a:blip r:embed="rId15"/>
            <a:stretch/>
          </p:blipFill>
          <p:spPr bwMode="auto">
            <a:xfrm>
              <a:off x="5051884" y="1471278"/>
              <a:ext cx="600649" cy="399704"/>
            </a:xfrm>
            <a:prstGeom prst="rect">
              <a:avLst/>
            </a:prstGeom>
            <a:noFill/>
          </p:spPr>
        </p:pic>
        <p:pic>
          <p:nvPicPr>
            <p:cNvPr id="30" name="Google Shape;48;p9" descr="GREEN_petit"/>
            <p:cNvPicPr/>
            <p:nvPr/>
          </p:nvPicPr>
          <p:blipFill>
            <a:blip r:embed="rId16">
              <a:alphaModFix/>
            </a:blip>
            <a:stretch/>
          </p:blipFill>
          <p:spPr bwMode="auto">
            <a:xfrm>
              <a:off x="5659306" y="1484784"/>
              <a:ext cx="1222544" cy="464464"/>
            </a:xfrm>
            <a:prstGeom prst="rect">
              <a:avLst/>
            </a:prstGeom>
            <a:noFill/>
            <a:ln>
              <a:noFill/>
            </a:ln>
          </p:spPr>
        </p:pic>
      </p:grpSp>
      <p:pic>
        <p:nvPicPr>
          <p:cNvPr id="31" name="Image 38" descr="Linky Fermé.png"/>
          <p:cNvPicPr>
            <a:picLocks noChangeAspect="1"/>
          </p:cNvPicPr>
          <p:nvPr/>
        </p:nvPicPr>
        <p:blipFill>
          <a:blip r:embed="rId17"/>
          <a:stretch/>
        </p:blipFill>
        <p:spPr bwMode="auto">
          <a:xfrm>
            <a:off x="8328200" y="42866"/>
            <a:ext cx="622200" cy="990961"/>
          </a:xfrm>
          <a:prstGeom prst="rect">
            <a:avLst/>
          </a:prstGeom>
        </p:spPr>
      </p:pic>
      <p:pic>
        <p:nvPicPr>
          <p:cNvPr id="32" name="Image 39" descr="Linky plastron ouvert.png"/>
          <p:cNvPicPr>
            <a:picLocks noChangeAspect="1"/>
          </p:cNvPicPr>
          <p:nvPr/>
        </p:nvPicPr>
        <p:blipFill>
          <a:blip r:embed="rId18"/>
          <a:stretch/>
        </p:blipFill>
        <p:spPr bwMode="auto">
          <a:xfrm>
            <a:off x="9013532" y="44624"/>
            <a:ext cx="589070" cy="940318"/>
          </a:xfrm>
          <a:prstGeom prst="rect">
            <a:avLst/>
          </a:prstGeom>
        </p:spPr>
      </p:pic>
      <p:pic>
        <p:nvPicPr>
          <p:cNvPr id="33" name="Image 40" descr="Linky Capot ouvert.png"/>
          <p:cNvPicPr>
            <a:picLocks noChangeAspect="1"/>
          </p:cNvPicPr>
          <p:nvPr/>
        </p:nvPicPr>
        <p:blipFill>
          <a:blip r:embed="rId19"/>
          <a:stretch/>
        </p:blipFill>
        <p:spPr bwMode="auto">
          <a:xfrm>
            <a:off x="9682049" y="80628"/>
            <a:ext cx="628579" cy="829464"/>
          </a:xfrm>
          <a:prstGeom prst="rect">
            <a:avLst/>
          </a:prstGeom>
        </p:spPr>
      </p:pic>
      <p:pic>
        <p:nvPicPr>
          <p:cNvPr id="34" name="Image 41"/>
          <p:cNvPicPr>
            <a:picLocks noChangeAspect="1"/>
          </p:cNvPicPr>
          <p:nvPr/>
        </p:nvPicPr>
        <p:blipFill>
          <a:blip r:embed="rId20"/>
          <a:stretch/>
        </p:blipFill>
        <p:spPr bwMode="auto">
          <a:xfrm>
            <a:off x="11001153" y="1234630"/>
            <a:ext cx="954718" cy="3459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981200" y="8620"/>
            <a:ext cx="8229600" cy="801688"/>
          </a:xfrm>
        </p:spPr>
        <p:txBody>
          <a:bodyPr/>
          <a:lstStyle/>
          <a:p>
            <a:pPr>
              <a:defRPr/>
            </a:pPr>
            <a:r>
              <a:rPr lang="fr-FR"/>
              <a:t>Linky by Makers</a:t>
            </a:r>
            <a:endParaRPr lang="en"/>
          </a:p>
        </p:txBody>
      </p:sp>
      <p:sp>
        <p:nvSpPr>
          <p:cNvPr id="5" name="Espace réservé de la date 2"/>
          <p:cNvSpPr>
            <a:spLocks noGrp="1"/>
          </p:cNvSpPr>
          <p:nvPr>
            <p:ph type="dt" sz="half" idx="10"/>
          </p:nvPr>
        </p:nvSpPr>
        <p:spPr bwMode="auto"/>
        <p:txBody>
          <a:bodyPr/>
          <a:lstStyle/>
          <a:p>
            <a:pPr>
              <a:defRPr/>
            </a:pPr>
            <a:fld id="{D0965669-F394-FA4C-BC00-C34BA87EF2CC}" type="datetime1">
              <a:rPr lang="fr-FR">
                <a:solidFill>
                  <a:prstClr val="white"/>
                </a:solidFill>
              </a:rPr>
              <a:t>01/04/2022</a:t>
            </a:fld>
            <a:endParaRPr lang="fr-FR">
              <a:solidFill>
                <a:prstClr val="white"/>
              </a:solidFill>
            </a:endParaRPr>
          </a:p>
        </p:txBody>
      </p:sp>
      <p:sp>
        <p:nvSpPr>
          <p:cNvPr id="6" name="Espace réservé du pied de page 3"/>
          <p:cNvSpPr>
            <a:spLocks noGrp="1"/>
          </p:cNvSpPr>
          <p:nvPr>
            <p:ph type="ftr" sz="quarter" idx="11"/>
          </p:nvPr>
        </p:nvSpPr>
        <p:spPr bwMode="auto"/>
        <p:txBody>
          <a:bodyPr/>
          <a:lstStyle/>
          <a:p>
            <a:pPr>
              <a:defRPr/>
            </a:pPr>
            <a:r>
              <a:rPr lang="fr-FR">
                <a:solidFill>
                  <a:prstClr val="white"/>
                </a:solidFill>
                <a:latin typeface="Arial Narrow"/>
              </a:rPr>
              <a:t>UL - ERPI – LF2L -  l.dupont@univ-lorraine.fr</a:t>
            </a:r>
          </a:p>
        </p:txBody>
      </p:sp>
      <p:sp>
        <p:nvSpPr>
          <p:cNvPr id="7" name="Espace réservé du numéro de diapositive 4"/>
          <p:cNvSpPr>
            <a:spLocks noGrp="1"/>
          </p:cNvSpPr>
          <p:nvPr>
            <p:ph type="sldNum" sz="quarter" idx="12"/>
          </p:nvPr>
        </p:nvSpPr>
        <p:spPr bwMode="auto"/>
        <p:txBody>
          <a:bodyPr/>
          <a:lstStyle/>
          <a:p>
            <a:pPr>
              <a:defRPr/>
            </a:pPr>
            <a:fld id="{338A5FE9-C8FD-B844-A943-ED0841A77884}" type="slidenum">
              <a:rPr lang="fr-FR">
                <a:solidFill>
                  <a:prstClr val="white"/>
                </a:solidFill>
              </a:rPr>
              <a:t>26</a:t>
            </a:fld>
            <a:endParaRPr lang="fr-FR">
              <a:solidFill>
                <a:prstClr val="white"/>
              </a:solidFill>
            </a:endParaRPr>
          </a:p>
        </p:txBody>
      </p:sp>
      <p:pic>
        <p:nvPicPr>
          <p:cNvPr id="8" name="Image 10" descr="1.1.jpg"/>
          <p:cNvPicPr>
            <a:picLocks noChangeAspect="1"/>
          </p:cNvPicPr>
          <p:nvPr/>
        </p:nvPicPr>
        <p:blipFill>
          <a:blip r:embed="rId2"/>
          <a:srcRect l="21248" r="20185"/>
          <a:stretch/>
        </p:blipFill>
        <p:spPr bwMode="auto">
          <a:xfrm>
            <a:off x="4295801" y="1700808"/>
            <a:ext cx="3253341" cy="3240360"/>
          </a:xfrm>
          <a:prstGeom prst="rect">
            <a:avLst/>
          </a:prstGeom>
        </p:spPr>
      </p:pic>
      <p:sp>
        <p:nvSpPr>
          <p:cNvPr id="9" name="ZoneTexte 17"/>
          <p:cNvSpPr>
            <a:spLocks/>
          </p:cNvSpPr>
          <p:nvPr/>
        </p:nvSpPr>
        <p:spPr bwMode="auto">
          <a:xfrm>
            <a:off x="1847528" y="639078"/>
            <a:ext cx="1440160" cy="261610"/>
          </a:xfrm>
          <a:prstGeom prst="rect">
            <a:avLst/>
          </a:prstGeom>
          <a:solidFill>
            <a:srgbClr val="CD7923"/>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Créativité 2D</a:t>
            </a:r>
            <a:endParaRPr/>
          </a:p>
        </p:txBody>
      </p:sp>
      <p:sp>
        <p:nvSpPr>
          <p:cNvPr id="10" name="ZoneTexte 18"/>
          <p:cNvSpPr>
            <a:spLocks/>
          </p:cNvSpPr>
          <p:nvPr/>
        </p:nvSpPr>
        <p:spPr bwMode="auto">
          <a:xfrm>
            <a:off x="1847528" y="2511727"/>
            <a:ext cx="1440160" cy="261610"/>
          </a:xfrm>
          <a:prstGeom prst="rect">
            <a:avLst/>
          </a:prstGeom>
          <a:solidFill>
            <a:srgbClr val="EE401C"/>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Immersif 2D/4D</a:t>
            </a:r>
            <a:endParaRPr/>
          </a:p>
        </p:txBody>
      </p:sp>
      <p:sp>
        <p:nvSpPr>
          <p:cNvPr id="11" name="ZoneTexte 19"/>
          <p:cNvSpPr>
            <a:spLocks/>
          </p:cNvSpPr>
          <p:nvPr/>
        </p:nvSpPr>
        <p:spPr bwMode="auto">
          <a:xfrm>
            <a:off x="1847528" y="3555843"/>
            <a:ext cx="1476164" cy="230832"/>
          </a:xfrm>
          <a:prstGeom prst="rect">
            <a:avLst/>
          </a:prstGeom>
          <a:solidFill>
            <a:srgbClr val="99D405"/>
          </a:solidFill>
        </p:spPr>
        <p:txBody>
          <a:bodyPr wrap="square" lIns="36000" rIns="36000" rtlCol="0">
            <a:spAutoFit/>
          </a:bodyPr>
          <a:lstStyle/>
          <a:p>
            <a:pPr defTabSz="457200">
              <a:spcBef>
                <a:spcPts val="0"/>
              </a:spcBef>
              <a:spcAft>
                <a:spcPts val="0"/>
              </a:spcAft>
              <a:defRPr/>
            </a:pPr>
            <a:r>
              <a:rPr lang="fr-FR" sz="900">
                <a:solidFill>
                  <a:prstClr val="white"/>
                </a:solidFill>
                <a:latin typeface="Calibri"/>
                <a:ea typeface="Arial"/>
                <a:cs typeface="Arial"/>
              </a:rPr>
              <a:t>Evaluation par l’usage 4D</a:t>
            </a:r>
            <a:endParaRPr/>
          </a:p>
        </p:txBody>
      </p:sp>
      <p:sp>
        <p:nvSpPr>
          <p:cNvPr id="12" name="ZoneTexte 20"/>
          <p:cNvSpPr>
            <a:spLocks/>
          </p:cNvSpPr>
          <p:nvPr/>
        </p:nvSpPr>
        <p:spPr bwMode="auto">
          <a:xfrm>
            <a:off x="1847528" y="4605766"/>
            <a:ext cx="1476164" cy="253916"/>
          </a:xfrm>
          <a:prstGeom prst="rect">
            <a:avLst/>
          </a:prstGeom>
          <a:solidFill>
            <a:srgbClr val="C90D22"/>
          </a:solidFill>
        </p:spPr>
        <p:txBody>
          <a:bodyPr wrap="square" lIns="36000" rIns="36000" rtlCol="0">
            <a:spAutoFit/>
          </a:bodyPr>
          <a:lstStyle/>
          <a:p>
            <a:pPr defTabSz="457200">
              <a:spcBef>
                <a:spcPts val="0"/>
              </a:spcBef>
              <a:spcAft>
                <a:spcPts val="0"/>
              </a:spcAft>
              <a:defRPr/>
            </a:pPr>
            <a:r>
              <a:rPr lang="fr-FR" sz="1050">
                <a:solidFill>
                  <a:prstClr val="white"/>
                </a:solidFill>
                <a:latin typeface="Calibri"/>
                <a:ea typeface="Arial"/>
                <a:cs typeface="Arial"/>
              </a:rPr>
              <a:t>VR &amp; Simulation 3D/4D</a:t>
            </a:r>
            <a:endParaRPr/>
          </a:p>
        </p:txBody>
      </p:sp>
      <p:sp>
        <p:nvSpPr>
          <p:cNvPr id="13" name="ZoneTexte 21"/>
          <p:cNvSpPr>
            <a:spLocks/>
          </p:cNvSpPr>
          <p:nvPr/>
        </p:nvSpPr>
        <p:spPr bwMode="auto">
          <a:xfrm>
            <a:off x="1847528" y="5661937"/>
            <a:ext cx="1476164" cy="253916"/>
          </a:xfrm>
          <a:prstGeom prst="rect">
            <a:avLst/>
          </a:prstGeom>
          <a:solidFill>
            <a:srgbClr val="8F204A"/>
          </a:solidFill>
        </p:spPr>
        <p:txBody>
          <a:bodyPr wrap="square" lIns="36000" rIns="36000" rtlCol="0">
            <a:spAutoFit/>
          </a:bodyPr>
          <a:lstStyle/>
          <a:p>
            <a:pPr defTabSz="457200">
              <a:spcBef>
                <a:spcPts val="0"/>
              </a:spcBef>
              <a:spcAft>
                <a:spcPts val="0"/>
              </a:spcAft>
              <a:defRPr/>
            </a:pPr>
            <a:r>
              <a:rPr lang="fr-FR" sz="1050">
                <a:solidFill>
                  <a:prstClr val="white"/>
                </a:solidFill>
                <a:latin typeface="Calibri"/>
                <a:ea typeface="Arial"/>
                <a:cs typeface="Arial"/>
              </a:rPr>
              <a:t> Matérialisation 3D</a:t>
            </a:r>
            <a:endParaRPr/>
          </a:p>
        </p:txBody>
      </p:sp>
      <p:sp>
        <p:nvSpPr>
          <p:cNvPr id="14" name="ZoneTexte 22"/>
          <p:cNvSpPr>
            <a:spLocks/>
          </p:cNvSpPr>
          <p:nvPr/>
        </p:nvSpPr>
        <p:spPr bwMode="auto">
          <a:xfrm>
            <a:off x="7097047" y="132252"/>
            <a:ext cx="1440160" cy="261610"/>
          </a:xfrm>
          <a:prstGeom prst="rect">
            <a:avLst/>
          </a:prstGeom>
          <a:solidFill>
            <a:srgbClr val="F8A438"/>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Open Innovation 2D</a:t>
            </a:r>
            <a:endParaRPr/>
          </a:p>
        </p:txBody>
      </p:sp>
      <p:sp>
        <p:nvSpPr>
          <p:cNvPr id="15" name="ZoneTexte 23"/>
          <p:cNvSpPr>
            <a:spLocks/>
          </p:cNvSpPr>
          <p:nvPr/>
        </p:nvSpPr>
        <p:spPr bwMode="auto">
          <a:xfrm>
            <a:off x="8868308" y="1736813"/>
            <a:ext cx="1440160" cy="246221"/>
          </a:xfrm>
          <a:prstGeom prst="rect">
            <a:avLst/>
          </a:prstGeom>
          <a:solidFill>
            <a:srgbClr val="5DC6D7"/>
          </a:solidFill>
        </p:spPr>
        <p:txBody>
          <a:bodyPr wrap="square" lIns="36000" rIns="0" rtlCol="0">
            <a:spAutoFit/>
          </a:bodyPr>
          <a:lstStyle/>
          <a:p>
            <a:pPr defTabSz="457200">
              <a:spcBef>
                <a:spcPts val="0"/>
              </a:spcBef>
              <a:spcAft>
                <a:spcPts val="0"/>
              </a:spcAft>
              <a:defRPr/>
            </a:pPr>
            <a:r>
              <a:rPr lang="fr-FR" sz="1000">
                <a:solidFill>
                  <a:prstClr val="white"/>
                </a:solidFill>
                <a:latin typeface="Calibri"/>
                <a:ea typeface="Arial"/>
                <a:cs typeface="Arial"/>
              </a:rPr>
              <a:t>Capacité à innover 2D</a:t>
            </a:r>
            <a:endParaRPr/>
          </a:p>
        </p:txBody>
      </p:sp>
      <p:sp>
        <p:nvSpPr>
          <p:cNvPr id="16" name="ZoneTexte 24"/>
          <p:cNvSpPr>
            <a:spLocks/>
          </p:cNvSpPr>
          <p:nvPr/>
        </p:nvSpPr>
        <p:spPr bwMode="auto">
          <a:xfrm>
            <a:off x="8868308" y="2779040"/>
            <a:ext cx="1440160" cy="253916"/>
          </a:xfrm>
          <a:prstGeom prst="rect">
            <a:avLst/>
          </a:prstGeom>
          <a:solidFill>
            <a:srgbClr val="288ADD"/>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Fiches idées 2D</a:t>
            </a:r>
            <a:endParaRPr/>
          </a:p>
        </p:txBody>
      </p:sp>
      <p:sp>
        <p:nvSpPr>
          <p:cNvPr id="17" name="ZoneTexte 25"/>
          <p:cNvSpPr>
            <a:spLocks/>
          </p:cNvSpPr>
          <p:nvPr/>
        </p:nvSpPr>
        <p:spPr bwMode="auto">
          <a:xfrm>
            <a:off x="8868308" y="3823156"/>
            <a:ext cx="1440160" cy="253916"/>
          </a:xfrm>
          <a:prstGeom prst="rect">
            <a:avLst/>
          </a:prstGeom>
          <a:solidFill>
            <a:srgbClr val="0E6BA9"/>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Modélisation 2D/3D</a:t>
            </a:r>
            <a:endParaRPr/>
          </a:p>
        </p:txBody>
      </p:sp>
      <p:sp>
        <p:nvSpPr>
          <p:cNvPr id="18" name="ZoneTexte 26"/>
          <p:cNvSpPr>
            <a:spLocks/>
          </p:cNvSpPr>
          <p:nvPr/>
        </p:nvSpPr>
        <p:spPr bwMode="auto">
          <a:xfrm>
            <a:off x="8868308" y="4869159"/>
            <a:ext cx="1440160" cy="253916"/>
          </a:xfrm>
          <a:prstGeom prst="rect">
            <a:avLst/>
          </a:prstGeom>
          <a:solidFill>
            <a:srgbClr val="0E3E69"/>
          </a:solidFill>
        </p:spPr>
        <p:txBody>
          <a:bodyPr wrap="square" rtlCol="0">
            <a:spAutoFit/>
          </a:bodyPr>
          <a:lstStyle/>
          <a:p>
            <a:pPr defTabSz="457200">
              <a:spcBef>
                <a:spcPts val="0"/>
              </a:spcBef>
              <a:spcAft>
                <a:spcPts val="0"/>
              </a:spcAft>
              <a:defRPr/>
            </a:pPr>
            <a:r>
              <a:rPr lang="fr-FR" sz="1050">
                <a:solidFill>
                  <a:prstClr val="white"/>
                </a:solidFill>
                <a:latin typeface="Calibri"/>
                <a:ea typeface="Arial"/>
                <a:cs typeface="Arial"/>
              </a:rPr>
              <a:t>Numérisation 3D</a:t>
            </a:r>
            <a:endParaRPr/>
          </a:p>
        </p:txBody>
      </p:sp>
      <p:sp>
        <p:nvSpPr>
          <p:cNvPr id="19" name="ZoneTexte 27"/>
          <p:cNvSpPr>
            <a:spLocks/>
          </p:cNvSpPr>
          <p:nvPr/>
        </p:nvSpPr>
        <p:spPr bwMode="auto">
          <a:xfrm>
            <a:off x="1788706" y="887232"/>
            <a:ext cx="2843296" cy="1569660"/>
          </a:xfrm>
          <a:prstGeom prst="rect">
            <a:avLst/>
          </a:prstGeom>
          <a:noFill/>
        </p:spPr>
        <p:txBody>
          <a:bodyPr wrap="none" rtlCol="0">
            <a:spAutoFit/>
          </a:bodyPr>
          <a:lstStyle/>
          <a:p>
            <a:pPr defTabSz="457200">
              <a:spcBef>
                <a:spcPts val="0"/>
              </a:spcBef>
              <a:spcAft>
                <a:spcPts val="0"/>
              </a:spcAft>
              <a:defRPr/>
            </a:pPr>
            <a:r>
              <a:rPr lang="fr" sz="1200" b="1">
                <a:solidFill>
                  <a:prstClr val="black"/>
                </a:solidFill>
                <a:latin typeface="Calibri"/>
                <a:ea typeface="Arial"/>
                <a:cs typeface="Arial"/>
              </a:rPr>
              <a:t>Activité</a:t>
            </a:r>
            <a:r>
              <a:rPr lang="fr" sz="1200">
                <a:solidFill>
                  <a:prstClr val="black"/>
                </a:solidFill>
                <a:latin typeface="Calibri"/>
                <a:ea typeface="Arial"/>
                <a:cs typeface="Arial"/>
              </a:rPr>
              <a:t> </a:t>
            </a:r>
            <a:r>
              <a:rPr lang="fr-FR" sz="1200">
                <a:solidFill>
                  <a:prstClr val="black"/>
                </a:solidFill>
                <a:latin typeface="Calibri"/>
                <a:ea typeface="Arial"/>
                <a:cs typeface="Arial"/>
              </a:rPr>
              <a:t>: génération d’idées</a:t>
            </a:r>
            <a:endParaRPr/>
          </a:p>
          <a:p>
            <a:pPr defTabSz="457200">
              <a:spcBef>
                <a:spcPts val="0"/>
              </a:spcBef>
              <a:spcAft>
                <a:spcPts val="0"/>
              </a:spcAft>
              <a:defRPr/>
            </a:pPr>
            <a:r>
              <a:rPr lang="fr-FR" sz="1200" b="1">
                <a:solidFill>
                  <a:prstClr val="black"/>
                </a:solidFill>
                <a:latin typeface="Calibri"/>
                <a:ea typeface="Arial"/>
                <a:cs typeface="Arial"/>
              </a:rPr>
              <a:t>Tâches</a:t>
            </a:r>
            <a:endParaRPr/>
          </a:p>
          <a:p>
            <a:pPr defTabSz="457200">
              <a:spcBef>
                <a:spcPts val="0"/>
              </a:spcBef>
              <a:spcAft>
                <a:spcPts val="0"/>
              </a:spcAft>
              <a:defRPr/>
            </a:pPr>
            <a:r>
              <a:rPr lang="fr-FR" sz="1200" b="1">
                <a:solidFill>
                  <a:prstClr val="black"/>
                </a:solidFill>
                <a:latin typeface="Calibri"/>
                <a:ea typeface="Arial"/>
                <a:cs typeface="Arial"/>
              </a:rPr>
              <a:t>Le produit </a:t>
            </a:r>
            <a:r>
              <a:rPr lang="fr-FR" sz="1200">
                <a:solidFill>
                  <a:prstClr val="black"/>
                </a:solidFill>
                <a:latin typeface="Calibri"/>
                <a:ea typeface="Arial"/>
                <a:cs typeface="Arial"/>
              </a:rPr>
              <a:t>: </a:t>
            </a:r>
            <a:endParaRPr/>
          </a:p>
          <a:p>
            <a:pPr defTabSz="457200">
              <a:spcBef>
                <a:spcPts val="0"/>
              </a:spcBef>
              <a:spcAft>
                <a:spcPts val="0"/>
              </a:spcAft>
              <a:defRPr/>
            </a:pPr>
            <a:r>
              <a:rPr lang="fr-FR" sz="1200">
                <a:solidFill>
                  <a:prstClr val="black"/>
                </a:solidFill>
                <a:latin typeface="Calibri"/>
                <a:ea typeface="Arial"/>
                <a:cs typeface="Arial"/>
              </a:rPr>
              <a:t> - OIC </a:t>
            </a:r>
            <a:endParaRPr/>
          </a:p>
          <a:p>
            <a:pPr defTabSz="457200">
              <a:spcBef>
                <a:spcPts val="0"/>
              </a:spcBef>
              <a:spcAft>
                <a:spcPts val="0"/>
              </a:spcAft>
              <a:defRPr/>
            </a:pPr>
            <a:r>
              <a:rPr lang="fr-FR" sz="1200">
                <a:solidFill>
                  <a:prstClr val="black"/>
                </a:solidFill>
                <a:latin typeface="Calibri"/>
                <a:ea typeface="Arial"/>
                <a:cs typeface="Arial"/>
              </a:rPr>
              <a:t>- Final : la fiche idée</a:t>
            </a:r>
            <a:endParaRPr/>
          </a:p>
          <a:p>
            <a:pPr defTabSz="457200">
              <a:spcBef>
                <a:spcPts val="0"/>
              </a:spcBef>
              <a:spcAft>
                <a:spcPts val="0"/>
              </a:spcAft>
              <a:defRPr/>
            </a:pPr>
            <a:r>
              <a:rPr lang="fr-FR" sz="1200" b="1">
                <a:solidFill>
                  <a:prstClr val="black"/>
                </a:solidFill>
                <a:latin typeface="Calibri"/>
                <a:ea typeface="Arial"/>
                <a:cs typeface="Arial"/>
              </a:rPr>
              <a:t>Acteur fonctionnel (opérateur) </a:t>
            </a:r>
            <a:r>
              <a:rPr lang="fr-FR" sz="1200">
                <a:solidFill>
                  <a:prstClr val="black"/>
                </a:solidFill>
                <a:latin typeface="Calibri"/>
                <a:ea typeface="Arial"/>
                <a:cs typeface="Arial"/>
              </a:rPr>
              <a:t>: </a:t>
            </a:r>
            <a:endParaRPr/>
          </a:p>
          <a:p>
            <a:pPr defTabSz="457200">
              <a:spcBef>
                <a:spcPts val="0"/>
              </a:spcBef>
              <a:spcAft>
                <a:spcPts val="0"/>
              </a:spcAft>
              <a:defRPr/>
            </a:pPr>
            <a:r>
              <a:rPr lang="fr-FR" sz="1200" b="1">
                <a:solidFill>
                  <a:prstClr val="black"/>
                </a:solidFill>
                <a:latin typeface="Calibri"/>
                <a:ea typeface="Arial"/>
                <a:cs typeface="Arial"/>
              </a:rPr>
              <a:t>Ressources : </a:t>
            </a:r>
            <a:r>
              <a:rPr lang="fr-FR" sz="1200">
                <a:solidFill>
                  <a:prstClr val="black"/>
                </a:solidFill>
                <a:latin typeface="Calibri"/>
                <a:ea typeface="Arial"/>
                <a:cs typeface="Arial"/>
              </a:rPr>
              <a:t>48h Inno Makers</a:t>
            </a:r>
          </a:p>
          <a:p>
            <a:pPr defTabSz="457200">
              <a:spcBef>
                <a:spcPts val="0"/>
              </a:spcBef>
              <a:spcAft>
                <a:spcPts val="0"/>
              </a:spcAft>
              <a:defRPr/>
            </a:pPr>
            <a:r>
              <a:rPr lang="fr-FR" sz="1200" b="1">
                <a:solidFill>
                  <a:prstClr val="black"/>
                </a:solidFill>
                <a:latin typeface="Calibri"/>
                <a:ea typeface="Arial"/>
                <a:cs typeface="Arial"/>
              </a:rPr>
              <a:t>Service rendu (lien avec l’environnement</a:t>
            </a:r>
            <a:r>
              <a:rPr lang="fr-FR" sz="1200">
                <a:solidFill>
                  <a:prstClr val="black"/>
                </a:solidFill>
                <a:latin typeface="Calibri"/>
                <a:ea typeface="Arial"/>
                <a:cs typeface="Arial"/>
              </a:rPr>
              <a:t>:</a:t>
            </a:r>
            <a:endParaRPr lang="fr" sz="1200">
              <a:solidFill>
                <a:prstClr val="black"/>
              </a:solidFill>
              <a:latin typeface="Calibri"/>
              <a:ea typeface="Arial"/>
              <a:cs typeface="Arial"/>
            </a:endParaRPr>
          </a:p>
        </p:txBody>
      </p:sp>
      <p:sp>
        <p:nvSpPr>
          <p:cNvPr id="20" name="ZoneTexte 28"/>
          <p:cNvSpPr>
            <a:spLocks/>
          </p:cNvSpPr>
          <p:nvPr/>
        </p:nvSpPr>
        <p:spPr bwMode="auto">
          <a:xfrm>
            <a:off x="6656265" y="420578"/>
            <a:ext cx="2843296" cy="1569660"/>
          </a:xfrm>
          <a:prstGeom prst="rect">
            <a:avLst/>
          </a:prstGeom>
          <a:noFill/>
        </p:spPr>
        <p:txBody>
          <a:bodyPr wrap="none" rtlCol="0">
            <a:spAutoFit/>
          </a:bodyPr>
          <a:lstStyle/>
          <a:p>
            <a:pPr defTabSz="457200">
              <a:spcBef>
                <a:spcPts val="0"/>
              </a:spcBef>
              <a:spcAft>
                <a:spcPts val="0"/>
              </a:spcAft>
              <a:defRPr/>
            </a:pPr>
            <a:r>
              <a:rPr lang="fr" sz="1200" b="1">
                <a:solidFill>
                  <a:prstClr val="black"/>
                </a:solidFill>
                <a:latin typeface="Calibri"/>
                <a:ea typeface="Arial"/>
                <a:cs typeface="Arial"/>
              </a:rPr>
              <a:t>Activité</a:t>
            </a:r>
            <a:r>
              <a:rPr lang="fr" sz="1200">
                <a:solidFill>
                  <a:prstClr val="black"/>
                </a:solidFill>
                <a:latin typeface="Calibri"/>
                <a:ea typeface="Arial"/>
                <a:cs typeface="Arial"/>
              </a:rPr>
              <a:t> </a:t>
            </a:r>
            <a:r>
              <a:rPr lang="fr-FR" sz="1200">
                <a:solidFill>
                  <a:prstClr val="black"/>
                </a:solidFill>
                <a:latin typeface="Calibri"/>
                <a:ea typeface="Arial"/>
                <a:cs typeface="Arial"/>
              </a:rPr>
              <a:t>: génération d’idées</a:t>
            </a:r>
            <a:endParaRPr/>
          </a:p>
          <a:p>
            <a:pPr defTabSz="457200">
              <a:spcBef>
                <a:spcPts val="0"/>
              </a:spcBef>
              <a:spcAft>
                <a:spcPts val="0"/>
              </a:spcAft>
              <a:defRPr/>
            </a:pPr>
            <a:r>
              <a:rPr lang="fr-FR" sz="1200" b="1">
                <a:solidFill>
                  <a:prstClr val="black"/>
                </a:solidFill>
                <a:latin typeface="Calibri"/>
                <a:ea typeface="Arial"/>
                <a:cs typeface="Arial"/>
              </a:rPr>
              <a:t>Tâches</a:t>
            </a:r>
            <a:endParaRPr/>
          </a:p>
          <a:p>
            <a:pPr defTabSz="457200">
              <a:spcBef>
                <a:spcPts val="0"/>
              </a:spcBef>
              <a:spcAft>
                <a:spcPts val="0"/>
              </a:spcAft>
              <a:defRPr/>
            </a:pPr>
            <a:r>
              <a:rPr lang="fr-FR" sz="1200" b="1">
                <a:solidFill>
                  <a:prstClr val="black"/>
                </a:solidFill>
                <a:latin typeface="Calibri"/>
                <a:ea typeface="Arial"/>
                <a:cs typeface="Arial"/>
              </a:rPr>
              <a:t>Le produit </a:t>
            </a:r>
            <a:r>
              <a:rPr lang="fr-FR" sz="1200">
                <a:solidFill>
                  <a:prstClr val="black"/>
                </a:solidFill>
                <a:latin typeface="Calibri"/>
                <a:ea typeface="Arial"/>
                <a:cs typeface="Arial"/>
              </a:rPr>
              <a:t>: </a:t>
            </a:r>
            <a:endParaRPr/>
          </a:p>
          <a:p>
            <a:pPr defTabSz="457200">
              <a:spcBef>
                <a:spcPts val="0"/>
              </a:spcBef>
              <a:spcAft>
                <a:spcPts val="0"/>
              </a:spcAft>
              <a:defRPr/>
            </a:pPr>
            <a:r>
              <a:rPr lang="fr-FR" sz="1200">
                <a:solidFill>
                  <a:prstClr val="black"/>
                </a:solidFill>
                <a:latin typeface="Calibri"/>
                <a:ea typeface="Arial"/>
                <a:cs typeface="Arial"/>
              </a:rPr>
              <a:t> - OIC </a:t>
            </a:r>
            <a:endParaRPr/>
          </a:p>
          <a:p>
            <a:pPr defTabSz="457200">
              <a:spcBef>
                <a:spcPts val="0"/>
              </a:spcBef>
              <a:spcAft>
                <a:spcPts val="0"/>
              </a:spcAft>
              <a:defRPr/>
            </a:pPr>
            <a:r>
              <a:rPr lang="fr-FR" sz="1200">
                <a:solidFill>
                  <a:prstClr val="black"/>
                </a:solidFill>
                <a:latin typeface="Calibri"/>
                <a:ea typeface="Arial"/>
                <a:cs typeface="Arial"/>
              </a:rPr>
              <a:t>- Final : la fiche idée</a:t>
            </a:r>
            <a:endParaRPr/>
          </a:p>
          <a:p>
            <a:pPr defTabSz="457200">
              <a:spcBef>
                <a:spcPts val="0"/>
              </a:spcBef>
              <a:spcAft>
                <a:spcPts val="0"/>
              </a:spcAft>
              <a:defRPr/>
            </a:pPr>
            <a:r>
              <a:rPr lang="fr-FR" sz="1200" b="1">
                <a:solidFill>
                  <a:prstClr val="black"/>
                </a:solidFill>
                <a:latin typeface="Calibri"/>
                <a:ea typeface="Arial"/>
                <a:cs typeface="Arial"/>
              </a:rPr>
              <a:t>Acteur fonctionnel (opérateur) </a:t>
            </a:r>
            <a:r>
              <a:rPr lang="fr-FR" sz="1200">
                <a:solidFill>
                  <a:prstClr val="black"/>
                </a:solidFill>
                <a:latin typeface="Calibri"/>
                <a:ea typeface="Arial"/>
                <a:cs typeface="Arial"/>
              </a:rPr>
              <a:t>: </a:t>
            </a:r>
            <a:endParaRPr/>
          </a:p>
          <a:p>
            <a:pPr defTabSz="457200">
              <a:spcBef>
                <a:spcPts val="0"/>
              </a:spcBef>
              <a:spcAft>
                <a:spcPts val="0"/>
              </a:spcAft>
              <a:defRPr/>
            </a:pPr>
            <a:r>
              <a:rPr lang="fr-FR" sz="1200" b="1">
                <a:solidFill>
                  <a:prstClr val="black"/>
                </a:solidFill>
                <a:latin typeface="Calibri"/>
                <a:ea typeface="Arial"/>
                <a:cs typeface="Arial"/>
              </a:rPr>
              <a:t>Ressources :</a:t>
            </a:r>
            <a:endParaRPr/>
          </a:p>
          <a:p>
            <a:pPr defTabSz="457200">
              <a:spcBef>
                <a:spcPts val="0"/>
              </a:spcBef>
              <a:spcAft>
                <a:spcPts val="0"/>
              </a:spcAft>
              <a:defRPr/>
            </a:pPr>
            <a:r>
              <a:rPr lang="fr-FR" sz="1200" b="1">
                <a:solidFill>
                  <a:prstClr val="black"/>
                </a:solidFill>
                <a:latin typeface="Calibri"/>
                <a:ea typeface="Arial"/>
                <a:cs typeface="Arial"/>
              </a:rPr>
              <a:t>Service rendu (lien avec l’environnement</a:t>
            </a:r>
            <a:r>
              <a:rPr lang="fr-FR" sz="1200">
                <a:solidFill>
                  <a:prstClr val="black"/>
                </a:solidFill>
                <a:latin typeface="Calibri"/>
                <a:ea typeface="Arial"/>
                <a:cs typeface="Arial"/>
              </a:rPr>
              <a:t>:</a:t>
            </a:r>
            <a:endParaRPr lang="fr" sz="1200">
              <a:solidFill>
                <a:prstClr val="black"/>
              </a:solidFill>
              <a:latin typeface="Calibri"/>
              <a:ea typeface="Arial"/>
              <a:cs typeface="Arial"/>
            </a:endParaRPr>
          </a:p>
        </p:txBody>
      </p:sp>
      <p:pic>
        <p:nvPicPr>
          <p:cNvPr id="21" name="Image 29" descr="Logo 5x5 cm  Lorraine Fab Living Lab.jpg"/>
          <p:cNvPicPr>
            <a:picLocks noChangeAspect="1"/>
          </p:cNvPicPr>
          <p:nvPr/>
        </p:nvPicPr>
        <p:blipFill>
          <a:blip r:embed="rId3"/>
          <a:srcRect l="9927" t="15971" r="7200" b="16578"/>
          <a:stretch/>
        </p:blipFill>
        <p:spPr bwMode="auto">
          <a:xfrm>
            <a:off x="10656757" y="253726"/>
            <a:ext cx="1152128" cy="93775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5" descr="1.1.jpg"/>
          <p:cNvPicPr>
            <a:picLocks noChangeAspect="1"/>
          </p:cNvPicPr>
          <p:nvPr/>
        </p:nvPicPr>
        <p:blipFill>
          <a:blip r:embed="rId2"/>
          <a:srcRect l="21248" r="20185"/>
          <a:stretch/>
        </p:blipFill>
        <p:spPr bwMode="auto">
          <a:xfrm>
            <a:off x="4725612" y="1647747"/>
            <a:ext cx="3072599" cy="3060339"/>
          </a:xfrm>
          <a:prstGeom prst="rect">
            <a:avLst/>
          </a:prstGeom>
        </p:spPr>
      </p:pic>
      <p:sp>
        <p:nvSpPr>
          <p:cNvPr id="5" name="Titre 1"/>
          <p:cNvSpPr>
            <a:spLocks noGrp="1"/>
          </p:cNvSpPr>
          <p:nvPr>
            <p:ph type="title"/>
          </p:nvPr>
        </p:nvSpPr>
        <p:spPr bwMode="auto">
          <a:xfrm>
            <a:off x="195455" y="-66883"/>
            <a:ext cx="11148047" cy="801688"/>
          </a:xfrm>
        </p:spPr>
        <p:txBody>
          <a:bodyPr/>
          <a:lstStyle/>
          <a:p>
            <a:pPr>
              <a:defRPr/>
            </a:pPr>
            <a:r>
              <a:rPr lang="fr-FR">
                <a:solidFill>
                  <a:srgbClr val="7030A0"/>
                </a:solidFill>
              </a:rPr>
              <a:t>Cas prat</a:t>
            </a:r>
            <a:r>
              <a:rPr lang="fr-FR">
                <a:solidFill>
                  <a:srgbClr val="FF8100"/>
                </a:solidFill>
              </a:rPr>
              <a:t>i</a:t>
            </a:r>
            <a:r>
              <a:rPr lang="fr-FR">
                <a:solidFill>
                  <a:srgbClr val="7030A0"/>
                </a:solidFill>
              </a:rPr>
              <a:t>que : modèles d’entrainement dentaires</a:t>
            </a:r>
            <a:endParaRPr/>
          </a:p>
        </p:txBody>
      </p:sp>
      <p:sp>
        <p:nvSpPr>
          <p:cNvPr id="6" name="ZoneTexte 11"/>
          <p:cNvSpPr>
            <a:spLocks/>
          </p:cNvSpPr>
          <p:nvPr/>
        </p:nvSpPr>
        <p:spPr bwMode="auto">
          <a:xfrm>
            <a:off x="5663952" y="895902"/>
            <a:ext cx="1440160" cy="261610"/>
          </a:xfrm>
          <a:prstGeom prst="rect">
            <a:avLst/>
          </a:prstGeom>
          <a:solidFill>
            <a:srgbClr val="CD7923"/>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Créativité 2D</a:t>
            </a:r>
            <a:endParaRPr/>
          </a:p>
        </p:txBody>
      </p:sp>
      <p:sp>
        <p:nvSpPr>
          <p:cNvPr id="7" name="ZoneTexte 19"/>
          <p:cNvSpPr>
            <a:spLocks/>
          </p:cNvSpPr>
          <p:nvPr/>
        </p:nvSpPr>
        <p:spPr bwMode="auto">
          <a:xfrm>
            <a:off x="10368725" y="2383011"/>
            <a:ext cx="1440160" cy="253916"/>
          </a:xfrm>
          <a:prstGeom prst="rect">
            <a:avLst/>
          </a:prstGeom>
          <a:solidFill>
            <a:srgbClr val="288ADD"/>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Fiches idées 2D</a:t>
            </a:r>
            <a:endParaRPr/>
          </a:p>
        </p:txBody>
      </p:sp>
      <p:sp>
        <p:nvSpPr>
          <p:cNvPr id="8" name="ZoneTexte 17"/>
          <p:cNvSpPr>
            <a:spLocks/>
          </p:cNvSpPr>
          <p:nvPr/>
        </p:nvSpPr>
        <p:spPr bwMode="auto">
          <a:xfrm>
            <a:off x="8055431" y="1066870"/>
            <a:ext cx="1440160" cy="261610"/>
          </a:xfrm>
          <a:prstGeom prst="rect">
            <a:avLst/>
          </a:prstGeom>
          <a:solidFill>
            <a:srgbClr val="F8A438"/>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Open Innovation 2D</a:t>
            </a:r>
            <a:endParaRPr/>
          </a:p>
        </p:txBody>
      </p:sp>
      <p:sp>
        <p:nvSpPr>
          <p:cNvPr id="9" name="Espace réservé de la date 2"/>
          <p:cNvSpPr>
            <a:spLocks noGrp="1"/>
          </p:cNvSpPr>
          <p:nvPr>
            <p:ph type="dt" sz="half" idx="10"/>
          </p:nvPr>
        </p:nvSpPr>
        <p:spPr bwMode="auto"/>
        <p:txBody>
          <a:bodyPr/>
          <a:lstStyle/>
          <a:p>
            <a:pPr marL="0" marR="0" lvl="0" indent="0" algn="l" defTabSz="914400">
              <a:lnSpc>
                <a:spcPct val="100000"/>
              </a:lnSpc>
              <a:spcBef>
                <a:spcPts val="0"/>
              </a:spcBef>
              <a:spcAft>
                <a:spcPts val="0"/>
              </a:spcAft>
              <a:buClrTx/>
              <a:buSzTx/>
              <a:buFontTx/>
              <a:buNone/>
              <a:defRPr/>
            </a:pPr>
            <a:r>
              <a:rPr lang="fr-FR" sz="1200" b="1" i="0" u="none" strike="noStrike" cap="none" spc="0">
                <a:ln>
                  <a:noFill/>
                </a:ln>
                <a:solidFill>
                  <a:prstClr val="white"/>
                </a:solidFill>
                <a:latin typeface="Arial Narrow"/>
                <a:ea typeface="ＭＳ Ｐゴシック"/>
                <a:cs typeface="+mn-cs"/>
              </a:rPr>
              <a:t>02/12/2019</a:t>
            </a:r>
            <a:endParaRPr/>
          </a:p>
        </p:txBody>
      </p:sp>
      <p:sp>
        <p:nvSpPr>
          <p:cNvPr id="10" name="Espace réservé du pied de page 3"/>
          <p:cNvSpPr>
            <a:spLocks noGrp="1"/>
          </p:cNvSpPr>
          <p:nvPr>
            <p:ph type="ftr" sz="quarter" idx="11"/>
          </p:nvPr>
        </p:nvSpPr>
        <p:spPr bwMode="auto"/>
        <p:txBody>
          <a:bodyPr/>
          <a:lstStyle/>
          <a:p>
            <a:pPr marL="0" marR="0" lvl="0" indent="0" algn="l" defTabSz="914400">
              <a:lnSpc>
                <a:spcPct val="90000"/>
              </a:lnSpc>
              <a:spcBef>
                <a:spcPts val="0"/>
              </a:spcBef>
              <a:spcAft>
                <a:spcPts val="0"/>
              </a:spcAft>
              <a:buClrTx/>
              <a:buSzTx/>
              <a:buFontTx/>
              <a:buNone/>
              <a:defRPr/>
            </a:pPr>
            <a:r>
              <a:rPr lang="fr-FR" sz="1200" b="1" i="0" u="none" strike="noStrike" cap="none" spc="0">
                <a:ln>
                  <a:noFill/>
                </a:ln>
                <a:solidFill>
                  <a:prstClr val="white"/>
                </a:solidFill>
                <a:latin typeface="Arial Narrow"/>
                <a:ea typeface="+mn-ea"/>
                <a:cs typeface="+mn-cs"/>
              </a:rPr>
              <a:t>UL - ERPI – LF2L -  l.dupont@univ-lorraine.fr</a:t>
            </a:r>
            <a:endParaRPr/>
          </a:p>
        </p:txBody>
      </p:sp>
      <p:sp>
        <p:nvSpPr>
          <p:cNvPr id="11" name="Espace réservé du numéro de diapositive 4"/>
          <p:cNvSpPr>
            <a:spLocks noGrp="1"/>
          </p:cNvSpPr>
          <p:nvPr>
            <p:ph type="sldNum" sz="quarter" idx="12"/>
          </p:nvPr>
        </p:nvSpPr>
        <p:spPr bwMode="auto"/>
        <p:txBody>
          <a:bodyPr/>
          <a:lstStyle/>
          <a:p>
            <a:pPr marL="0" marR="0" lvl="0" indent="0" algn="l" defTabSz="914400">
              <a:lnSpc>
                <a:spcPct val="100000"/>
              </a:lnSpc>
              <a:spcBef>
                <a:spcPts val="0"/>
              </a:spcBef>
              <a:spcAft>
                <a:spcPts val="0"/>
              </a:spcAft>
              <a:buClrTx/>
              <a:buSzTx/>
              <a:buFontTx/>
              <a:buNone/>
              <a:defRPr/>
            </a:pPr>
            <a:fld id="{CAB93DFD-2460-6640-B60D-FCC4E5000C89}" type="slidenum">
              <a:rPr lang="fr-FR" sz="1200" b="1" i="0" u="none" strike="noStrike" cap="none" spc="0">
                <a:ln>
                  <a:noFill/>
                </a:ln>
                <a:solidFill>
                  <a:prstClr val="white"/>
                </a:solidFill>
                <a:latin typeface="Arial Narrow"/>
                <a:ea typeface="ＭＳ Ｐゴシック"/>
                <a:cs typeface="+mn-cs"/>
              </a:rPr>
              <a:t>27</a:t>
            </a:fld>
            <a:endParaRPr lang="fr-FR" sz="1200" b="1" i="0" u="none" strike="noStrike" cap="none" spc="0">
              <a:ln>
                <a:noFill/>
              </a:ln>
              <a:solidFill>
                <a:prstClr val="white"/>
              </a:solidFill>
              <a:latin typeface="Arial Narrow"/>
              <a:ea typeface="ＭＳ Ｐゴシック"/>
              <a:cs typeface="+mn-cs"/>
            </a:endParaRPr>
          </a:p>
        </p:txBody>
      </p:sp>
      <p:sp>
        <p:nvSpPr>
          <p:cNvPr id="12" name="ZoneTexte 21"/>
          <p:cNvSpPr>
            <a:spLocks/>
          </p:cNvSpPr>
          <p:nvPr/>
        </p:nvSpPr>
        <p:spPr bwMode="auto">
          <a:xfrm>
            <a:off x="8862624" y="3460760"/>
            <a:ext cx="1440160" cy="253916"/>
          </a:xfrm>
          <a:prstGeom prst="rect">
            <a:avLst/>
          </a:prstGeom>
          <a:solidFill>
            <a:srgbClr val="0E3E69"/>
          </a:solidFill>
        </p:spPr>
        <p:txBody>
          <a:bodyPr wrap="square" rtlCol="0">
            <a:spAutoFit/>
          </a:bodyPr>
          <a:lstStyle/>
          <a:p>
            <a:pPr marL="0" marR="0" lvl="0" indent="0" algn="l"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Numérisation 3D</a:t>
            </a:r>
            <a:endParaRPr/>
          </a:p>
        </p:txBody>
      </p:sp>
      <p:pic>
        <p:nvPicPr>
          <p:cNvPr id="13" name="Image 31" descr="Logo 5x5 cm  Lorraine Fab Living Lab.jpg"/>
          <p:cNvPicPr>
            <a:picLocks noChangeAspect="1"/>
          </p:cNvPicPr>
          <p:nvPr/>
        </p:nvPicPr>
        <p:blipFill>
          <a:blip r:embed="rId3"/>
          <a:srcRect l="9927" t="15971" r="7200" b="16578"/>
          <a:stretch/>
        </p:blipFill>
        <p:spPr bwMode="auto">
          <a:xfrm>
            <a:off x="10656757" y="253726"/>
            <a:ext cx="1152128" cy="937753"/>
          </a:xfrm>
          <a:prstGeom prst="rect">
            <a:avLst/>
          </a:prstGeom>
        </p:spPr>
      </p:pic>
      <p:sp>
        <p:nvSpPr>
          <p:cNvPr id="14" name="ZoneTexte 13"/>
          <p:cNvSpPr>
            <a:spLocks/>
          </p:cNvSpPr>
          <p:nvPr/>
        </p:nvSpPr>
        <p:spPr bwMode="auto">
          <a:xfrm>
            <a:off x="1466193" y="1324960"/>
            <a:ext cx="1476164" cy="230832"/>
          </a:xfrm>
          <a:prstGeom prst="rect">
            <a:avLst/>
          </a:prstGeom>
          <a:solidFill>
            <a:srgbClr val="99D405"/>
          </a:solidFill>
        </p:spPr>
        <p:txBody>
          <a:bodyPr wrap="square" lIns="36000" rIns="36000" rtlCol="0">
            <a:spAutoFit/>
          </a:bodyPr>
          <a:lstStyle/>
          <a:p>
            <a:pPr marL="0" marR="0" lvl="0" indent="0" algn="ctr" defTabSz="914400">
              <a:lnSpc>
                <a:spcPct val="100000"/>
              </a:lnSpc>
              <a:spcBef>
                <a:spcPts val="0"/>
              </a:spcBef>
              <a:spcAft>
                <a:spcPts val="0"/>
              </a:spcAft>
              <a:buClrTx/>
              <a:buSzTx/>
              <a:buFontTx/>
              <a:buNone/>
              <a:defRPr/>
            </a:pPr>
            <a:r>
              <a:rPr lang="fr-FR" sz="900" b="0" i="0" u="none" strike="noStrike" cap="none" spc="0">
                <a:ln>
                  <a:noFill/>
                </a:ln>
                <a:solidFill>
                  <a:prstClr val="white"/>
                </a:solidFill>
                <a:latin typeface="Arial"/>
                <a:ea typeface="ＭＳ Ｐゴシック"/>
              </a:rPr>
              <a:t>Evaluation par l’usage 4D</a:t>
            </a:r>
            <a:endParaRPr/>
          </a:p>
        </p:txBody>
      </p:sp>
      <p:sp>
        <p:nvSpPr>
          <p:cNvPr id="15" name="ZoneTexte 16"/>
          <p:cNvSpPr>
            <a:spLocks/>
          </p:cNvSpPr>
          <p:nvPr/>
        </p:nvSpPr>
        <p:spPr bwMode="auto">
          <a:xfrm>
            <a:off x="2651026" y="3890649"/>
            <a:ext cx="1476164" cy="253916"/>
          </a:xfrm>
          <a:prstGeom prst="rect">
            <a:avLst/>
          </a:prstGeom>
          <a:solidFill>
            <a:srgbClr val="8F204A"/>
          </a:solidFill>
        </p:spPr>
        <p:txBody>
          <a:bodyPr wrap="square" lIns="36000" rIns="36000"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 Matérialisation 3D</a:t>
            </a:r>
            <a:endParaRPr/>
          </a:p>
        </p:txBody>
      </p:sp>
      <p:sp>
        <p:nvSpPr>
          <p:cNvPr id="16" name="ZoneTexte 33"/>
          <p:cNvSpPr>
            <a:spLocks/>
          </p:cNvSpPr>
          <p:nvPr/>
        </p:nvSpPr>
        <p:spPr bwMode="auto">
          <a:xfrm>
            <a:off x="238733" y="595717"/>
            <a:ext cx="5425219" cy="276999"/>
          </a:xfrm>
          <a:prstGeom prst="rect">
            <a:avLst/>
          </a:prstGeom>
          <a:noFill/>
        </p:spPr>
        <p:txBody>
          <a:bodyPr wrap="squar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rPr>
              <a:t>Pilote : G. Arbelaez / Mise en œuvre : LF2L + A Hily + M2 IDEAS </a:t>
            </a:r>
            <a:endParaRPr/>
          </a:p>
        </p:txBody>
      </p:sp>
      <p:sp>
        <p:nvSpPr>
          <p:cNvPr id="17" name="ZoneTexte 34"/>
          <p:cNvSpPr>
            <a:spLocks/>
          </p:cNvSpPr>
          <p:nvPr/>
        </p:nvSpPr>
        <p:spPr bwMode="auto">
          <a:xfrm>
            <a:off x="227348" y="836712"/>
            <a:ext cx="1181734" cy="276999"/>
          </a:xfrm>
          <a:prstGeom prst="rect">
            <a:avLst/>
          </a:prstGeom>
          <a:noFill/>
        </p:spPr>
        <p:txBody>
          <a:bodyPr wrap="non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rPr>
              <a:t>Période : 2018</a:t>
            </a:r>
            <a:endParaRPr/>
          </a:p>
        </p:txBody>
      </p:sp>
      <p:pic>
        <p:nvPicPr>
          <p:cNvPr id="18" name="Imagem 4"/>
          <p:cNvPicPr>
            <a:picLocks noChangeAspect="1"/>
          </p:cNvPicPr>
          <p:nvPr/>
        </p:nvPicPr>
        <p:blipFill>
          <a:blip r:embed="rId4"/>
          <a:stretch/>
        </p:blipFill>
        <p:spPr bwMode="auto">
          <a:xfrm>
            <a:off x="8030888" y="1448780"/>
            <a:ext cx="2077473" cy="1350357"/>
          </a:xfrm>
          <a:prstGeom prst="roundRect">
            <a:avLst>
              <a:gd name="adj" fmla="val 8594"/>
            </a:avLst>
          </a:prstGeom>
          <a:solidFill>
            <a:srgbClr val="FFFFFF">
              <a:shade val="85000"/>
            </a:srgbClr>
          </a:solidFill>
          <a:ln>
            <a:noFill/>
          </a:ln>
          <a:effectLst>
            <a:reflection blurRad="12700" stA="38000" endPos="28000" dist="5000" dir="2100000" sy="-100000" algn="bl" rotWithShape="0"/>
          </a:effectLst>
        </p:spPr>
      </p:pic>
      <p:pic>
        <p:nvPicPr>
          <p:cNvPr id="19" name="Imagem 4"/>
          <p:cNvPicPr>
            <a:picLocks noChangeAspect="1"/>
          </p:cNvPicPr>
          <p:nvPr/>
        </p:nvPicPr>
        <p:blipFill>
          <a:blip r:embed="rId5"/>
          <a:stretch/>
        </p:blipFill>
        <p:spPr bwMode="auto">
          <a:xfrm>
            <a:off x="7753282" y="3720543"/>
            <a:ext cx="1829422" cy="1815910"/>
          </a:xfrm>
          <a:prstGeom prst="roundRect">
            <a:avLst>
              <a:gd name="adj" fmla="val 8594"/>
            </a:avLst>
          </a:prstGeom>
          <a:solidFill>
            <a:srgbClr val="FFFFFF">
              <a:shade val="85000"/>
            </a:srgbClr>
          </a:solidFill>
          <a:ln>
            <a:noFill/>
          </a:ln>
          <a:effectLst>
            <a:reflection blurRad="12700" stA="38000" endPos="28000" dist="5000" dir="2100000" sy="-100000" algn="bl" rotWithShape="0"/>
          </a:effectLst>
        </p:spPr>
      </p:pic>
      <p:pic>
        <p:nvPicPr>
          <p:cNvPr id="20" name="Image 26"/>
          <p:cNvPicPr>
            <a:picLocks noChangeAspect="1"/>
          </p:cNvPicPr>
          <p:nvPr/>
        </p:nvPicPr>
        <p:blipFill>
          <a:blip r:embed="rId6"/>
          <a:stretch/>
        </p:blipFill>
        <p:spPr bwMode="auto">
          <a:xfrm>
            <a:off x="549274" y="1628112"/>
            <a:ext cx="3534975" cy="2017630"/>
          </a:xfrm>
          <a:prstGeom prst="rect">
            <a:avLst/>
          </a:prstGeom>
        </p:spPr>
      </p:pic>
      <p:pic>
        <p:nvPicPr>
          <p:cNvPr id="21" name="Image 27"/>
          <p:cNvPicPr>
            <a:picLocks noChangeAspect="1"/>
          </p:cNvPicPr>
          <p:nvPr/>
        </p:nvPicPr>
        <p:blipFill>
          <a:blip r:embed="rId7"/>
          <a:stretch/>
        </p:blipFill>
        <p:spPr bwMode="auto">
          <a:xfrm>
            <a:off x="9686849" y="3940497"/>
            <a:ext cx="1533603" cy="1571377"/>
          </a:xfrm>
          <a:prstGeom prst="rect">
            <a:avLst/>
          </a:prstGeom>
        </p:spPr>
      </p:pic>
      <p:pic>
        <p:nvPicPr>
          <p:cNvPr id="22" name="Espace réservé du contenu 3"/>
          <p:cNvPicPr>
            <a:picLocks noChangeAspect="1"/>
          </p:cNvPicPr>
          <p:nvPr/>
        </p:nvPicPr>
        <p:blipFill>
          <a:blip r:embed="rId8"/>
          <a:stretch/>
        </p:blipFill>
        <p:spPr bwMode="auto">
          <a:xfrm>
            <a:off x="1282028" y="4144564"/>
            <a:ext cx="3401641" cy="14838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oupe 29"/>
          <p:cNvGrpSpPr/>
          <p:nvPr/>
        </p:nvGrpSpPr>
        <p:grpSpPr bwMode="auto">
          <a:xfrm>
            <a:off x="8001822" y="1412320"/>
            <a:ext cx="3806170" cy="2098485"/>
            <a:chOff x="476177" y="-83655"/>
            <a:chExt cx="11804693" cy="6796731"/>
          </a:xfrm>
        </p:grpSpPr>
        <p:pic>
          <p:nvPicPr>
            <p:cNvPr id="5" name="Picture 4" descr="A close up of a map&#10;&#10;Description automatically generated"/>
            <p:cNvPicPr>
              <a:picLocks noChangeAspect="1"/>
            </p:cNvPicPr>
            <p:nvPr/>
          </p:nvPicPr>
          <p:blipFill>
            <a:blip r:embed="rId2"/>
            <a:stretch/>
          </p:blipFill>
          <p:spPr bwMode="auto">
            <a:xfrm>
              <a:off x="733716" y="84666"/>
              <a:ext cx="10012384" cy="6456689"/>
            </a:xfrm>
            <a:prstGeom prst="rect">
              <a:avLst/>
            </a:prstGeom>
          </p:spPr>
        </p:pic>
        <p:sp>
          <p:nvSpPr>
            <p:cNvPr id="6" name="Oval 6"/>
            <p:cNvSpPr/>
            <p:nvPr/>
          </p:nvSpPr>
          <p:spPr bwMode="auto">
            <a:xfrm rot="15842043">
              <a:off x="3024620" y="-1980316"/>
              <a:ext cx="2653380" cy="644670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endParaRPr lang="en-GB" sz="700"/>
            </a:p>
          </p:txBody>
        </p:sp>
        <p:sp>
          <p:nvSpPr>
            <p:cNvPr id="7" name="Rectangle 35"/>
            <p:cNvSpPr/>
            <p:nvPr/>
          </p:nvSpPr>
          <p:spPr bwMode="auto">
            <a:xfrm>
              <a:off x="6330462" y="5735637"/>
              <a:ext cx="4979963" cy="916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700"/>
            </a:p>
          </p:txBody>
        </p:sp>
        <p:sp>
          <p:nvSpPr>
            <p:cNvPr id="8" name="Oval 7"/>
            <p:cNvSpPr/>
            <p:nvPr/>
          </p:nvSpPr>
          <p:spPr bwMode="auto">
            <a:xfrm rot="3890388">
              <a:off x="6235820" y="712317"/>
              <a:ext cx="4167290" cy="62019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700"/>
            </a:p>
          </p:txBody>
        </p:sp>
        <p:sp>
          <p:nvSpPr>
            <p:cNvPr id="9" name="Oval 5"/>
            <p:cNvSpPr/>
            <p:nvPr/>
          </p:nvSpPr>
          <p:spPr bwMode="auto">
            <a:xfrm rot="458632">
              <a:off x="2688575" y="3197331"/>
              <a:ext cx="2692156" cy="351574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700">
                <a:solidFill>
                  <a:srgbClr val="7030A0"/>
                </a:solidFill>
              </a:endParaRPr>
            </a:p>
          </p:txBody>
        </p:sp>
        <p:pic>
          <p:nvPicPr>
            <p:cNvPr id="10" name="Picture 9" descr="A close up of a map&#10;&#10;Description automatically generated"/>
            <p:cNvPicPr>
              <a:picLocks noChangeAspect="1"/>
            </p:cNvPicPr>
            <p:nvPr/>
          </p:nvPicPr>
          <p:blipFill>
            <a:blip r:embed="rId3"/>
            <a:srcRect l="56538" t="87533" b="-1721"/>
            <a:stretch/>
          </p:blipFill>
          <p:spPr bwMode="auto">
            <a:xfrm>
              <a:off x="8918748" y="5964492"/>
              <a:ext cx="3362122" cy="707827"/>
            </a:xfrm>
            <a:prstGeom prst="rect">
              <a:avLst/>
            </a:prstGeom>
          </p:spPr>
        </p:pic>
        <p:sp>
          <p:nvSpPr>
            <p:cNvPr id="11" name="TextBox 10"/>
            <p:cNvSpPr>
              <a:spLocks/>
            </p:cNvSpPr>
            <p:nvPr/>
          </p:nvSpPr>
          <p:spPr bwMode="auto">
            <a:xfrm>
              <a:off x="4004538" y="84665"/>
              <a:ext cx="1945620" cy="546414"/>
            </a:xfrm>
            <a:prstGeom prst="rect">
              <a:avLst/>
            </a:prstGeom>
            <a:noFill/>
          </p:spPr>
          <p:txBody>
            <a:bodyPr wrap="none" rtlCol="0">
              <a:spAutoFit/>
            </a:bodyPr>
            <a:lstStyle/>
            <a:p>
              <a:pPr>
                <a:defRPr/>
              </a:pPr>
              <a:r>
                <a:rPr lang="es-ES" sz="700" b="1">
                  <a:ln w="0"/>
                  <a:solidFill>
                    <a:srgbClr val="FF0000"/>
                  </a:solidFill>
                </a:rPr>
                <a:t>Application field</a:t>
              </a:r>
              <a:endParaRPr lang="en-GB" sz="700" b="1">
                <a:ln w="0"/>
                <a:solidFill>
                  <a:srgbClr val="FF0000"/>
                </a:solidFill>
              </a:endParaRPr>
            </a:p>
          </p:txBody>
        </p:sp>
        <p:sp>
          <p:nvSpPr>
            <p:cNvPr id="12" name="TextBox 11"/>
            <p:cNvSpPr>
              <a:spLocks/>
            </p:cNvSpPr>
            <p:nvPr/>
          </p:nvSpPr>
          <p:spPr bwMode="auto">
            <a:xfrm>
              <a:off x="476177" y="5394224"/>
              <a:ext cx="3946973" cy="840637"/>
            </a:xfrm>
            <a:prstGeom prst="rect">
              <a:avLst/>
            </a:prstGeom>
            <a:noFill/>
          </p:spPr>
          <p:txBody>
            <a:bodyPr wrap="square" rtlCol="0">
              <a:spAutoFit/>
            </a:bodyPr>
            <a:lstStyle/>
            <a:p>
              <a:pPr>
                <a:defRPr/>
              </a:pPr>
              <a:r>
                <a:rPr lang="es-ES" sz="700" b="1">
                  <a:ln w="0"/>
                  <a:solidFill>
                    <a:srgbClr val="7030A0"/>
                  </a:solidFill>
                </a:rPr>
                <a:t>Soil science: Composition and structure</a:t>
              </a:r>
              <a:endParaRPr lang="en-GB" sz="700" b="1">
                <a:ln w="0"/>
                <a:solidFill>
                  <a:srgbClr val="7030A0"/>
                </a:solidFill>
              </a:endParaRPr>
            </a:p>
          </p:txBody>
        </p:sp>
        <p:sp>
          <p:nvSpPr>
            <p:cNvPr id="13" name="TextBox 12"/>
            <p:cNvSpPr>
              <a:spLocks/>
            </p:cNvSpPr>
            <p:nvPr/>
          </p:nvSpPr>
          <p:spPr bwMode="auto">
            <a:xfrm>
              <a:off x="7844097" y="3696015"/>
              <a:ext cx="2921599" cy="546414"/>
            </a:xfrm>
            <a:prstGeom prst="rect">
              <a:avLst/>
            </a:prstGeom>
            <a:noFill/>
          </p:spPr>
          <p:txBody>
            <a:bodyPr wrap="none" rtlCol="0">
              <a:spAutoFit/>
            </a:bodyPr>
            <a:lstStyle/>
            <a:p>
              <a:pPr>
                <a:defRPr/>
              </a:pPr>
              <a:r>
                <a:rPr lang="es-ES" sz="700" b="1">
                  <a:ln w="0"/>
                  <a:solidFill>
                    <a:srgbClr val="00B050"/>
                  </a:solidFill>
                </a:rPr>
                <a:t>Materials and construction</a:t>
              </a:r>
              <a:endParaRPr lang="en-GB" sz="700" b="1">
                <a:ln w="0"/>
                <a:solidFill>
                  <a:srgbClr val="00B050"/>
                </a:solidFill>
              </a:endParaRPr>
            </a:p>
          </p:txBody>
        </p:sp>
      </p:grpSp>
      <p:pic>
        <p:nvPicPr>
          <p:cNvPr id="14" name="Image 5" descr="1.1.jpg"/>
          <p:cNvPicPr>
            <a:picLocks noChangeAspect="1"/>
          </p:cNvPicPr>
          <p:nvPr/>
        </p:nvPicPr>
        <p:blipFill>
          <a:blip r:embed="rId4"/>
          <a:srcRect l="21248" r="20185"/>
          <a:stretch/>
        </p:blipFill>
        <p:spPr bwMode="auto">
          <a:xfrm>
            <a:off x="4725612" y="1647747"/>
            <a:ext cx="3072599" cy="3060339"/>
          </a:xfrm>
          <a:prstGeom prst="rect">
            <a:avLst/>
          </a:prstGeom>
        </p:spPr>
      </p:pic>
      <p:sp>
        <p:nvSpPr>
          <p:cNvPr id="15" name="Titre 1"/>
          <p:cNvSpPr>
            <a:spLocks noGrp="1"/>
          </p:cNvSpPr>
          <p:nvPr>
            <p:ph type="title"/>
          </p:nvPr>
        </p:nvSpPr>
        <p:spPr bwMode="auto">
          <a:xfrm>
            <a:off x="195456" y="-66883"/>
            <a:ext cx="8229600" cy="801688"/>
          </a:xfrm>
        </p:spPr>
        <p:txBody>
          <a:bodyPr/>
          <a:lstStyle/>
          <a:p>
            <a:pPr>
              <a:defRPr/>
            </a:pPr>
            <a:r>
              <a:rPr lang="fr-FR">
                <a:solidFill>
                  <a:srgbClr val="7030A0"/>
                </a:solidFill>
              </a:rPr>
              <a:t>Cas prat</a:t>
            </a:r>
            <a:r>
              <a:rPr lang="fr-FR">
                <a:solidFill>
                  <a:srgbClr val="FF8100"/>
                </a:solidFill>
              </a:rPr>
              <a:t>i</a:t>
            </a:r>
            <a:r>
              <a:rPr lang="fr-FR">
                <a:solidFill>
                  <a:srgbClr val="7030A0"/>
                </a:solidFill>
              </a:rPr>
              <a:t>que : 3D So</a:t>
            </a:r>
            <a:r>
              <a:rPr lang="fr-FR">
                <a:solidFill>
                  <a:srgbClr val="FF8100"/>
                </a:solidFill>
              </a:rPr>
              <a:t>i</a:t>
            </a:r>
            <a:r>
              <a:rPr lang="fr-FR">
                <a:solidFill>
                  <a:srgbClr val="7030A0"/>
                </a:solidFill>
              </a:rPr>
              <a:t>l Test</a:t>
            </a:r>
            <a:endParaRPr/>
          </a:p>
        </p:txBody>
      </p:sp>
      <p:sp>
        <p:nvSpPr>
          <p:cNvPr id="16" name="ZoneTexte 20"/>
          <p:cNvSpPr>
            <a:spLocks/>
          </p:cNvSpPr>
          <p:nvPr/>
        </p:nvSpPr>
        <p:spPr bwMode="auto">
          <a:xfrm>
            <a:off x="6586642" y="4911327"/>
            <a:ext cx="1440160" cy="261610"/>
          </a:xfrm>
          <a:prstGeom prst="rect">
            <a:avLst/>
          </a:prstGeom>
          <a:solidFill>
            <a:srgbClr val="0E6BA9"/>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100" b="0" i="0" u="none" strike="noStrike" cap="none" spc="0">
                <a:ln>
                  <a:noFill/>
                </a:ln>
                <a:solidFill>
                  <a:prstClr val="white"/>
                </a:solidFill>
                <a:latin typeface="Calibri"/>
                <a:ea typeface="ＭＳ Ｐゴシック"/>
              </a:rPr>
              <a:t>Modélisation 2D/3D</a:t>
            </a:r>
            <a:endParaRPr/>
          </a:p>
        </p:txBody>
      </p:sp>
      <p:sp>
        <p:nvSpPr>
          <p:cNvPr id="17" name="Espace réservé de la date 2"/>
          <p:cNvSpPr>
            <a:spLocks noGrp="1"/>
          </p:cNvSpPr>
          <p:nvPr>
            <p:ph type="dt" sz="half" idx="10"/>
          </p:nvPr>
        </p:nvSpPr>
        <p:spPr bwMode="auto"/>
        <p:txBody>
          <a:bodyPr/>
          <a:lstStyle/>
          <a:p>
            <a:pPr marL="0" marR="0" lvl="0" indent="0" algn="l" defTabSz="914400">
              <a:lnSpc>
                <a:spcPct val="100000"/>
              </a:lnSpc>
              <a:spcBef>
                <a:spcPts val="0"/>
              </a:spcBef>
              <a:spcAft>
                <a:spcPts val="0"/>
              </a:spcAft>
              <a:buClrTx/>
              <a:buSzTx/>
              <a:buFontTx/>
              <a:buNone/>
              <a:defRPr/>
            </a:pPr>
            <a:r>
              <a:rPr lang="fr-FR" sz="1200" b="1" i="0" u="none" strike="noStrike" cap="none" spc="0">
                <a:ln>
                  <a:noFill/>
                </a:ln>
                <a:solidFill>
                  <a:prstClr val="white"/>
                </a:solidFill>
                <a:latin typeface="Arial Narrow"/>
                <a:ea typeface="ＭＳ Ｐゴシック"/>
                <a:cs typeface="+mn-cs"/>
              </a:rPr>
              <a:t>02/12/2019</a:t>
            </a:r>
            <a:endParaRPr/>
          </a:p>
        </p:txBody>
      </p:sp>
      <p:sp>
        <p:nvSpPr>
          <p:cNvPr id="18" name="Espace réservé du pied de page 3"/>
          <p:cNvSpPr>
            <a:spLocks noGrp="1"/>
          </p:cNvSpPr>
          <p:nvPr>
            <p:ph type="ftr" sz="quarter" idx="11"/>
          </p:nvPr>
        </p:nvSpPr>
        <p:spPr bwMode="auto"/>
        <p:txBody>
          <a:bodyPr/>
          <a:lstStyle/>
          <a:p>
            <a:pPr marL="0" marR="0" lvl="0" indent="0" algn="l" defTabSz="914400">
              <a:lnSpc>
                <a:spcPct val="90000"/>
              </a:lnSpc>
              <a:spcBef>
                <a:spcPts val="0"/>
              </a:spcBef>
              <a:spcAft>
                <a:spcPts val="0"/>
              </a:spcAft>
              <a:buClrTx/>
              <a:buSzTx/>
              <a:buFontTx/>
              <a:buNone/>
              <a:defRPr/>
            </a:pPr>
            <a:r>
              <a:rPr lang="fr-FR" sz="1200" b="1" i="0" u="none" strike="noStrike" cap="none" spc="0">
                <a:ln>
                  <a:noFill/>
                </a:ln>
                <a:solidFill>
                  <a:prstClr val="white"/>
                </a:solidFill>
                <a:latin typeface="Arial Narrow"/>
                <a:ea typeface="+mn-ea"/>
                <a:cs typeface="+mn-cs"/>
              </a:rPr>
              <a:t>UL - ERPI – LF2L -  l.dupont@univ-lorraine.fr</a:t>
            </a:r>
            <a:endParaRPr/>
          </a:p>
        </p:txBody>
      </p:sp>
      <p:sp>
        <p:nvSpPr>
          <p:cNvPr id="19" name="Espace réservé du numéro de diapositive 4"/>
          <p:cNvSpPr>
            <a:spLocks noGrp="1"/>
          </p:cNvSpPr>
          <p:nvPr>
            <p:ph type="sldNum" sz="quarter" idx="12"/>
          </p:nvPr>
        </p:nvSpPr>
        <p:spPr bwMode="auto"/>
        <p:txBody>
          <a:bodyPr/>
          <a:lstStyle/>
          <a:p>
            <a:pPr marL="0" marR="0" lvl="0" indent="0" algn="l" defTabSz="914400">
              <a:lnSpc>
                <a:spcPct val="100000"/>
              </a:lnSpc>
              <a:spcBef>
                <a:spcPts val="0"/>
              </a:spcBef>
              <a:spcAft>
                <a:spcPts val="0"/>
              </a:spcAft>
              <a:buClrTx/>
              <a:buSzTx/>
              <a:buFontTx/>
              <a:buNone/>
              <a:defRPr/>
            </a:pPr>
            <a:fld id="{CAB93DFD-2460-6640-B60D-FCC4E5000C89}" type="slidenum">
              <a:rPr lang="fr-FR" sz="1200" b="1" i="0" u="none" strike="noStrike" cap="none" spc="0">
                <a:ln>
                  <a:noFill/>
                </a:ln>
                <a:solidFill>
                  <a:prstClr val="white"/>
                </a:solidFill>
                <a:latin typeface="Arial Narrow"/>
                <a:ea typeface="ＭＳ Ｐゴシック"/>
                <a:cs typeface="+mn-cs"/>
              </a:rPr>
              <a:t>28</a:t>
            </a:fld>
            <a:endParaRPr lang="fr-FR" sz="1200" b="1" i="0" u="none" strike="noStrike" cap="none" spc="0">
              <a:ln>
                <a:noFill/>
              </a:ln>
              <a:solidFill>
                <a:prstClr val="white"/>
              </a:solidFill>
              <a:latin typeface="Arial Narrow"/>
              <a:ea typeface="ＭＳ Ｐゴシック"/>
              <a:cs typeface="+mn-cs"/>
            </a:endParaRPr>
          </a:p>
        </p:txBody>
      </p:sp>
      <p:pic>
        <p:nvPicPr>
          <p:cNvPr id="20" name="Image 31" descr="Logo 5x5 cm  Lorraine Fab Living Lab.jpg"/>
          <p:cNvPicPr>
            <a:picLocks noChangeAspect="1"/>
          </p:cNvPicPr>
          <p:nvPr/>
        </p:nvPicPr>
        <p:blipFill>
          <a:blip r:embed="rId5"/>
          <a:srcRect l="9927" t="15971" r="7200" b="16578"/>
          <a:stretch/>
        </p:blipFill>
        <p:spPr bwMode="auto">
          <a:xfrm>
            <a:off x="10656757" y="253726"/>
            <a:ext cx="1152128" cy="937753"/>
          </a:xfrm>
          <a:prstGeom prst="rect">
            <a:avLst/>
          </a:prstGeom>
        </p:spPr>
      </p:pic>
      <p:sp>
        <p:nvSpPr>
          <p:cNvPr id="21" name="ZoneTexte 16"/>
          <p:cNvSpPr>
            <a:spLocks/>
          </p:cNvSpPr>
          <p:nvPr/>
        </p:nvSpPr>
        <p:spPr bwMode="auto">
          <a:xfrm>
            <a:off x="3439506" y="4321667"/>
            <a:ext cx="1476164" cy="261610"/>
          </a:xfrm>
          <a:prstGeom prst="rect">
            <a:avLst/>
          </a:prstGeom>
          <a:solidFill>
            <a:srgbClr val="8F204A"/>
          </a:solidFill>
        </p:spPr>
        <p:txBody>
          <a:bodyPr wrap="square" lIns="36000" rIns="36000" rtlCol="0">
            <a:spAutoFit/>
          </a:bodyPr>
          <a:lstStyle/>
          <a:p>
            <a:pPr marL="0" marR="0" lvl="0" indent="0" algn="ctr" defTabSz="914400">
              <a:lnSpc>
                <a:spcPct val="100000"/>
              </a:lnSpc>
              <a:spcBef>
                <a:spcPts val="0"/>
              </a:spcBef>
              <a:spcAft>
                <a:spcPts val="0"/>
              </a:spcAft>
              <a:buClrTx/>
              <a:buSzTx/>
              <a:buFontTx/>
              <a:buNone/>
              <a:defRPr/>
            </a:pPr>
            <a:r>
              <a:rPr lang="fr-FR" sz="1100" b="0" i="0" u="none" strike="noStrike" cap="none" spc="0">
                <a:ln>
                  <a:noFill/>
                </a:ln>
                <a:solidFill>
                  <a:prstClr val="white"/>
                </a:solidFill>
                <a:latin typeface="Calibri"/>
                <a:ea typeface="ＭＳ Ｐゴシック"/>
              </a:rPr>
              <a:t> Matérialisation 3D</a:t>
            </a:r>
            <a:endParaRPr/>
          </a:p>
        </p:txBody>
      </p:sp>
      <p:sp>
        <p:nvSpPr>
          <p:cNvPr id="22" name="ZoneTexte 33"/>
          <p:cNvSpPr>
            <a:spLocks/>
          </p:cNvSpPr>
          <p:nvPr/>
        </p:nvSpPr>
        <p:spPr bwMode="auto">
          <a:xfrm>
            <a:off x="238731" y="595717"/>
            <a:ext cx="10069049" cy="276999"/>
          </a:xfrm>
          <a:prstGeom prst="rect">
            <a:avLst/>
          </a:prstGeom>
          <a:noFill/>
        </p:spPr>
        <p:txBody>
          <a:bodyPr wrap="squar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cs typeface="+mn-cs"/>
              </a:rPr>
              <a:t>Pilote : Javier ARRIETA-ESCOBAR, Alaa HASSAN, Vincent BOLY / Mise en œuvre : LF2L+ERPI+LRGP+INRA +LSE+GEORESSOURCES </a:t>
            </a:r>
            <a:endParaRPr/>
          </a:p>
        </p:txBody>
      </p:sp>
      <p:sp>
        <p:nvSpPr>
          <p:cNvPr id="23" name="ZoneTexte 34"/>
          <p:cNvSpPr>
            <a:spLocks/>
          </p:cNvSpPr>
          <p:nvPr/>
        </p:nvSpPr>
        <p:spPr bwMode="auto">
          <a:xfrm>
            <a:off x="227348" y="836712"/>
            <a:ext cx="1572866" cy="276999"/>
          </a:xfrm>
          <a:prstGeom prst="rect">
            <a:avLst/>
          </a:prstGeom>
          <a:noFill/>
        </p:spPr>
        <p:txBody>
          <a:bodyPr wrap="non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cs typeface="+mn-cs"/>
              </a:rPr>
              <a:t>Période : 2019-2020</a:t>
            </a:r>
            <a:endParaRPr/>
          </a:p>
        </p:txBody>
      </p:sp>
      <p:sp>
        <p:nvSpPr>
          <p:cNvPr id="24" name="ZoneTexte 22"/>
          <p:cNvSpPr>
            <a:spLocks/>
          </p:cNvSpPr>
          <p:nvPr/>
        </p:nvSpPr>
        <p:spPr bwMode="auto">
          <a:xfrm>
            <a:off x="6966022" y="1176795"/>
            <a:ext cx="1440160" cy="261610"/>
          </a:xfrm>
          <a:prstGeom prst="rect">
            <a:avLst/>
          </a:prstGeom>
          <a:solidFill>
            <a:srgbClr val="5DC6D7"/>
          </a:solidFill>
        </p:spPr>
        <p:txBody>
          <a:bodyPr wrap="square" lIns="36000" rIns="0" rtlCol="0">
            <a:spAutoFit/>
          </a:bodyPr>
          <a:lstStyle/>
          <a:p>
            <a:pPr marL="0" marR="0" lvl="0" indent="0" algn="ctr" defTabSz="457200">
              <a:lnSpc>
                <a:spcPct val="100000"/>
              </a:lnSpc>
              <a:spcBef>
                <a:spcPts val="0"/>
              </a:spcBef>
              <a:spcAft>
                <a:spcPts val="0"/>
              </a:spcAft>
              <a:buClrTx/>
              <a:buSzTx/>
              <a:buFontTx/>
              <a:buNone/>
              <a:defRPr/>
            </a:pPr>
            <a:r>
              <a:rPr lang="fr-FR" sz="1100" b="0" i="0" u="none" strike="noStrike" cap="none" spc="0">
                <a:ln>
                  <a:noFill/>
                </a:ln>
                <a:solidFill>
                  <a:prstClr val="white"/>
                </a:solidFill>
                <a:latin typeface="Calibri"/>
                <a:ea typeface="Arial"/>
                <a:cs typeface="Arial"/>
              </a:rPr>
              <a:t>Capacité à innover 2D</a:t>
            </a:r>
            <a:endParaRPr/>
          </a:p>
        </p:txBody>
      </p:sp>
      <p:pic>
        <p:nvPicPr>
          <p:cNvPr id="25" name="Image 7"/>
          <p:cNvPicPr>
            <a:picLocks noChangeAspect="1"/>
          </p:cNvPicPr>
          <p:nvPr/>
        </p:nvPicPr>
        <p:blipFill>
          <a:blip r:embed="rId6"/>
          <a:stretch/>
        </p:blipFill>
        <p:spPr bwMode="auto">
          <a:xfrm>
            <a:off x="4683131" y="1361210"/>
            <a:ext cx="1438781" cy="286537"/>
          </a:xfrm>
          <a:prstGeom prst="rect">
            <a:avLst/>
          </a:prstGeom>
        </p:spPr>
      </p:pic>
      <p:pic>
        <p:nvPicPr>
          <p:cNvPr id="26" name="Image 8"/>
          <p:cNvPicPr>
            <a:picLocks noChangeAspect="1"/>
          </p:cNvPicPr>
          <p:nvPr/>
        </p:nvPicPr>
        <p:blipFill>
          <a:blip r:embed="rId7"/>
          <a:srcRect t="2748" r="11149"/>
          <a:stretch/>
        </p:blipFill>
        <p:spPr bwMode="auto">
          <a:xfrm>
            <a:off x="2207568" y="3379602"/>
            <a:ext cx="1425221" cy="877490"/>
          </a:xfrm>
          <a:prstGeom prst="rect">
            <a:avLst/>
          </a:prstGeom>
        </p:spPr>
      </p:pic>
      <p:pic>
        <p:nvPicPr>
          <p:cNvPr id="27" name="Image 9"/>
          <p:cNvPicPr>
            <a:picLocks noChangeAspect="1"/>
          </p:cNvPicPr>
          <p:nvPr/>
        </p:nvPicPr>
        <p:blipFill>
          <a:blip r:embed="rId8"/>
          <a:srcRect t="9450" r="8570"/>
          <a:stretch/>
        </p:blipFill>
        <p:spPr bwMode="auto">
          <a:xfrm>
            <a:off x="453630" y="3774779"/>
            <a:ext cx="1507588" cy="839860"/>
          </a:xfrm>
          <a:prstGeom prst="rect">
            <a:avLst/>
          </a:prstGeom>
        </p:spPr>
      </p:pic>
      <p:pic>
        <p:nvPicPr>
          <p:cNvPr id="28" name="Image 10"/>
          <p:cNvPicPr>
            <a:picLocks noChangeAspect="1"/>
          </p:cNvPicPr>
          <p:nvPr/>
        </p:nvPicPr>
        <p:blipFill>
          <a:blip r:embed="rId9"/>
          <a:stretch/>
        </p:blipFill>
        <p:spPr bwMode="auto">
          <a:xfrm>
            <a:off x="1515990" y="4764291"/>
            <a:ext cx="1640553" cy="922811"/>
          </a:xfrm>
          <a:prstGeom prst="rect">
            <a:avLst/>
          </a:prstGeom>
        </p:spPr>
      </p:pic>
      <p:pic>
        <p:nvPicPr>
          <p:cNvPr id="29" name="Image 24"/>
          <p:cNvPicPr>
            <a:picLocks noChangeAspect="1"/>
          </p:cNvPicPr>
          <p:nvPr/>
        </p:nvPicPr>
        <p:blipFill>
          <a:blip r:embed="rId10"/>
          <a:srcRect l="2881" t="8930"/>
          <a:stretch/>
        </p:blipFill>
        <p:spPr bwMode="auto">
          <a:xfrm>
            <a:off x="3756505" y="4731253"/>
            <a:ext cx="1630214" cy="859875"/>
          </a:xfrm>
          <a:prstGeom prst="rect">
            <a:avLst/>
          </a:prstGeom>
        </p:spPr>
      </p:pic>
      <p:pic>
        <p:nvPicPr>
          <p:cNvPr id="30" name="Image 26"/>
          <p:cNvPicPr>
            <a:picLocks noChangeAspect="1"/>
          </p:cNvPicPr>
          <p:nvPr/>
        </p:nvPicPr>
        <p:blipFill>
          <a:blip r:embed="rId11"/>
          <a:srcRect l="49987" t="7882" r="20450" b="4191"/>
          <a:stretch/>
        </p:blipFill>
        <p:spPr bwMode="auto">
          <a:xfrm>
            <a:off x="8425056" y="3665588"/>
            <a:ext cx="2310522" cy="2147568"/>
          </a:xfrm>
          <a:prstGeom prst="rect">
            <a:avLst/>
          </a:prstGeom>
        </p:spPr>
      </p:pic>
      <p:pic>
        <p:nvPicPr>
          <p:cNvPr id="31" name="Image 27"/>
          <p:cNvPicPr>
            <a:picLocks noChangeAspect="1"/>
          </p:cNvPicPr>
          <p:nvPr/>
        </p:nvPicPr>
        <p:blipFill>
          <a:blip r:embed="rId12"/>
          <a:srcRect l="12592" t="22309" r="61116" b="42989"/>
          <a:stretch/>
        </p:blipFill>
        <p:spPr bwMode="auto">
          <a:xfrm>
            <a:off x="387180" y="1403989"/>
            <a:ext cx="4298513" cy="1772983"/>
          </a:xfrm>
          <a:prstGeom prst="rect">
            <a:avLst/>
          </a:prstGeom>
        </p:spPr>
      </p:pic>
      <p:sp>
        <p:nvSpPr>
          <p:cNvPr id="32" name="ZoneTexte 42"/>
          <p:cNvSpPr>
            <a:spLocks/>
          </p:cNvSpPr>
          <p:nvPr/>
        </p:nvSpPr>
        <p:spPr bwMode="auto">
          <a:xfrm>
            <a:off x="275699" y="1164452"/>
            <a:ext cx="1476164" cy="230832"/>
          </a:xfrm>
          <a:prstGeom prst="rect">
            <a:avLst/>
          </a:prstGeom>
          <a:solidFill>
            <a:srgbClr val="99D405"/>
          </a:solidFill>
        </p:spPr>
        <p:txBody>
          <a:bodyPr wrap="square" lIns="36000" rIns="36000" rtlCol="0">
            <a:spAutoFit/>
          </a:bodyPr>
          <a:lstStyle/>
          <a:p>
            <a:pPr marL="0" marR="0" lvl="0" indent="0" algn="ctr" defTabSz="914400">
              <a:lnSpc>
                <a:spcPct val="100000"/>
              </a:lnSpc>
              <a:spcBef>
                <a:spcPts val="0"/>
              </a:spcBef>
              <a:spcAft>
                <a:spcPts val="0"/>
              </a:spcAft>
              <a:buClrTx/>
              <a:buSzTx/>
              <a:buFontTx/>
              <a:buNone/>
              <a:defRPr/>
            </a:pPr>
            <a:r>
              <a:rPr lang="fr-FR" sz="900" b="0" i="0" u="none" strike="noStrike" cap="none" spc="0">
                <a:ln>
                  <a:noFill/>
                </a:ln>
                <a:solidFill>
                  <a:prstClr val="white"/>
                </a:solidFill>
                <a:latin typeface="Arial"/>
                <a:ea typeface="ＭＳ Ｐゴシック"/>
              </a:rPr>
              <a:t>Evaluation par l’usage 4D</a:t>
            </a:r>
            <a:endParaRPr/>
          </a:p>
        </p:txBody>
      </p:sp>
      <p:pic>
        <p:nvPicPr>
          <p:cNvPr id="33" name="Image 8"/>
          <p:cNvPicPr>
            <a:picLocks noChangeAspect="1"/>
          </p:cNvPicPr>
          <p:nvPr/>
        </p:nvPicPr>
        <p:blipFill>
          <a:blip r:embed="rId7"/>
          <a:srcRect t="2748" r="11149"/>
          <a:stretch/>
        </p:blipFill>
        <p:spPr bwMode="auto">
          <a:xfrm>
            <a:off x="2207567" y="3354682"/>
            <a:ext cx="1425220" cy="877489"/>
          </a:xfrm>
          <a:prstGeom prst="rect">
            <a:avLst/>
          </a:prstGeom>
        </p:spPr>
      </p:pic>
      <p:pic>
        <p:nvPicPr>
          <p:cNvPr id="34" name="Image 9"/>
          <p:cNvPicPr>
            <a:picLocks noChangeAspect="1"/>
          </p:cNvPicPr>
          <p:nvPr/>
        </p:nvPicPr>
        <p:blipFill>
          <a:blip r:embed="rId8"/>
          <a:srcRect t="9449" r="8570"/>
          <a:stretch/>
        </p:blipFill>
        <p:spPr bwMode="auto">
          <a:xfrm>
            <a:off x="453629" y="3749859"/>
            <a:ext cx="1507587" cy="839859"/>
          </a:xfrm>
          <a:prstGeom prst="rect">
            <a:avLst/>
          </a:prstGeom>
        </p:spPr>
      </p:pic>
      <p:pic>
        <p:nvPicPr>
          <p:cNvPr id="35" name="Image 10"/>
          <p:cNvPicPr>
            <a:picLocks noChangeAspect="1"/>
          </p:cNvPicPr>
          <p:nvPr/>
        </p:nvPicPr>
        <p:blipFill>
          <a:blip r:embed="rId9"/>
          <a:stretch/>
        </p:blipFill>
        <p:spPr bwMode="auto">
          <a:xfrm>
            <a:off x="1515989" y="4739371"/>
            <a:ext cx="1640552" cy="9228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e la date 1"/>
          <p:cNvSpPr>
            <a:spLocks noGrp="1"/>
          </p:cNvSpPr>
          <p:nvPr>
            <p:ph type="dt" sz="half" idx="10"/>
          </p:nvPr>
        </p:nvSpPr>
        <p:spPr bwMode="auto"/>
        <p:txBody>
          <a:bodyPr/>
          <a:lstStyle/>
          <a:p>
            <a:pPr>
              <a:defRPr/>
            </a:pPr>
            <a:r>
              <a:rPr lang="fr-FR"/>
              <a:t>02/12/2019</a:t>
            </a:r>
          </a:p>
        </p:txBody>
      </p:sp>
      <p:sp>
        <p:nvSpPr>
          <p:cNvPr id="5" name="Espace réservé du pied de page 2"/>
          <p:cNvSpPr>
            <a:spLocks noGrp="1"/>
          </p:cNvSpPr>
          <p:nvPr>
            <p:ph type="ftr" sz="quarter" idx="11"/>
          </p:nvPr>
        </p:nvSpPr>
        <p:spPr bwMode="auto"/>
        <p:txBody>
          <a:bodyPr/>
          <a:lstStyle/>
          <a:p>
            <a:pPr>
              <a:defRPr/>
            </a:pPr>
            <a:r>
              <a:rPr lang="fr-FR"/>
              <a:t>UL - ERPI – LF2L -  l.dupont@univ-lorraine.fr</a:t>
            </a:r>
          </a:p>
        </p:txBody>
      </p:sp>
      <p:sp>
        <p:nvSpPr>
          <p:cNvPr id="6" name="Espace réservé du numéro de diapositive 3"/>
          <p:cNvSpPr>
            <a:spLocks noGrp="1"/>
          </p:cNvSpPr>
          <p:nvPr>
            <p:ph type="sldNum" sz="quarter" idx="12"/>
          </p:nvPr>
        </p:nvSpPr>
        <p:spPr bwMode="auto"/>
        <p:txBody>
          <a:bodyPr/>
          <a:lstStyle/>
          <a:p>
            <a:pPr>
              <a:defRPr/>
            </a:pPr>
            <a:fld id="{7C6A7BA0-782A-DD4D-81F6-00290CB74E62}" type="slidenum">
              <a:rPr lang="fr-FR"/>
              <a:t>29</a:t>
            </a:fld>
            <a:endParaRPr lang="fr-FR"/>
          </a:p>
        </p:txBody>
      </p:sp>
      <p:pic>
        <p:nvPicPr>
          <p:cNvPr id="7" name="Image 5" descr="Une image contenant capture d’écran, réfrigérateur&#10;&#10;Description générée automatiquement"/>
          <p:cNvPicPr>
            <a:picLocks noChangeAspect="1"/>
          </p:cNvPicPr>
          <p:nvPr/>
        </p:nvPicPr>
        <p:blipFill>
          <a:blip r:embed="rId3"/>
          <a:stretch/>
        </p:blipFill>
        <p:spPr bwMode="auto">
          <a:xfrm>
            <a:off x="1" y="65313"/>
            <a:ext cx="12000442" cy="57752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grpSp>
        <p:nvGrpSpPr>
          <p:cNvPr id="4" name="Grouper 32"/>
          <p:cNvGrpSpPr/>
          <p:nvPr/>
        </p:nvGrpSpPr>
        <p:grpSpPr bwMode="auto">
          <a:xfrm>
            <a:off x="1876602" y="1025969"/>
            <a:ext cx="7588038" cy="899118"/>
            <a:chOff x="775481" y="956813"/>
            <a:chExt cx="7588038" cy="899118"/>
          </a:xfrm>
        </p:grpSpPr>
        <p:sp>
          <p:nvSpPr>
            <p:cNvPr id="5" name="Rectangle 1"/>
            <p:cNvSpPr/>
            <p:nvPr/>
          </p:nvSpPr>
          <p:spPr bwMode="auto">
            <a:xfrm>
              <a:off x="1533110" y="1486598"/>
              <a:ext cx="6534472" cy="369332"/>
            </a:xfrm>
            <a:prstGeom prst="rect">
              <a:avLst/>
            </a:prstGeom>
            <a:grpFill/>
          </p:spPr>
          <p:txBody>
            <a:bodyPr wrap="square">
              <a:spAutoFit/>
            </a:bodyPr>
            <a:lstStyle/>
            <a:p>
              <a:pPr marL="0" marR="0" lvl="0" indent="0" algn="ctr" defTabSz="457200">
                <a:lnSpc>
                  <a:spcPct val="100000"/>
                </a:lnSpc>
                <a:spcBef>
                  <a:spcPts val="0"/>
                </a:spcBef>
                <a:spcAft>
                  <a:spcPts val="0"/>
                </a:spcAft>
                <a:buClrTx/>
                <a:buSzTx/>
                <a:buFontTx/>
                <a:buNone/>
                <a:defRPr/>
              </a:pPr>
              <a:r>
                <a:rPr lang="en-US" sz="1800" b="0" i="0" u="none" strike="noStrike" cap="none" spc="0">
                  <a:ln>
                    <a:noFill/>
                  </a:ln>
                  <a:solidFill>
                    <a:srgbClr val="0070C0"/>
                  </a:solidFill>
                  <a:latin typeface="Arial"/>
                  <a:ea typeface="+mn-ea"/>
                  <a:cs typeface="Arial"/>
                </a:rPr>
                <a:t>Research domain: Front end of innovation </a:t>
              </a:r>
              <a:endParaRPr/>
            </a:p>
          </p:txBody>
        </p:sp>
        <p:sp>
          <p:nvSpPr>
            <p:cNvPr id="6" name="ZoneTexte 4"/>
            <p:cNvSpPr>
              <a:spLocks/>
            </p:cNvSpPr>
            <p:nvPr/>
          </p:nvSpPr>
          <p:spPr bwMode="auto">
            <a:xfrm>
              <a:off x="775481" y="956813"/>
              <a:ext cx="7588038" cy="461665"/>
            </a:xfrm>
            <a:prstGeom prst="rect">
              <a:avLst/>
            </a:prstGeom>
            <a:noFill/>
          </p:spPr>
          <p:txBody>
            <a:bodyPr wrap="none" rtlCol="0">
              <a:spAutoFit/>
            </a:bodyPr>
            <a:lstStyle/>
            <a:p>
              <a:pPr marL="0" marR="0" lvl="0" indent="0" algn="l" defTabSz="457200">
                <a:lnSpc>
                  <a:spcPct val="100000"/>
                </a:lnSpc>
                <a:spcBef>
                  <a:spcPts val="0"/>
                </a:spcBef>
                <a:spcAft>
                  <a:spcPts val="0"/>
                </a:spcAft>
                <a:buClrTx/>
                <a:buSzTx/>
                <a:buFontTx/>
                <a:buNone/>
                <a:defRPr/>
              </a:pPr>
              <a:r>
                <a:rPr lang="en-US" sz="2400" b="1" i="0" u="none" strike="noStrike" cap="none" spc="0">
                  <a:ln>
                    <a:noFill/>
                  </a:ln>
                  <a:solidFill>
                    <a:srgbClr val="0070C0"/>
                  </a:solidFill>
                  <a:latin typeface="Calibri"/>
                  <a:ea typeface="+mn-ea"/>
                  <a:cs typeface="+mn-cs"/>
                </a:rPr>
                <a:t>Creator of methods &amp; tools supporting innovation process</a:t>
              </a:r>
              <a:endParaRPr/>
            </a:p>
          </p:txBody>
        </p:sp>
      </p:grpSp>
      <p:grpSp>
        <p:nvGrpSpPr>
          <p:cNvPr id="7" name="Grouper 25"/>
          <p:cNvGrpSpPr/>
          <p:nvPr/>
        </p:nvGrpSpPr>
        <p:grpSpPr bwMode="auto">
          <a:xfrm>
            <a:off x="1650727" y="1956695"/>
            <a:ext cx="2304256" cy="2290069"/>
            <a:chOff x="126727" y="2631064"/>
            <a:chExt cx="2304256" cy="2290069"/>
          </a:xfrm>
        </p:grpSpPr>
        <p:grpSp>
          <p:nvGrpSpPr>
            <p:cNvPr id="8" name="Grouper 3"/>
            <p:cNvGrpSpPr/>
            <p:nvPr/>
          </p:nvGrpSpPr>
          <p:grpSpPr bwMode="auto">
            <a:xfrm>
              <a:off x="156204" y="2631064"/>
              <a:ext cx="1939140" cy="1270883"/>
              <a:chOff x="-842843" y="2241605"/>
              <a:chExt cx="1939140" cy="1270883"/>
            </a:xfrm>
          </p:grpSpPr>
          <p:sp>
            <p:nvSpPr>
              <p:cNvPr id="9" name="Ellipse 2"/>
              <p:cNvSpPr/>
              <p:nvPr/>
            </p:nvSpPr>
            <p:spPr bwMode="auto">
              <a:xfrm>
                <a:off x="-842843" y="2241605"/>
                <a:ext cx="1939140" cy="1270883"/>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a:lnSpc>
                    <a:spcPct val="100000"/>
                  </a:lnSpc>
                  <a:spcBef>
                    <a:spcPts val="0"/>
                  </a:spcBef>
                  <a:spcAft>
                    <a:spcPts val="0"/>
                  </a:spcAft>
                  <a:buClrTx/>
                  <a:buSzTx/>
                  <a:buFontTx/>
                  <a:buNone/>
                  <a:defRPr/>
                </a:pPr>
                <a:endParaRPr lang="en-US" sz="2000" b="0" i="0" u="none" strike="noStrike" cap="none" spc="0">
                  <a:ln>
                    <a:noFill/>
                  </a:ln>
                  <a:solidFill>
                    <a:prstClr val="white"/>
                  </a:solidFill>
                  <a:latin typeface="Calibri"/>
                  <a:ea typeface="+mn-ea"/>
                  <a:cs typeface="+mn-cs"/>
                </a:endParaRPr>
              </a:p>
            </p:txBody>
          </p:sp>
          <p:sp>
            <p:nvSpPr>
              <p:cNvPr id="10" name="ZoneTexte 5"/>
              <p:cNvSpPr>
                <a:spLocks/>
              </p:cNvSpPr>
              <p:nvPr/>
            </p:nvSpPr>
            <p:spPr bwMode="auto">
              <a:xfrm>
                <a:off x="-646446" y="2545711"/>
                <a:ext cx="1548398" cy="707886"/>
              </a:xfrm>
              <a:prstGeom prst="rect">
                <a:avLst/>
              </a:prstGeom>
              <a:noFill/>
            </p:spPr>
            <p:txBody>
              <a:bodyPr wrap="square" rtlCol="0">
                <a:spAutoFit/>
              </a:bodyPr>
              <a:lstStyle/>
              <a:p>
                <a:pPr marL="0" marR="0" lvl="0" indent="0" algn="ctr" defTabSz="457200">
                  <a:lnSpc>
                    <a:spcPct val="100000"/>
                  </a:lnSpc>
                  <a:spcBef>
                    <a:spcPts val="0"/>
                  </a:spcBef>
                  <a:spcAft>
                    <a:spcPts val="0"/>
                  </a:spcAft>
                  <a:buClrTx/>
                  <a:buSzTx/>
                  <a:buFontTx/>
                  <a:buNone/>
                  <a:defRPr/>
                </a:pPr>
                <a:r>
                  <a:rPr lang="en-US" sz="2000" b="1" i="0" u="none" strike="noStrike" cap="none" spc="0">
                    <a:ln>
                      <a:noFill/>
                    </a:ln>
                    <a:solidFill>
                      <a:srgbClr val="FFFFFF"/>
                    </a:solidFill>
                    <a:latin typeface="Calibri"/>
                    <a:ea typeface="+mn-ea"/>
                    <a:cs typeface="+mn-cs"/>
                  </a:rPr>
                  <a:t>Innovation Metrology</a:t>
                </a:r>
                <a:endParaRPr/>
              </a:p>
            </p:txBody>
          </p:sp>
        </p:grpSp>
        <p:sp>
          <p:nvSpPr>
            <p:cNvPr id="11" name="ZoneTexte 10"/>
            <p:cNvSpPr>
              <a:spLocks/>
            </p:cNvSpPr>
            <p:nvPr/>
          </p:nvSpPr>
          <p:spPr bwMode="auto">
            <a:xfrm>
              <a:off x="126727" y="4054421"/>
              <a:ext cx="2304256" cy="866712"/>
            </a:xfrm>
            <a:prstGeom prst="rect">
              <a:avLst/>
            </a:prstGeom>
            <a:noFill/>
          </p:spPr>
          <p:txBody>
            <a:bodyPr wrap="square" rtlCol="0">
              <a:spAutoFit/>
            </a:bodyPr>
            <a:lstStyle/>
            <a:p>
              <a:pPr marL="0" marR="0" lvl="0" indent="0" algn="l" defTabSz="457200">
                <a:lnSpc>
                  <a:spcPct val="100000"/>
                </a:lnSpc>
                <a:spcBef>
                  <a:spcPts val="0"/>
                </a:spcBef>
                <a:spcAft>
                  <a:spcPts val="0"/>
                </a:spcAft>
                <a:buClrTx/>
                <a:buSzTx/>
                <a:buFontTx/>
                <a:buNone/>
                <a:defRPr/>
              </a:pPr>
              <a:r>
                <a:rPr lang="en-US" sz="1600" b="1" i="0" u="none" strike="noStrike" cap="none" spc="0">
                  <a:ln>
                    <a:noFill/>
                  </a:ln>
                  <a:solidFill>
                    <a:srgbClr val="F79646">
                      <a:lumMod val="75000"/>
                    </a:srgbClr>
                  </a:solidFill>
                  <a:latin typeface="Calibri"/>
                  <a:ea typeface="+mn-ea"/>
                  <a:cs typeface="+mn-cs"/>
                </a:rPr>
                <a:t>Innovation capability</a:t>
              </a:r>
              <a:endParaRPr/>
            </a:p>
            <a:p>
              <a:pPr marL="285750" marR="0" lvl="0" indent="-285750" algn="l" defTabSz="457200">
                <a:lnSpc>
                  <a:spcPct val="110000"/>
                </a:lnSpc>
                <a:spcBef>
                  <a:spcPts val="0"/>
                </a:spcBef>
                <a:spcAft>
                  <a:spcPts val="0"/>
                </a:spcAft>
                <a:buClrTx/>
                <a:buSzTx/>
                <a:buFont typeface="Arial"/>
                <a:buChar char="•"/>
                <a:defRPr/>
              </a:pPr>
              <a:r>
                <a:rPr lang="en-US" sz="1600" b="0" i="0" u="none" strike="noStrike" cap="none" spc="0">
                  <a:ln>
                    <a:noFill/>
                  </a:ln>
                  <a:solidFill>
                    <a:srgbClr val="F79646">
                      <a:lumMod val="75000"/>
                    </a:srgbClr>
                  </a:solidFill>
                  <a:latin typeface="Calibri"/>
                  <a:ea typeface="+mn-ea"/>
                  <a:cs typeface="+mn-cs"/>
                </a:rPr>
                <a:t>Product</a:t>
              </a:r>
              <a:endParaRPr/>
            </a:p>
            <a:p>
              <a:pPr marL="285750" marR="0" lvl="0" indent="-285750" algn="l" defTabSz="457200">
                <a:lnSpc>
                  <a:spcPct val="110000"/>
                </a:lnSpc>
                <a:spcBef>
                  <a:spcPts val="0"/>
                </a:spcBef>
                <a:spcAft>
                  <a:spcPts val="0"/>
                </a:spcAft>
                <a:buClrTx/>
                <a:buSzTx/>
                <a:buFont typeface="Arial"/>
                <a:buChar char="•"/>
                <a:defRPr/>
              </a:pPr>
              <a:r>
                <a:rPr lang="en-US" sz="1600" b="0" i="0" u="none" strike="noStrike" cap="none" spc="0">
                  <a:ln>
                    <a:noFill/>
                  </a:ln>
                  <a:solidFill>
                    <a:srgbClr val="F79646">
                      <a:lumMod val="75000"/>
                    </a:srgbClr>
                  </a:solidFill>
                  <a:latin typeface="Calibri"/>
                  <a:ea typeface="+mn-ea"/>
                  <a:cs typeface="+mn-cs"/>
                </a:rPr>
                <a:t>Process</a:t>
              </a:r>
              <a:endParaRPr/>
            </a:p>
          </p:txBody>
        </p:sp>
      </p:grpSp>
      <p:grpSp>
        <p:nvGrpSpPr>
          <p:cNvPr id="12" name="Grouper 26"/>
          <p:cNvGrpSpPr/>
          <p:nvPr/>
        </p:nvGrpSpPr>
        <p:grpSpPr bwMode="auto">
          <a:xfrm>
            <a:off x="3798254" y="1947773"/>
            <a:ext cx="2304256" cy="2831657"/>
            <a:chOff x="2274254" y="2622143"/>
            <a:chExt cx="2304256" cy="2831657"/>
          </a:xfrm>
        </p:grpSpPr>
        <p:sp>
          <p:nvSpPr>
            <p:cNvPr id="13" name="ZoneTexte 9"/>
            <p:cNvSpPr>
              <a:spLocks/>
            </p:cNvSpPr>
            <p:nvPr/>
          </p:nvSpPr>
          <p:spPr bwMode="auto">
            <a:xfrm>
              <a:off x="2274254" y="4020779"/>
              <a:ext cx="2304256" cy="1433021"/>
            </a:xfrm>
            <a:prstGeom prst="rect">
              <a:avLst/>
            </a:prstGeom>
            <a:noFill/>
          </p:spPr>
          <p:txBody>
            <a:bodyPr wrap="square" rtlCol="0">
              <a:spAutoFit/>
            </a:bodyPr>
            <a:lstStyle/>
            <a:p>
              <a:pPr marL="0" marR="0" lvl="0" indent="0" algn="l" defTabSz="457200">
                <a:lnSpc>
                  <a:spcPct val="110000"/>
                </a:lnSpc>
                <a:spcBef>
                  <a:spcPts val="0"/>
                </a:spcBef>
                <a:spcAft>
                  <a:spcPts val="0"/>
                </a:spcAft>
                <a:buClrTx/>
                <a:buSzTx/>
                <a:buFontTx/>
                <a:buNone/>
                <a:defRPr/>
              </a:pPr>
              <a:r>
                <a:rPr lang="en-US" sz="1600" b="0" i="0" u="none" strike="noStrike" cap="none" spc="0">
                  <a:ln>
                    <a:noFill/>
                  </a:ln>
                  <a:solidFill>
                    <a:srgbClr val="4BACC6">
                      <a:lumMod val="75000"/>
                    </a:srgbClr>
                  </a:solidFill>
                  <a:latin typeface="Calibri"/>
                  <a:ea typeface="+mn-ea"/>
                  <a:cs typeface="+mn-cs"/>
                </a:rPr>
                <a:t>Technological  </a:t>
              </a:r>
              <a:r>
                <a:rPr lang="en-US" sz="1600" b="1" i="0" u="none" strike="noStrike" cap="none" spc="0">
                  <a:ln>
                    <a:noFill/>
                  </a:ln>
                  <a:solidFill>
                    <a:srgbClr val="4BACC6">
                      <a:lumMod val="75000"/>
                    </a:srgbClr>
                  </a:solidFill>
                  <a:latin typeface="Calibri"/>
                  <a:ea typeface="+mn-ea"/>
                  <a:cs typeface="+mn-cs"/>
                </a:rPr>
                <a:t>Emergence/maturity</a:t>
              </a:r>
              <a:endParaRPr lang="en-US" sz="1600" b="0" i="0" u="none" strike="noStrike" cap="none" spc="0">
                <a:ln>
                  <a:noFill/>
                </a:ln>
                <a:solidFill>
                  <a:srgbClr val="4BACC6">
                    <a:lumMod val="75000"/>
                  </a:srgbClr>
                </a:solidFill>
                <a:latin typeface="Calibri"/>
                <a:ea typeface="+mn-ea"/>
                <a:cs typeface="+mn-cs"/>
              </a:endParaRPr>
            </a:p>
            <a:p>
              <a:pPr marL="285750" marR="0" lvl="0" indent="-285750" algn="l" defTabSz="457200">
                <a:lnSpc>
                  <a:spcPct val="110000"/>
                </a:lnSpc>
                <a:spcBef>
                  <a:spcPts val="0"/>
                </a:spcBef>
                <a:spcAft>
                  <a:spcPts val="0"/>
                </a:spcAft>
                <a:buClrTx/>
                <a:buSzTx/>
                <a:buFont typeface="Arial"/>
                <a:buChar char="•"/>
                <a:defRPr/>
              </a:pPr>
              <a:r>
                <a:rPr lang="en-US" sz="1600" b="0" i="0" u="none" strike="noStrike" cap="none" spc="0">
                  <a:ln>
                    <a:noFill/>
                  </a:ln>
                  <a:solidFill>
                    <a:srgbClr val="4BACC6">
                      <a:lumMod val="75000"/>
                    </a:srgbClr>
                  </a:solidFill>
                  <a:latin typeface="Calibri"/>
                  <a:ea typeface="+mn-ea"/>
                  <a:cs typeface="+mn-cs"/>
                </a:rPr>
                <a:t>Product-Process</a:t>
              </a:r>
              <a:endParaRPr/>
            </a:p>
            <a:p>
              <a:pPr marL="285750" marR="0" lvl="0" indent="-285750" algn="l" defTabSz="457200">
                <a:lnSpc>
                  <a:spcPct val="110000"/>
                </a:lnSpc>
                <a:spcBef>
                  <a:spcPts val="0"/>
                </a:spcBef>
                <a:spcAft>
                  <a:spcPts val="0"/>
                </a:spcAft>
                <a:buClrTx/>
                <a:buSzTx/>
                <a:buFont typeface="Arial"/>
                <a:buChar char="•"/>
                <a:defRPr/>
              </a:pPr>
              <a:r>
                <a:rPr lang="en-US" sz="1600" b="0" i="0" u="none" strike="noStrike" cap="none" spc="0">
                  <a:ln>
                    <a:noFill/>
                  </a:ln>
                  <a:solidFill>
                    <a:srgbClr val="4BACC6">
                      <a:lumMod val="75000"/>
                    </a:srgbClr>
                  </a:solidFill>
                  <a:latin typeface="Calibri"/>
                  <a:ea typeface="+mn-ea"/>
                  <a:cs typeface="+mn-cs"/>
                </a:rPr>
                <a:t>Industrial supply chain</a:t>
              </a:r>
              <a:endParaRPr/>
            </a:p>
          </p:txBody>
        </p:sp>
        <p:grpSp>
          <p:nvGrpSpPr>
            <p:cNvPr id="14" name="Grouper 13"/>
            <p:cNvGrpSpPr/>
            <p:nvPr/>
          </p:nvGrpSpPr>
          <p:grpSpPr bwMode="auto">
            <a:xfrm>
              <a:off x="2414050" y="2622143"/>
              <a:ext cx="1939140" cy="1270883"/>
              <a:chOff x="-842843" y="2241605"/>
              <a:chExt cx="1939140" cy="1270883"/>
            </a:xfrm>
          </p:grpSpPr>
          <p:sp>
            <p:nvSpPr>
              <p:cNvPr id="15" name="Ellipse 14"/>
              <p:cNvSpPr/>
              <p:nvPr/>
            </p:nvSpPr>
            <p:spPr bwMode="auto">
              <a:xfrm>
                <a:off x="-842843" y="2241605"/>
                <a:ext cx="1939140" cy="1270883"/>
              </a:xfrm>
              <a:prstGeom prst="ellipse">
                <a:avLst/>
              </a:prstGeom>
              <a:solidFill>
                <a:srgbClr val="4F81BD"/>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a:lnSpc>
                    <a:spcPct val="100000"/>
                  </a:lnSpc>
                  <a:spcBef>
                    <a:spcPts val="0"/>
                  </a:spcBef>
                  <a:spcAft>
                    <a:spcPts val="0"/>
                  </a:spcAft>
                  <a:buClrTx/>
                  <a:buSzTx/>
                  <a:buFontTx/>
                  <a:buNone/>
                  <a:defRPr/>
                </a:pPr>
                <a:endParaRPr lang="en-US" sz="2000" b="0" i="0" u="none" strike="noStrike" cap="none" spc="0">
                  <a:ln>
                    <a:noFill/>
                  </a:ln>
                  <a:solidFill>
                    <a:prstClr val="white"/>
                  </a:solidFill>
                  <a:latin typeface="Calibri"/>
                  <a:ea typeface="+mn-ea"/>
                  <a:cs typeface="+mn-cs"/>
                </a:endParaRPr>
              </a:p>
            </p:txBody>
          </p:sp>
          <p:sp>
            <p:nvSpPr>
              <p:cNvPr id="16" name="ZoneTexte 15"/>
              <p:cNvSpPr>
                <a:spLocks/>
              </p:cNvSpPr>
              <p:nvPr/>
            </p:nvSpPr>
            <p:spPr bwMode="auto">
              <a:xfrm>
                <a:off x="-646446" y="2390434"/>
                <a:ext cx="1548398" cy="1015663"/>
              </a:xfrm>
              <a:prstGeom prst="rect">
                <a:avLst/>
              </a:prstGeom>
              <a:noFill/>
            </p:spPr>
            <p:txBody>
              <a:bodyPr wrap="square" rtlCol="0">
                <a:spAutoFit/>
              </a:bodyPr>
              <a:lstStyle/>
              <a:p>
                <a:pPr marL="0" marR="0" lvl="0" indent="0" algn="ctr" defTabSz="457200">
                  <a:lnSpc>
                    <a:spcPct val="100000"/>
                  </a:lnSpc>
                  <a:spcBef>
                    <a:spcPts val="0"/>
                  </a:spcBef>
                  <a:spcAft>
                    <a:spcPts val="0"/>
                  </a:spcAft>
                  <a:buClrTx/>
                  <a:buSzTx/>
                  <a:buFontTx/>
                  <a:buNone/>
                  <a:defRPr/>
                </a:pPr>
                <a:r>
                  <a:rPr lang="en-US" sz="2000" b="1" i="0" u="none" strike="noStrike" cap="none" spc="0">
                    <a:ln>
                      <a:noFill/>
                    </a:ln>
                    <a:solidFill>
                      <a:srgbClr val="FFFFFF"/>
                    </a:solidFill>
                    <a:latin typeface="Calibri"/>
                    <a:ea typeface="+mn-ea"/>
                    <a:cs typeface="+mn-cs"/>
                  </a:rPr>
                  <a:t>Prospective &amp; weak signals</a:t>
                </a:r>
                <a:endParaRPr/>
              </a:p>
            </p:txBody>
          </p:sp>
        </p:grpSp>
      </p:grpSp>
      <p:grpSp>
        <p:nvGrpSpPr>
          <p:cNvPr id="17" name="Grouper 27"/>
          <p:cNvGrpSpPr/>
          <p:nvPr/>
        </p:nvGrpSpPr>
        <p:grpSpPr bwMode="auto">
          <a:xfrm>
            <a:off x="6127950" y="1915719"/>
            <a:ext cx="2384373" cy="3142450"/>
            <a:chOff x="4603949" y="2590088"/>
            <a:chExt cx="2384373" cy="3142450"/>
          </a:xfrm>
        </p:grpSpPr>
        <p:sp>
          <p:nvSpPr>
            <p:cNvPr id="18" name="ZoneTexte 11"/>
            <p:cNvSpPr>
              <a:spLocks/>
            </p:cNvSpPr>
            <p:nvPr/>
          </p:nvSpPr>
          <p:spPr bwMode="auto">
            <a:xfrm>
              <a:off x="4603949" y="4028674"/>
              <a:ext cx="2384373" cy="1703864"/>
            </a:xfrm>
            <a:prstGeom prst="rect">
              <a:avLst/>
            </a:prstGeom>
            <a:noFill/>
          </p:spPr>
          <p:txBody>
            <a:bodyPr wrap="square" rtlCol="0">
              <a:spAutoFit/>
            </a:bodyPr>
            <a:lstStyle/>
            <a:p>
              <a:pPr marL="0" marR="0" lvl="0" indent="0" algn="l" defTabSz="457200">
                <a:lnSpc>
                  <a:spcPct val="110000"/>
                </a:lnSpc>
                <a:spcBef>
                  <a:spcPts val="0"/>
                </a:spcBef>
                <a:spcAft>
                  <a:spcPts val="0"/>
                </a:spcAft>
                <a:buClrTx/>
                <a:buSzTx/>
                <a:buFontTx/>
                <a:buNone/>
                <a:defRPr/>
              </a:pPr>
              <a:r>
                <a:rPr lang="en-US" sz="1600" b="1" i="0" u="none" strike="noStrike" cap="none" spc="0">
                  <a:ln>
                    <a:noFill/>
                  </a:ln>
                  <a:solidFill>
                    <a:srgbClr val="9BBB59">
                      <a:lumMod val="75000"/>
                    </a:srgbClr>
                  </a:solidFill>
                  <a:latin typeface="Calibri"/>
                  <a:ea typeface="+mn-ea"/>
                  <a:cs typeface="+mn-cs"/>
                </a:rPr>
                <a:t>Materialized</a:t>
              </a:r>
              <a:endParaRPr/>
            </a:p>
            <a:p>
              <a:pPr marL="285750" marR="0" lvl="0" indent="-285750" algn="l" defTabSz="457200">
                <a:lnSpc>
                  <a:spcPct val="110000"/>
                </a:lnSpc>
                <a:spcBef>
                  <a:spcPts val="0"/>
                </a:spcBef>
                <a:spcAft>
                  <a:spcPts val="0"/>
                </a:spcAft>
                <a:buClrTx/>
                <a:buSzTx/>
                <a:buFont typeface="Arial"/>
                <a:buChar char="•"/>
                <a:defRPr/>
              </a:pPr>
              <a:r>
                <a:rPr lang="en-US" sz="1600" b="0" i="0" u="none" strike="noStrike" cap="none" spc="0">
                  <a:ln>
                    <a:noFill/>
                  </a:ln>
                  <a:solidFill>
                    <a:srgbClr val="9BBB59">
                      <a:lumMod val="75000"/>
                    </a:srgbClr>
                  </a:solidFill>
                  <a:latin typeface="Calibri"/>
                  <a:ea typeface="+mn-ea"/>
                  <a:cs typeface="+mn-cs"/>
                </a:rPr>
                <a:t>Creative Exploration</a:t>
              </a:r>
              <a:endParaRPr/>
            </a:p>
            <a:p>
              <a:pPr marL="285750" marR="0" lvl="0" indent="-285750" algn="l" defTabSz="457200">
                <a:lnSpc>
                  <a:spcPct val="110000"/>
                </a:lnSpc>
                <a:spcBef>
                  <a:spcPts val="0"/>
                </a:spcBef>
                <a:spcAft>
                  <a:spcPts val="0"/>
                </a:spcAft>
                <a:buClrTx/>
                <a:buSzTx/>
                <a:buFont typeface="Arial"/>
                <a:buChar char="•"/>
                <a:defRPr/>
              </a:pPr>
              <a:r>
                <a:rPr lang="en-US" sz="1600" b="0" i="0" u="none" strike="noStrike" cap="none" spc="0">
                  <a:ln>
                    <a:noFill/>
                  </a:ln>
                  <a:solidFill>
                    <a:srgbClr val="9BBB59">
                      <a:lumMod val="75000"/>
                    </a:srgbClr>
                  </a:solidFill>
                  <a:latin typeface="Calibri"/>
                  <a:ea typeface="+mn-ea"/>
                  <a:cs typeface="+mn-cs"/>
                </a:rPr>
                <a:t>Feasibility Product-Process</a:t>
              </a:r>
              <a:endParaRPr/>
            </a:p>
            <a:p>
              <a:pPr marL="285750" marR="0" lvl="0" indent="-285750" algn="l" defTabSz="457200">
                <a:lnSpc>
                  <a:spcPct val="110000"/>
                </a:lnSpc>
                <a:spcBef>
                  <a:spcPts val="0"/>
                </a:spcBef>
                <a:spcAft>
                  <a:spcPts val="0"/>
                </a:spcAft>
                <a:buClrTx/>
                <a:buSzTx/>
                <a:buFont typeface="Arial"/>
                <a:buChar char="•"/>
                <a:defRPr/>
              </a:pPr>
              <a:r>
                <a:rPr lang="en-US" sz="1600" b="0" i="0" u="none" strike="noStrike" cap="none" spc="0">
                  <a:ln>
                    <a:noFill/>
                  </a:ln>
                  <a:solidFill>
                    <a:srgbClr val="9BBB59">
                      <a:lumMod val="75000"/>
                    </a:srgbClr>
                  </a:solidFill>
                  <a:latin typeface="Calibri"/>
                  <a:ea typeface="+mn-ea"/>
                  <a:cs typeface="+mn-cs"/>
                </a:rPr>
                <a:t>Physic &amp; digital (virtual) Prototyping</a:t>
              </a:r>
              <a:endParaRPr/>
            </a:p>
          </p:txBody>
        </p:sp>
        <p:grpSp>
          <p:nvGrpSpPr>
            <p:cNvPr id="19" name="Grouper 16"/>
            <p:cNvGrpSpPr/>
            <p:nvPr/>
          </p:nvGrpSpPr>
          <p:grpSpPr bwMode="auto">
            <a:xfrm>
              <a:off x="4800346" y="2590088"/>
              <a:ext cx="1939140" cy="1270883"/>
              <a:chOff x="-842843" y="2241605"/>
              <a:chExt cx="1939140" cy="1270883"/>
            </a:xfrm>
            <a:solidFill>
              <a:schemeClr val="accent3">
                <a:lumMod val="75000"/>
              </a:schemeClr>
            </a:solidFill>
          </p:grpSpPr>
          <p:sp>
            <p:nvSpPr>
              <p:cNvPr id="20" name="Ellipse 17"/>
              <p:cNvSpPr/>
              <p:nvPr/>
            </p:nvSpPr>
            <p:spPr bwMode="auto">
              <a:xfrm>
                <a:off x="-842843" y="2241605"/>
                <a:ext cx="1939140" cy="1270883"/>
              </a:xfrm>
              <a:prstGeom prst="ellips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a:lnSpc>
                    <a:spcPct val="100000"/>
                  </a:lnSpc>
                  <a:spcBef>
                    <a:spcPts val="0"/>
                  </a:spcBef>
                  <a:spcAft>
                    <a:spcPts val="0"/>
                  </a:spcAft>
                  <a:buClrTx/>
                  <a:buSzTx/>
                  <a:buFontTx/>
                  <a:buNone/>
                  <a:defRPr/>
                </a:pPr>
                <a:endParaRPr lang="en-US" sz="2000" b="0" i="0" u="none" strike="noStrike" cap="none" spc="0">
                  <a:ln>
                    <a:noFill/>
                  </a:ln>
                  <a:solidFill>
                    <a:prstClr val="white"/>
                  </a:solidFill>
                  <a:latin typeface="Calibri"/>
                  <a:ea typeface="+mn-ea"/>
                  <a:cs typeface="+mn-cs"/>
                </a:endParaRPr>
              </a:p>
            </p:txBody>
          </p:sp>
          <p:sp>
            <p:nvSpPr>
              <p:cNvPr id="21" name="ZoneTexte 18"/>
              <p:cNvSpPr>
                <a:spLocks/>
              </p:cNvSpPr>
              <p:nvPr/>
            </p:nvSpPr>
            <p:spPr bwMode="auto">
              <a:xfrm>
                <a:off x="-646446" y="2335407"/>
                <a:ext cx="1548398" cy="1015663"/>
              </a:xfrm>
              <a:prstGeom prst="rect">
                <a:avLst/>
              </a:prstGeom>
              <a:noFill/>
            </p:spPr>
            <p:txBody>
              <a:bodyPr wrap="square" rtlCol="0">
                <a:spAutoFit/>
              </a:bodyPr>
              <a:lstStyle/>
              <a:p>
                <a:pPr marL="0" marR="0" lvl="0" indent="0" algn="ctr" defTabSz="457200">
                  <a:lnSpc>
                    <a:spcPct val="100000"/>
                  </a:lnSpc>
                  <a:spcBef>
                    <a:spcPts val="0"/>
                  </a:spcBef>
                  <a:spcAft>
                    <a:spcPts val="0"/>
                  </a:spcAft>
                  <a:buClrTx/>
                  <a:buSzTx/>
                  <a:buFontTx/>
                  <a:buNone/>
                  <a:defRPr/>
                </a:pPr>
                <a:r>
                  <a:rPr lang="en-US" sz="2000" b="1" i="0" u="none" strike="noStrike" cap="none" spc="0">
                    <a:ln>
                      <a:noFill/>
                    </a:ln>
                    <a:solidFill>
                      <a:srgbClr val="FFFFFF"/>
                    </a:solidFill>
                    <a:latin typeface="Calibri"/>
                    <a:ea typeface="+mn-ea"/>
                    <a:cs typeface="+mn-cs"/>
                  </a:rPr>
                  <a:t>Design assistance in front end</a:t>
                </a:r>
                <a:endParaRPr/>
              </a:p>
            </p:txBody>
          </p:sp>
        </p:grpSp>
      </p:grpSp>
      <p:grpSp>
        <p:nvGrpSpPr>
          <p:cNvPr id="22" name="Grouper 28"/>
          <p:cNvGrpSpPr/>
          <p:nvPr/>
        </p:nvGrpSpPr>
        <p:grpSpPr bwMode="auto">
          <a:xfrm>
            <a:off x="8459883" y="1956695"/>
            <a:ext cx="2424630" cy="3116439"/>
            <a:chOff x="7187547" y="2631064"/>
            <a:chExt cx="2172966" cy="3116439"/>
          </a:xfrm>
        </p:grpSpPr>
        <p:sp>
          <p:nvSpPr>
            <p:cNvPr id="23" name="ZoneTexte 12"/>
            <p:cNvSpPr>
              <a:spLocks/>
            </p:cNvSpPr>
            <p:nvPr/>
          </p:nvSpPr>
          <p:spPr bwMode="auto">
            <a:xfrm>
              <a:off x="7187547" y="4043639"/>
              <a:ext cx="2172966" cy="1703864"/>
            </a:xfrm>
            <a:prstGeom prst="rect">
              <a:avLst/>
            </a:prstGeom>
            <a:noFill/>
          </p:spPr>
          <p:txBody>
            <a:bodyPr wrap="square" rtlCol="0">
              <a:spAutoFit/>
            </a:bodyPr>
            <a:lstStyle/>
            <a:p>
              <a:pPr marL="0" marR="0" lvl="0" indent="0" algn="l" defTabSz="457200">
                <a:lnSpc>
                  <a:spcPct val="110000"/>
                </a:lnSpc>
                <a:spcBef>
                  <a:spcPts val="0"/>
                </a:spcBef>
                <a:spcAft>
                  <a:spcPts val="0"/>
                </a:spcAft>
                <a:buClrTx/>
                <a:buSzTx/>
                <a:buFontTx/>
                <a:buNone/>
                <a:defRPr/>
              </a:pPr>
              <a:r>
                <a:rPr lang="en-US" sz="1600" b="1" i="0" u="none" strike="noStrike" cap="none" spc="0">
                  <a:ln>
                    <a:noFill/>
                  </a:ln>
                  <a:solidFill>
                    <a:srgbClr val="7030A0"/>
                  </a:solidFill>
                  <a:latin typeface="Calibri"/>
                  <a:ea typeface="+mn-ea"/>
                  <a:cs typeface="+mn-cs"/>
                </a:rPr>
                <a:t>Validation during the front end</a:t>
              </a:r>
              <a:endParaRPr/>
            </a:p>
            <a:p>
              <a:pPr marL="285750" marR="0" lvl="0" indent="-285750" algn="l" defTabSz="457200">
                <a:lnSpc>
                  <a:spcPct val="110000"/>
                </a:lnSpc>
                <a:spcBef>
                  <a:spcPts val="0"/>
                </a:spcBef>
                <a:spcAft>
                  <a:spcPts val="0"/>
                </a:spcAft>
                <a:buClrTx/>
                <a:buSzTx/>
                <a:buFont typeface="Arial"/>
                <a:buChar char="•"/>
                <a:defRPr/>
              </a:pPr>
              <a:r>
                <a:rPr lang="en-US" sz="1600" b="0" i="0" u="none" strike="noStrike" cap="none" spc="0">
                  <a:ln>
                    <a:noFill/>
                  </a:ln>
                  <a:solidFill>
                    <a:srgbClr val="7030A0"/>
                  </a:solidFill>
                  <a:latin typeface="Calibri"/>
                  <a:ea typeface="+mn-ea"/>
                  <a:cs typeface="+mn-cs"/>
                </a:rPr>
                <a:t>Multi-actors Acceptability</a:t>
              </a:r>
              <a:endParaRPr/>
            </a:p>
            <a:p>
              <a:pPr marL="285750" marR="0" lvl="0" indent="-285750" algn="l" defTabSz="457200">
                <a:lnSpc>
                  <a:spcPct val="110000"/>
                </a:lnSpc>
                <a:spcBef>
                  <a:spcPts val="0"/>
                </a:spcBef>
                <a:spcAft>
                  <a:spcPts val="0"/>
                </a:spcAft>
                <a:buClrTx/>
                <a:buSzTx/>
                <a:buFont typeface="Arial"/>
                <a:buChar char="•"/>
                <a:defRPr/>
              </a:pPr>
              <a:r>
                <a:rPr lang="en-US" sz="1600" b="0" i="0" u="none" strike="noStrike" cap="none" spc="0">
                  <a:ln>
                    <a:noFill/>
                  </a:ln>
                  <a:solidFill>
                    <a:srgbClr val="7030A0"/>
                  </a:solidFill>
                  <a:latin typeface="Calibri"/>
                  <a:ea typeface="+mn-ea"/>
                  <a:cs typeface="+mn-cs"/>
                </a:rPr>
                <a:t>User eXperience &amp; test by use</a:t>
              </a:r>
              <a:endParaRPr/>
            </a:p>
          </p:txBody>
        </p:sp>
        <p:grpSp>
          <p:nvGrpSpPr>
            <p:cNvPr id="24" name="Grouper 19"/>
            <p:cNvGrpSpPr/>
            <p:nvPr/>
          </p:nvGrpSpPr>
          <p:grpSpPr bwMode="auto">
            <a:xfrm>
              <a:off x="7187547" y="2631064"/>
              <a:ext cx="1939140" cy="1270883"/>
              <a:chOff x="-842843" y="2241605"/>
              <a:chExt cx="1939140" cy="1270883"/>
            </a:xfrm>
            <a:solidFill>
              <a:srgbClr val="660066"/>
            </a:solidFill>
          </p:grpSpPr>
          <p:sp>
            <p:nvSpPr>
              <p:cNvPr id="25" name="Ellipse 20"/>
              <p:cNvSpPr/>
              <p:nvPr/>
            </p:nvSpPr>
            <p:spPr bwMode="auto">
              <a:xfrm>
                <a:off x="-842843" y="2241605"/>
                <a:ext cx="1939140" cy="1270883"/>
              </a:xfrm>
              <a:prstGeom prst="ellips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a:lnSpc>
                    <a:spcPct val="100000"/>
                  </a:lnSpc>
                  <a:spcBef>
                    <a:spcPts val="0"/>
                  </a:spcBef>
                  <a:spcAft>
                    <a:spcPts val="0"/>
                  </a:spcAft>
                  <a:buClrTx/>
                  <a:buSzTx/>
                  <a:buFontTx/>
                  <a:buNone/>
                  <a:defRPr/>
                </a:pPr>
                <a:endParaRPr lang="en-US" sz="2000" b="0" i="0" u="none" strike="noStrike" cap="none" spc="0">
                  <a:ln>
                    <a:noFill/>
                  </a:ln>
                  <a:solidFill>
                    <a:prstClr val="white"/>
                  </a:solidFill>
                  <a:latin typeface="Calibri"/>
                  <a:ea typeface="+mn-ea"/>
                  <a:cs typeface="+mn-cs"/>
                </a:endParaRPr>
              </a:p>
            </p:txBody>
          </p:sp>
          <p:sp>
            <p:nvSpPr>
              <p:cNvPr id="26" name="ZoneTexte 21"/>
              <p:cNvSpPr>
                <a:spLocks/>
              </p:cNvSpPr>
              <p:nvPr/>
            </p:nvSpPr>
            <p:spPr bwMode="auto">
              <a:xfrm>
                <a:off x="-816416" y="2338589"/>
                <a:ext cx="1894193" cy="1015663"/>
              </a:xfrm>
              <a:prstGeom prst="rect">
                <a:avLst/>
              </a:prstGeom>
              <a:noFill/>
            </p:spPr>
            <p:txBody>
              <a:bodyPr wrap="square" rtlCol="0">
                <a:spAutoFit/>
              </a:bodyPr>
              <a:lstStyle/>
              <a:p>
                <a:pPr marL="0" marR="0" lvl="0" indent="0" algn="ctr" defTabSz="457200">
                  <a:lnSpc>
                    <a:spcPct val="100000"/>
                  </a:lnSpc>
                  <a:spcBef>
                    <a:spcPts val="0"/>
                  </a:spcBef>
                  <a:spcAft>
                    <a:spcPts val="0"/>
                  </a:spcAft>
                  <a:buClrTx/>
                  <a:buSzTx/>
                  <a:buFontTx/>
                  <a:buNone/>
                  <a:defRPr/>
                </a:pPr>
                <a:r>
                  <a:rPr lang="en-US" sz="2000" b="1" i="0" u="none" strike="noStrike" cap="none" spc="0">
                    <a:ln>
                      <a:noFill/>
                    </a:ln>
                    <a:solidFill>
                      <a:srgbClr val="FFFFFF"/>
                    </a:solidFill>
                    <a:latin typeface="Calibri"/>
                    <a:ea typeface="+mn-ea"/>
                    <a:cs typeface="+mn-cs"/>
                  </a:rPr>
                  <a:t>Acceptability product/process/ supply chain</a:t>
                </a:r>
                <a:endParaRPr/>
              </a:p>
            </p:txBody>
          </p:sp>
        </p:grpSp>
      </p:grpSp>
      <p:sp>
        <p:nvSpPr>
          <p:cNvPr id="27" name="ZoneTexte 29"/>
          <p:cNvSpPr>
            <a:spLocks/>
          </p:cNvSpPr>
          <p:nvPr/>
        </p:nvSpPr>
        <p:spPr bwMode="auto">
          <a:xfrm>
            <a:off x="1527773" y="184791"/>
            <a:ext cx="8334645" cy="523220"/>
          </a:xfrm>
          <a:prstGeom prst="rect">
            <a:avLst/>
          </a:prstGeom>
          <a:noFill/>
        </p:spPr>
        <p:txBody>
          <a:bodyPr wrap="square" rtlCol="0">
            <a:spAutoFit/>
          </a:bodyPr>
          <a:lstStyle/>
          <a:p>
            <a:pPr marL="0" marR="0" lvl="0" indent="0" algn="l" defTabSz="457200">
              <a:lnSpc>
                <a:spcPct val="100000"/>
              </a:lnSpc>
              <a:spcBef>
                <a:spcPts val="0"/>
              </a:spcBef>
              <a:spcAft>
                <a:spcPts val="0"/>
              </a:spcAft>
              <a:buClrTx/>
              <a:buSzTx/>
              <a:buFontTx/>
              <a:buNone/>
              <a:defRPr/>
            </a:pPr>
            <a:r>
              <a:rPr lang="en-US" sz="2800" b="0" i="0" u="none" strike="noStrike" cap="none" spc="0">
                <a:ln>
                  <a:noFill/>
                </a:ln>
                <a:solidFill>
                  <a:srgbClr val="4F81BD">
                    <a:lumMod val="75000"/>
                  </a:srgbClr>
                </a:solidFill>
                <a:latin typeface="Calibri"/>
                <a:ea typeface="+mn-ea"/>
                <a:cs typeface="+mn-cs"/>
              </a:rPr>
              <a:t>Our job today…</a:t>
            </a:r>
            <a:endParaRPr/>
          </a:p>
        </p:txBody>
      </p:sp>
      <p:sp>
        <p:nvSpPr>
          <p:cNvPr id="28" name="Rectangle 18"/>
          <p:cNvSpPr>
            <a:spLocks noChangeArrowheads="1"/>
          </p:cNvSpPr>
          <p:nvPr/>
        </p:nvSpPr>
        <p:spPr bwMode="auto">
          <a:xfrm>
            <a:off x="1524000" y="836614"/>
            <a:ext cx="9144000" cy="71437"/>
          </a:xfrm>
          <a:prstGeom prst="rect">
            <a:avLst/>
          </a:prstGeom>
          <a:solidFill>
            <a:srgbClr val="376092"/>
          </a:solidFill>
          <a:ln w="9525">
            <a:solidFill>
              <a:srgbClr val="376092"/>
            </a:solidFill>
            <a:miter lim="800000"/>
            <a:headEnd/>
            <a:tailEnd/>
          </a:ln>
        </p:spPr>
        <p:txBody>
          <a:bodyPr wrap="none" anchor="ctr"/>
          <a:lstStyle/>
          <a:p>
            <a:pPr marL="0" marR="0" lvl="0" indent="0" algn="l" defTabSz="457200">
              <a:lnSpc>
                <a:spcPct val="100000"/>
              </a:lnSpc>
              <a:spcBef>
                <a:spcPts val="0"/>
              </a:spcBef>
              <a:spcAft>
                <a:spcPts val="0"/>
              </a:spcAft>
              <a:buClrTx/>
              <a:buSzTx/>
              <a:buFontTx/>
              <a:buNone/>
              <a:defRPr/>
            </a:pPr>
            <a:endParaRPr lang="en-US" sz="1800" b="0" i="0" u="none" strike="noStrike" cap="none" spc="0">
              <a:ln>
                <a:noFill/>
              </a:ln>
              <a:solidFill>
                <a:srgbClr val="4F81BD">
                  <a:lumMod val="75000"/>
                </a:srgbClr>
              </a:solidFill>
              <a:latin typeface="Calibri"/>
              <a:ea typeface="+mn-ea"/>
              <a:cs typeface="+mn-cs"/>
            </a:endParaRPr>
          </a:p>
        </p:txBody>
      </p:sp>
      <p:pic>
        <p:nvPicPr>
          <p:cNvPr id="29" name="Picture 4" descr="ERPI_1_Quadri"/>
          <p:cNvPicPr>
            <a:picLocks noChangeAspect="1" noChangeArrowheads="1"/>
          </p:cNvPicPr>
          <p:nvPr/>
        </p:nvPicPr>
        <p:blipFill>
          <a:blip r:embed="rId2">
            <a:clrChange>
              <a:clrFrom>
                <a:srgbClr val="FFFFFF"/>
              </a:clrFrom>
              <a:clrTo>
                <a:srgbClr val="FFFFFF">
                  <a:alpha val="0"/>
                </a:srgbClr>
              </a:clrTo>
            </a:clrChange>
          </a:blip>
          <a:srcRect b="25000"/>
          <a:stretch/>
        </p:blipFill>
        <p:spPr bwMode="auto">
          <a:xfrm>
            <a:off x="8512323" y="88901"/>
            <a:ext cx="1639485" cy="569215"/>
          </a:xfrm>
          <a:prstGeom prst="rect">
            <a:avLst/>
          </a:prstGeom>
          <a:noFill/>
        </p:spPr>
      </p:pic>
      <p:sp>
        <p:nvSpPr>
          <p:cNvPr id="30" name="Espace réservé du pied de page 33"/>
          <p:cNvSpPr>
            <a:spLocks noGrp="1"/>
          </p:cNvSpPr>
          <p:nvPr>
            <p:ph type="ftr" sz="quarter" idx="11"/>
          </p:nvPr>
        </p:nvSpPr>
        <p:spPr bwMode="auto"/>
        <p:txBody>
          <a:bodyPr/>
          <a:lstStyle/>
          <a:p>
            <a:pPr marL="0" marR="0" lvl="0" indent="0" algn="ctr" defTabSz="457200">
              <a:lnSpc>
                <a:spcPct val="100000"/>
              </a:lnSpc>
              <a:spcBef>
                <a:spcPts val="0"/>
              </a:spcBef>
              <a:spcAft>
                <a:spcPts val="0"/>
              </a:spcAft>
              <a:buClrTx/>
              <a:buSzTx/>
              <a:buFontTx/>
              <a:buNone/>
              <a:defRPr/>
            </a:pPr>
            <a:r>
              <a:rPr lang="en-US" sz="1200" b="0" i="0" u="none" strike="noStrike" cap="none" spc="0">
                <a:ln>
                  <a:noFill/>
                </a:ln>
                <a:solidFill>
                  <a:prstClr val="black">
                    <a:tint val="75000"/>
                  </a:prstClr>
                </a:solidFill>
                <a:latin typeface="Calibri"/>
                <a:ea typeface="+mn-ea"/>
                <a:cs typeface="+mn-cs"/>
              </a:rPr>
              <a:t>UL - ERPI</a:t>
            </a:r>
            <a:endParaRPr/>
          </a:p>
        </p:txBody>
      </p:sp>
      <p:sp>
        <p:nvSpPr>
          <p:cNvPr id="31" name="Rectangle 18"/>
          <p:cNvSpPr>
            <a:spLocks noChangeArrowheads="1"/>
          </p:cNvSpPr>
          <p:nvPr/>
        </p:nvSpPr>
        <p:spPr bwMode="auto">
          <a:xfrm>
            <a:off x="1504661" y="5090883"/>
            <a:ext cx="9144000" cy="71437"/>
          </a:xfrm>
          <a:prstGeom prst="rect">
            <a:avLst/>
          </a:prstGeom>
          <a:solidFill>
            <a:srgbClr val="376092"/>
          </a:solidFill>
          <a:ln w="9525">
            <a:solidFill>
              <a:srgbClr val="376092"/>
            </a:solidFill>
            <a:miter lim="800000"/>
            <a:headEnd/>
            <a:tailEnd/>
          </a:ln>
        </p:spPr>
        <p:txBody>
          <a:bodyPr wrap="none" anchor="ctr"/>
          <a:lstStyle/>
          <a:p>
            <a:pPr marL="0" marR="0" lvl="0" indent="0" algn="l" defTabSz="457200">
              <a:lnSpc>
                <a:spcPct val="100000"/>
              </a:lnSpc>
              <a:spcBef>
                <a:spcPts val="0"/>
              </a:spcBef>
              <a:spcAft>
                <a:spcPts val="0"/>
              </a:spcAft>
              <a:buClrTx/>
              <a:buSzTx/>
              <a:buFontTx/>
              <a:buNone/>
              <a:defRPr/>
            </a:pPr>
            <a:endParaRPr lang="en-US" sz="1800" b="0" i="0" u="none" strike="noStrike" cap="none" spc="0">
              <a:ln>
                <a:noFill/>
              </a:ln>
              <a:solidFill>
                <a:srgbClr val="4F81BD">
                  <a:lumMod val="75000"/>
                </a:srgbClr>
              </a:solidFill>
              <a:latin typeface="Calibri"/>
              <a:ea typeface="+mn-ea"/>
              <a:cs typeface="+mn-cs"/>
            </a:endParaRPr>
          </a:p>
        </p:txBody>
      </p:sp>
      <p:sp>
        <p:nvSpPr>
          <p:cNvPr id="32" name="ZoneTexte 39"/>
          <p:cNvSpPr>
            <a:spLocks/>
          </p:cNvSpPr>
          <p:nvPr/>
        </p:nvSpPr>
        <p:spPr bwMode="auto">
          <a:xfrm>
            <a:off x="1527773" y="-646451"/>
            <a:ext cx="8334645" cy="523220"/>
          </a:xfrm>
          <a:prstGeom prst="rect">
            <a:avLst/>
          </a:prstGeom>
          <a:noFill/>
        </p:spPr>
        <p:txBody>
          <a:bodyPr wrap="square" rtlCol="0">
            <a:spAutoFit/>
          </a:bodyPr>
          <a:lstStyle/>
          <a:p>
            <a:pPr marL="0" marR="0" lvl="0" indent="0" algn="l" defTabSz="457200">
              <a:lnSpc>
                <a:spcPct val="100000"/>
              </a:lnSpc>
              <a:spcBef>
                <a:spcPts val="0"/>
              </a:spcBef>
              <a:spcAft>
                <a:spcPts val="0"/>
              </a:spcAft>
              <a:buClrTx/>
              <a:buSzTx/>
              <a:buFontTx/>
              <a:buNone/>
              <a:defRPr/>
            </a:pPr>
            <a:r>
              <a:rPr lang="en-US" sz="2800" b="0" i="0" u="none" strike="noStrike" cap="none" spc="0">
                <a:ln>
                  <a:noFill/>
                </a:ln>
                <a:solidFill>
                  <a:srgbClr val="4F81BD">
                    <a:lumMod val="75000"/>
                  </a:srgbClr>
                </a:solidFill>
                <a:latin typeface="Calibri"/>
                <a:ea typeface="+mn-ea"/>
                <a:cs typeface="+mn-cs"/>
              </a:rPr>
              <a:t>Notre métier aujourd’hui…</a:t>
            </a:r>
            <a:endParaRPr/>
          </a:p>
        </p:txBody>
      </p:sp>
      <p:sp>
        <p:nvSpPr>
          <p:cNvPr id="33" name="ZoneTexte 40"/>
          <p:cNvSpPr>
            <a:spLocks/>
          </p:cNvSpPr>
          <p:nvPr/>
        </p:nvSpPr>
        <p:spPr bwMode="auto">
          <a:xfrm>
            <a:off x="3798252" y="5258731"/>
            <a:ext cx="2436705" cy="1028358"/>
          </a:xfrm>
          <a:prstGeom prst="rect">
            <a:avLst/>
          </a:prstGeom>
          <a:noFill/>
        </p:spPr>
        <p:txBody>
          <a:bodyPr wrap="square" rtlCol="0">
            <a:spAutoFit/>
          </a:bodyPr>
          <a:lstStyle/>
          <a:p>
            <a:pPr marL="0" marR="0" lvl="0" indent="0" algn="l" defTabSz="457200">
              <a:lnSpc>
                <a:spcPct val="110000"/>
              </a:lnSpc>
              <a:spcBef>
                <a:spcPts val="0"/>
              </a:spcBef>
              <a:spcAft>
                <a:spcPts val="0"/>
              </a:spcAft>
              <a:buClrTx/>
              <a:buSzTx/>
              <a:buFontTx/>
              <a:buNone/>
              <a:defRPr/>
            </a:pPr>
            <a:r>
              <a:rPr lang="en-US" sz="1400" b="0" i="1" u="none" strike="noStrike" cap="none" spc="0">
                <a:ln>
                  <a:noFill/>
                </a:ln>
                <a:solidFill>
                  <a:srgbClr val="4BACC6">
                    <a:lumMod val="75000"/>
                  </a:srgbClr>
                </a:solidFill>
                <a:latin typeface="Calibri"/>
                <a:ea typeface="+mn-ea"/>
                <a:cs typeface="+mn-cs"/>
              </a:rPr>
              <a:t>MRT – Resource Management </a:t>
            </a:r>
            <a:br>
              <a:rPr lang="en-US" sz="1400" b="0" i="1" u="none" strike="noStrike" cap="none" spc="0">
                <a:ln>
                  <a:noFill/>
                </a:ln>
                <a:solidFill>
                  <a:srgbClr val="4BACC6">
                    <a:lumMod val="75000"/>
                  </a:srgbClr>
                </a:solidFill>
                <a:latin typeface="Calibri"/>
                <a:ea typeface="+mn-ea"/>
                <a:cs typeface="+mn-cs"/>
              </a:rPr>
            </a:br>
            <a:r>
              <a:rPr lang="en-US" sz="1400" b="0" i="1" u="none" strike="noStrike" cap="none" spc="0">
                <a:ln>
                  <a:noFill/>
                </a:ln>
                <a:solidFill>
                  <a:srgbClr val="4BACC6">
                    <a:lumMod val="75000"/>
                  </a:srgbClr>
                </a:solidFill>
                <a:latin typeface="Calibri"/>
                <a:ea typeface="+mn-ea"/>
                <a:cs typeface="+mn-cs"/>
              </a:rPr>
              <a:t>Technological Roadmap</a:t>
            </a:r>
            <a:endParaRPr/>
          </a:p>
          <a:p>
            <a:pPr marL="0" marR="0" lvl="0" indent="0" algn="l" defTabSz="457200">
              <a:lnSpc>
                <a:spcPct val="110000"/>
              </a:lnSpc>
              <a:spcBef>
                <a:spcPts val="0"/>
              </a:spcBef>
              <a:spcAft>
                <a:spcPts val="0"/>
              </a:spcAft>
              <a:buClrTx/>
              <a:buSzTx/>
              <a:buFontTx/>
              <a:buNone/>
              <a:defRPr/>
            </a:pPr>
            <a:r>
              <a:rPr lang="en-US" sz="1400" b="0" i="1" u="none" strike="noStrike" cap="none" spc="0">
                <a:ln>
                  <a:noFill/>
                </a:ln>
                <a:solidFill>
                  <a:srgbClr val="4BACC6">
                    <a:lumMod val="75000"/>
                  </a:srgbClr>
                </a:solidFill>
                <a:latin typeface="Calibri"/>
                <a:ea typeface="+mn-ea"/>
                <a:cs typeface="+mn-cs"/>
              </a:rPr>
              <a:t>Agile supply chain</a:t>
            </a:r>
            <a:endParaRPr/>
          </a:p>
          <a:p>
            <a:pPr marL="0" marR="0" lvl="0" indent="0" algn="l" defTabSz="457200">
              <a:lnSpc>
                <a:spcPct val="110000"/>
              </a:lnSpc>
              <a:spcBef>
                <a:spcPts val="0"/>
              </a:spcBef>
              <a:spcAft>
                <a:spcPts val="0"/>
              </a:spcAft>
              <a:buClrTx/>
              <a:buSzTx/>
              <a:buFontTx/>
              <a:buNone/>
              <a:defRPr/>
            </a:pPr>
            <a:endParaRPr lang="en-US" sz="1400" b="0" i="1" u="none" strike="noStrike" cap="none" spc="0">
              <a:ln>
                <a:noFill/>
              </a:ln>
              <a:solidFill>
                <a:srgbClr val="4BACC6">
                  <a:lumMod val="75000"/>
                </a:srgbClr>
              </a:solidFill>
              <a:latin typeface="Calibri"/>
              <a:ea typeface="+mn-ea"/>
              <a:cs typeface="+mn-cs"/>
            </a:endParaRPr>
          </a:p>
        </p:txBody>
      </p:sp>
      <p:sp>
        <p:nvSpPr>
          <p:cNvPr id="34" name="ZoneTexte 41"/>
          <p:cNvSpPr>
            <a:spLocks/>
          </p:cNvSpPr>
          <p:nvPr/>
        </p:nvSpPr>
        <p:spPr bwMode="auto">
          <a:xfrm>
            <a:off x="6219300" y="5311215"/>
            <a:ext cx="2384373" cy="791370"/>
          </a:xfrm>
          <a:prstGeom prst="rect">
            <a:avLst/>
          </a:prstGeom>
          <a:noFill/>
        </p:spPr>
        <p:txBody>
          <a:bodyPr wrap="square" rtlCol="0">
            <a:spAutoFit/>
          </a:bodyPr>
          <a:lstStyle/>
          <a:p>
            <a:pPr marL="0" marR="0" lvl="0" indent="0" algn="l" defTabSz="457200">
              <a:lnSpc>
                <a:spcPct val="110000"/>
              </a:lnSpc>
              <a:spcBef>
                <a:spcPts val="0"/>
              </a:spcBef>
              <a:spcAft>
                <a:spcPts val="0"/>
              </a:spcAft>
              <a:buClrTx/>
              <a:buSzTx/>
              <a:buFontTx/>
              <a:buNone/>
              <a:defRPr/>
            </a:pPr>
            <a:r>
              <a:rPr lang="en-US" sz="1400" b="0" i="1" u="none" strike="noStrike" cap="none" spc="0">
                <a:ln>
                  <a:noFill/>
                </a:ln>
                <a:solidFill>
                  <a:srgbClr val="9BBB59">
                    <a:lumMod val="75000"/>
                  </a:srgbClr>
                </a:solidFill>
                <a:latin typeface="Calibri"/>
                <a:ea typeface="+mn-ea"/>
                <a:cs typeface="+mn-cs"/>
              </a:rPr>
              <a:t>Creativity / 2 days to genarte ideas</a:t>
            </a:r>
            <a:endParaRPr/>
          </a:p>
          <a:p>
            <a:pPr marL="0" marR="0" lvl="0" indent="0" algn="l" defTabSz="457200">
              <a:lnSpc>
                <a:spcPct val="110000"/>
              </a:lnSpc>
              <a:spcBef>
                <a:spcPts val="0"/>
              </a:spcBef>
              <a:spcAft>
                <a:spcPts val="0"/>
              </a:spcAft>
              <a:buClrTx/>
              <a:buSzTx/>
              <a:buFontTx/>
              <a:buNone/>
              <a:defRPr/>
            </a:pPr>
            <a:r>
              <a:rPr lang="en-US" sz="1400" b="0" i="1" u="none" strike="noStrike" cap="none" spc="0">
                <a:ln>
                  <a:noFill/>
                </a:ln>
                <a:solidFill>
                  <a:srgbClr val="9BBB59">
                    <a:lumMod val="75000"/>
                  </a:srgbClr>
                </a:solidFill>
                <a:latin typeface="Calibri"/>
                <a:ea typeface="+mn-ea"/>
                <a:cs typeface="+mn-cs"/>
              </a:rPr>
              <a:t>Need analysis / DESTINEED</a:t>
            </a:r>
            <a:endParaRPr/>
          </a:p>
        </p:txBody>
      </p:sp>
      <p:sp>
        <p:nvSpPr>
          <p:cNvPr id="35" name="ZoneTexte 42"/>
          <p:cNvSpPr>
            <a:spLocks/>
          </p:cNvSpPr>
          <p:nvPr/>
        </p:nvSpPr>
        <p:spPr bwMode="auto">
          <a:xfrm>
            <a:off x="8603673" y="5311215"/>
            <a:ext cx="1881358" cy="554383"/>
          </a:xfrm>
          <a:prstGeom prst="rect">
            <a:avLst/>
          </a:prstGeom>
          <a:noFill/>
        </p:spPr>
        <p:txBody>
          <a:bodyPr wrap="square" rtlCol="0">
            <a:spAutoFit/>
          </a:bodyPr>
          <a:lstStyle/>
          <a:p>
            <a:pPr marL="0" marR="0" lvl="0" indent="0" algn="l" defTabSz="457200">
              <a:lnSpc>
                <a:spcPct val="110000"/>
              </a:lnSpc>
              <a:spcBef>
                <a:spcPts val="0"/>
              </a:spcBef>
              <a:spcAft>
                <a:spcPts val="0"/>
              </a:spcAft>
              <a:buClrTx/>
              <a:buSzTx/>
              <a:buFontTx/>
              <a:buNone/>
              <a:defRPr/>
            </a:pPr>
            <a:r>
              <a:rPr lang="en-US" sz="1400" b="0" i="1" u="none" strike="noStrike" cap="none" spc="0">
                <a:ln>
                  <a:noFill/>
                </a:ln>
                <a:solidFill>
                  <a:srgbClr val="7030A0"/>
                </a:solidFill>
                <a:latin typeface="Calibri"/>
                <a:ea typeface="+mn-ea"/>
                <a:cs typeface="+mn-cs"/>
              </a:rPr>
              <a:t>Living Lab approach</a:t>
            </a:r>
            <a:br>
              <a:rPr lang="en-US" sz="1400" b="0" i="1" u="none" strike="noStrike" cap="none" spc="0">
                <a:ln>
                  <a:noFill/>
                </a:ln>
                <a:solidFill>
                  <a:srgbClr val="7030A0"/>
                </a:solidFill>
                <a:latin typeface="Calibri"/>
                <a:ea typeface="+mn-ea"/>
                <a:cs typeface="+mn-cs"/>
              </a:rPr>
            </a:br>
            <a:endParaRPr lang="en-US" sz="1400" b="0" i="1" u="none" strike="noStrike" cap="none" spc="0">
              <a:ln>
                <a:noFill/>
              </a:ln>
              <a:solidFill>
                <a:srgbClr val="7030A0"/>
              </a:solidFill>
              <a:latin typeface="Calibri"/>
              <a:ea typeface="+mn-ea"/>
              <a:cs typeface="+mn-cs"/>
            </a:endParaRPr>
          </a:p>
        </p:txBody>
      </p:sp>
      <p:sp>
        <p:nvSpPr>
          <p:cNvPr id="36" name="ZoneTexte 44"/>
          <p:cNvSpPr>
            <a:spLocks/>
          </p:cNvSpPr>
          <p:nvPr/>
        </p:nvSpPr>
        <p:spPr bwMode="auto">
          <a:xfrm>
            <a:off x="1429537" y="5207494"/>
            <a:ext cx="2304110" cy="1169551"/>
          </a:xfrm>
          <a:prstGeom prst="rect">
            <a:avLst/>
          </a:prstGeom>
          <a:noFill/>
        </p:spPr>
        <p:txBody>
          <a:bodyPr wrap="square" rtlCol="0">
            <a:spAutoFit/>
          </a:bodyPr>
          <a:lstStyle/>
          <a:p>
            <a:pPr marL="0" marR="0" lvl="0" indent="0" algn="l" defTabSz="457200">
              <a:lnSpc>
                <a:spcPct val="100000"/>
              </a:lnSpc>
              <a:spcBef>
                <a:spcPts val="0"/>
              </a:spcBef>
              <a:spcAft>
                <a:spcPts val="0"/>
              </a:spcAft>
              <a:buClrTx/>
              <a:buSzTx/>
              <a:buFontTx/>
              <a:buNone/>
              <a:defRPr/>
            </a:pPr>
            <a:r>
              <a:rPr lang="en-US" sz="1400" b="0" i="1" u="none" strike="noStrike" cap="none" spc="0">
                <a:ln>
                  <a:noFill/>
                </a:ln>
                <a:solidFill>
                  <a:srgbClr val="F79646">
                    <a:lumMod val="75000"/>
                  </a:srgbClr>
                </a:solidFill>
                <a:latin typeface="Calibri"/>
                <a:ea typeface="+mn-ea"/>
                <a:cs typeface="+mn-cs"/>
              </a:rPr>
              <a:t>IIP- Potential innovation index </a:t>
            </a:r>
            <a:br>
              <a:rPr lang="en-US" sz="1400" b="0" i="1" u="none" strike="noStrike" cap="none" spc="0">
                <a:ln>
                  <a:noFill/>
                </a:ln>
                <a:solidFill>
                  <a:srgbClr val="F79646">
                    <a:lumMod val="75000"/>
                  </a:srgbClr>
                </a:solidFill>
                <a:latin typeface="Calibri"/>
                <a:ea typeface="+mn-ea"/>
                <a:cs typeface="+mn-cs"/>
              </a:rPr>
            </a:br>
            <a:r>
              <a:rPr lang="en-US" sz="1400" b="0" i="1" u="none" strike="noStrike" cap="none" spc="0">
                <a:ln>
                  <a:noFill/>
                </a:ln>
                <a:solidFill>
                  <a:srgbClr val="F79646">
                    <a:lumMod val="75000"/>
                  </a:srgbClr>
                </a:solidFill>
                <a:latin typeface="Calibri"/>
                <a:ea typeface="+mn-ea"/>
                <a:cs typeface="+mn-cs"/>
              </a:rPr>
              <a:t>IIE Export through innovation index </a:t>
            </a:r>
            <a:br>
              <a:rPr lang="en-US" sz="1400" b="0" i="1" u="none" strike="noStrike" cap="none" spc="0">
                <a:ln>
                  <a:noFill/>
                </a:ln>
                <a:solidFill>
                  <a:srgbClr val="F79646">
                    <a:lumMod val="75000"/>
                  </a:srgbClr>
                </a:solidFill>
                <a:latin typeface="Calibri"/>
                <a:ea typeface="+mn-ea"/>
                <a:cs typeface="+mn-cs"/>
              </a:rPr>
            </a:br>
            <a:r>
              <a:rPr lang="en-US" sz="1400" b="0" i="1" u="none" strike="noStrike" cap="none" spc="0">
                <a:ln>
                  <a:noFill/>
                </a:ln>
                <a:solidFill>
                  <a:srgbClr val="F79646">
                    <a:lumMod val="75000"/>
                  </a:srgbClr>
                </a:solidFill>
                <a:latin typeface="Calibri"/>
                <a:ea typeface="+mn-ea"/>
                <a:cs typeface="+mn-cs"/>
              </a:rPr>
              <a:t>TLB+</a:t>
            </a:r>
            <a:endParaRPr/>
          </a:p>
        </p:txBody>
      </p:sp>
      <p:sp>
        <p:nvSpPr>
          <p:cNvPr id="37" name="Espace réservé de la date 8"/>
          <p:cNvSpPr>
            <a:spLocks noGrp="1"/>
          </p:cNvSpPr>
          <p:nvPr>
            <p:ph type="dt" sz="half" idx="10"/>
          </p:nvPr>
        </p:nvSpPr>
        <p:spPr bwMode="auto"/>
        <p:txBody>
          <a:bodyPr/>
          <a:lstStyle/>
          <a:p>
            <a:pPr>
              <a:defRPr/>
            </a:pPr>
            <a:r>
              <a:rPr lang="fr-FR"/>
              <a:t>02/12/2019</a:t>
            </a:r>
            <a:endParaRPr/>
          </a:p>
        </p:txBody>
      </p:sp>
      <p:sp>
        <p:nvSpPr>
          <p:cNvPr id="38" name="Espace réservé du numéro de diapositive 22"/>
          <p:cNvSpPr>
            <a:spLocks noGrp="1"/>
          </p:cNvSpPr>
          <p:nvPr>
            <p:ph type="sldNum" sz="quarter" idx="12"/>
          </p:nvPr>
        </p:nvSpPr>
        <p:spPr bwMode="auto"/>
        <p:txBody>
          <a:bodyPr/>
          <a:lstStyle/>
          <a:p>
            <a:pPr>
              <a:defRPr/>
            </a:pPr>
            <a:fld id="{8C67838C-225A-9446-8A6C-F76D60274976}" type="slidenum">
              <a:rPr lang="fr-FR"/>
              <a:t>3</a:t>
            </a:fld>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35" descr="Capture d’écran 2016-06-14 à 15.35.07.png"/>
          <p:cNvPicPr>
            <a:picLocks noChangeAspect="1"/>
          </p:cNvPicPr>
          <p:nvPr/>
        </p:nvPicPr>
        <p:blipFill>
          <a:blip r:embed="rId3"/>
          <a:stretch/>
        </p:blipFill>
        <p:spPr bwMode="auto">
          <a:xfrm>
            <a:off x="921768" y="593630"/>
            <a:ext cx="10374841" cy="5239335"/>
          </a:xfrm>
          <a:prstGeom prst="rect">
            <a:avLst/>
          </a:prstGeom>
        </p:spPr>
      </p:pic>
      <p:sp>
        <p:nvSpPr>
          <p:cNvPr id="5" name="Espace réservé du texte 5"/>
          <p:cNvSpPr>
            <a:spLocks noGrp="1"/>
          </p:cNvSpPr>
          <p:nvPr>
            <p:ph type="body" idx="1"/>
          </p:nvPr>
        </p:nvSpPr>
        <p:spPr bwMode="auto">
          <a:xfrm>
            <a:off x="155340" y="504027"/>
            <a:ext cx="7998400" cy="552572"/>
          </a:xfrm>
        </p:spPr>
        <p:txBody>
          <a:bodyPr/>
          <a:lstStyle/>
          <a:p>
            <a:pPr>
              <a:defRPr/>
            </a:pPr>
            <a:r>
              <a:rPr lang="en-US"/>
              <a:t>Physical mock-ups in the process</a:t>
            </a:r>
            <a:endParaRPr/>
          </a:p>
        </p:txBody>
      </p:sp>
      <p:sp>
        <p:nvSpPr>
          <p:cNvPr id="6" name="Rectangle 8"/>
          <p:cNvSpPr/>
          <p:nvPr/>
        </p:nvSpPr>
        <p:spPr bwMode="auto">
          <a:xfrm>
            <a:off x="501889" y="5553236"/>
            <a:ext cx="8211936" cy="369332"/>
          </a:xfrm>
          <a:prstGeom prst="rect">
            <a:avLst/>
          </a:prstGeom>
        </p:spPr>
        <p:txBody>
          <a:bodyPr wrap="square">
            <a:spAutoFit/>
          </a:bodyPr>
          <a:lstStyle/>
          <a:p>
            <a:pPr>
              <a:defRPr/>
            </a:pPr>
            <a:r>
              <a:rPr lang="en-US" b="1">
                <a:solidFill>
                  <a:prstClr val="black"/>
                </a:solidFill>
                <a:latin typeface="Arial"/>
              </a:rPr>
              <a:t>Roles and limits of mock-ups to achieve Living lab for a Smarter City</a:t>
            </a:r>
            <a:endParaRPr/>
          </a:p>
        </p:txBody>
      </p:sp>
      <p:sp>
        <p:nvSpPr>
          <p:cNvPr id="7" name="ZoneTexte 21"/>
          <p:cNvSpPr>
            <a:spLocks/>
          </p:cNvSpPr>
          <p:nvPr/>
        </p:nvSpPr>
        <p:spPr bwMode="auto">
          <a:xfrm>
            <a:off x="5121187" y="2348880"/>
            <a:ext cx="2436240" cy="1323439"/>
          </a:xfrm>
          <a:prstGeom prst="rect">
            <a:avLst/>
          </a:prstGeom>
          <a:noFill/>
        </p:spPr>
        <p:txBody>
          <a:bodyPr wrap="square" rtlCol="0">
            <a:spAutoFit/>
          </a:bodyPr>
          <a:lstStyle/>
          <a:p>
            <a:pPr algn="ctr" defTabSz="1219170">
              <a:defRPr/>
            </a:pPr>
            <a:r>
              <a:rPr lang="en-US" sz="1600" b="1">
                <a:solidFill>
                  <a:srgbClr val="117C8E"/>
                </a:solidFill>
              </a:rPr>
              <a:t>Increase interfaces involving users for prospective assessment of innovative usages</a:t>
            </a:r>
            <a:endParaRPr/>
          </a:p>
        </p:txBody>
      </p:sp>
      <p:sp>
        <p:nvSpPr>
          <p:cNvPr id="8" name="ZoneTexte 23"/>
          <p:cNvSpPr>
            <a:spLocks/>
          </p:cNvSpPr>
          <p:nvPr/>
        </p:nvSpPr>
        <p:spPr bwMode="auto">
          <a:xfrm>
            <a:off x="4957157" y="5005993"/>
            <a:ext cx="2595582" cy="369332"/>
          </a:xfrm>
          <a:prstGeom prst="rect">
            <a:avLst/>
          </a:prstGeom>
          <a:noFill/>
        </p:spPr>
        <p:txBody>
          <a:bodyPr wrap="none" rtlCol="0">
            <a:spAutoFit/>
          </a:bodyPr>
          <a:lstStyle/>
          <a:p>
            <a:pPr>
              <a:defRPr/>
            </a:pPr>
            <a:r>
              <a:rPr lang="en-US" b="1"/>
              <a:t>Collaborative process</a:t>
            </a:r>
            <a:endParaRPr/>
          </a:p>
        </p:txBody>
      </p:sp>
      <p:sp>
        <p:nvSpPr>
          <p:cNvPr id="9" name="ZoneTexte 34"/>
          <p:cNvSpPr>
            <a:spLocks/>
          </p:cNvSpPr>
          <p:nvPr/>
        </p:nvSpPr>
        <p:spPr bwMode="auto">
          <a:xfrm>
            <a:off x="10244043" y="5858231"/>
            <a:ext cx="1721946" cy="318100"/>
          </a:xfrm>
          <a:prstGeom prst="rect">
            <a:avLst/>
          </a:prstGeom>
          <a:noFill/>
        </p:spPr>
        <p:txBody>
          <a:bodyPr wrap="none" rtlCol="0">
            <a:spAutoFit/>
          </a:bodyPr>
          <a:lstStyle/>
          <a:p>
            <a:pPr>
              <a:defRPr/>
            </a:pPr>
            <a:r>
              <a:rPr lang="en-US" sz="1450">
                <a:solidFill>
                  <a:schemeClr val="bg1">
                    <a:lumMod val="50000"/>
                  </a:schemeClr>
                </a:solidFill>
              </a:rPr>
              <a:t>Dupont et al. 2016</a:t>
            </a:r>
            <a:endParaRPr/>
          </a:p>
        </p:txBody>
      </p:sp>
      <p:sp>
        <p:nvSpPr>
          <p:cNvPr id="10" name="Titre 1"/>
          <p:cNvSpPr>
            <a:spLocks/>
          </p:cNvSpPr>
          <p:nvPr/>
        </p:nvSpPr>
        <p:spPr bwMode="auto">
          <a:xfrm>
            <a:off x="155339" y="-36984"/>
            <a:ext cx="11810649" cy="801688"/>
          </a:xfrm>
          <a:prstGeom prst="rect">
            <a:avLst/>
          </a:prstGeom>
        </p:spPr>
        <p:txBody>
          <a:bodyPr/>
          <a:lstStyle>
            <a:lvl1pPr algn="l">
              <a:spcBef>
                <a:spcPts val="0"/>
              </a:spcBef>
              <a:spcAft>
                <a:spcPts val="0"/>
              </a:spcAft>
              <a:defRPr sz="4000" b="1">
                <a:solidFill>
                  <a:schemeClr val="tx1">
                    <a:lumMod val="50000"/>
                    <a:lumOff val="50000"/>
                  </a:schemeClr>
                </a:solidFill>
                <a:latin typeface="+mj-lt"/>
                <a:ea typeface="ＭＳ Ｐゴシック"/>
                <a:cs typeface="ＭＳ Ｐゴシック"/>
              </a:defRPr>
            </a:lvl1pPr>
            <a:lvl2pPr algn="l">
              <a:spcBef>
                <a:spcPts val="0"/>
              </a:spcBef>
              <a:spcAft>
                <a:spcPts val="0"/>
              </a:spcAft>
              <a:defRPr sz="4000" b="1">
                <a:solidFill>
                  <a:schemeClr val="tx1"/>
                </a:solidFill>
                <a:latin typeface="Arial Narrow"/>
                <a:ea typeface="ＭＳ Ｐゴシック"/>
                <a:cs typeface="ＭＳ Ｐゴシック"/>
              </a:defRPr>
            </a:lvl2pPr>
            <a:lvl3pPr algn="l">
              <a:spcBef>
                <a:spcPts val="0"/>
              </a:spcBef>
              <a:spcAft>
                <a:spcPts val="0"/>
              </a:spcAft>
              <a:defRPr sz="4000" b="1">
                <a:solidFill>
                  <a:schemeClr val="tx1"/>
                </a:solidFill>
                <a:latin typeface="Arial Narrow"/>
                <a:ea typeface="ＭＳ Ｐゴシック"/>
                <a:cs typeface="ＭＳ Ｐゴシック"/>
              </a:defRPr>
            </a:lvl3pPr>
            <a:lvl4pPr algn="l">
              <a:spcBef>
                <a:spcPts val="0"/>
              </a:spcBef>
              <a:spcAft>
                <a:spcPts val="0"/>
              </a:spcAft>
              <a:defRPr sz="4000" b="1">
                <a:solidFill>
                  <a:schemeClr val="tx1"/>
                </a:solidFill>
                <a:latin typeface="Arial Narrow"/>
                <a:ea typeface="ＭＳ Ｐゴシック"/>
                <a:cs typeface="ＭＳ Ｐゴシック"/>
              </a:defRPr>
            </a:lvl4pPr>
            <a:lvl5pPr algn="l">
              <a:spcBef>
                <a:spcPts val="0"/>
              </a:spcBef>
              <a:spcAft>
                <a:spcPts val="0"/>
              </a:spcAft>
              <a:defRPr sz="4000" b="1">
                <a:solidFill>
                  <a:schemeClr val="tx1"/>
                </a:solidFill>
                <a:latin typeface="Arial Narrow"/>
                <a:ea typeface="ＭＳ Ｐゴシック"/>
                <a:cs typeface="ＭＳ Ｐゴシック"/>
              </a:defRPr>
            </a:lvl5pPr>
            <a:lvl6pPr marL="457200" algn="l">
              <a:spcBef>
                <a:spcPts val="0"/>
              </a:spcBef>
              <a:spcAft>
                <a:spcPts val="0"/>
              </a:spcAft>
              <a:defRPr sz="4000" b="1">
                <a:solidFill>
                  <a:schemeClr val="tx1"/>
                </a:solidFill>
                <a:latin typeface="Arial Narrow"/>
              </a:defRPr>
            </a:lvl6pPr>
            <a:lvl7pPr marL="914400" algn="l">
              <a:spcBef>
                <a:spcPts val="0"/>
              </a:spcBef>
              <a:spcAft>
                <a:spcPts val="0"/>
              </a:spcAft>
              <a:defRPr sz="4000" b="1">
                <a:solidFill>
                  <a:schemeClr val="tx1"/>
                </a:solidFill>
                <a:latin typeface="Arial Narrow"/>
              </a:defRPr>
            </a:lvl7pPr>
            <a:lvl8pPr marL="1371600" algn="l">
              <a:spcBef>
                <a:spcPts val="0"/>
              </a:spcBef>
              <a:spcAft>
                <a:spcPts val="0"/>
              </a:spcAft>
              <a:defRPr sz="4000" b="1">
                <a:solidFill>
                  <a:schemeClr val="tx1"/>
                </a:solidFill>
                <a:latin typeface="Arial Narrow"/>
              </a:defRPr>
            </a:lvl8pPr>
            <a:lvl9pPr marL="1828800" algn="l">
              <a:spcBef>
                <a:spcPts val="0"/>
              </a:spcBef>
              <a:spcAft>
                <a:spcPts val="0"/>
              </a:spcAft>
              <a:defRPr sz="4000" b="1">
                <a:solidFill>
                  <a:schemeClr val="tx1"/>
                </a:solidFill>
                <a:latin typeface="Arial Narrow"/>
              </a:defRPr>
            </a:lvl9pPr>
          </a:lstStyle>
          <a:p>
            <a:pPr>
              <a:defRPr/>
            </a:pPr>
            <a:r>
              <a:rPr lang="en-US" sz="3200"/>
              <a:t>ICE: From physical mock-up to Immersive Collaborative Environments</a:t>
            </a:r>
            <a:endParaRPr/>
          </a:p>
        </p:txBody>
      </p:sp>
      <p:sp>
        <p:nvSpPr>
          <p:cNvPr id="11" name="Rectangle 1"/>
          <p:cNvSpPr/>
          <p:nvPr/>
        </p:nvSpPr>
        <p:spPr bwMode="auto">
          <a:xfrm>
            <a:off x="153546" y="863424"/>
            <a:ext cx="2198038" cy="369332"/>
          </a:xfrm>
          <a:prstGeom prst="rect">
            <a:avLst/>
          </a:prstGeom>
        </p:spPr>
        <p:txBody>
          <a:bodyPr wrap="none">
            <a:spAutoFit/>
          </a:bodyPr>
          <a:lstStyle/>
          <a:p>
            <a:pPr>
              <a:defRPr/>
            </a:pPr>
            <a:r>
              <a:rPr lang="fr-FR">
                <a:solidFill>
                  <a:prstClr val="white">
                    <a:lumMod val="50000"/>
                  </a:prstClr>
                </a:solidFill>
              </a:rPr>
              <a:t>Dupont et al. 2016 </a:t>
            </a:r>
            <a:endParaRPr lang="en-US"/>
          </a:p>
        </p:txBody>
      </p:sp>
      <p:sp>
        <p:nvSpPr>
          <p:cNvPr id="12" name="Espace réservé du numéro de diapositive 4"/>
          <p:cNvSpPr>
            <a:spLocks noGrp="1"/>
          </p:cNvSpPr>
          <p:nvPr>
            <p:ph type="sldNum" sz="quarter" idx="12"/>
          </p:nvPr>
        </p:nvSpPr>
        <p:spPr bwMode="auto">
          <a:xfrm>
            <a:off x="11220452" y="6038851"/>
            <a:ext cx="588433" cy="290513"/>
          </a:xfrm>
        </p:spPr>
        <p:txBody>
          <a:bodyPr/>
          <a:lstStyle/>
          <a:p>
            <a:pPr>
              <a:defRPr/>
            </a:pPr>
            <a:fld id="{338A5FE9-C8FD-B844-A943-ED0841A77884}" type="slidenum">
              <a:rPr lang="fr-FR">
                <a:solidFill>
                  <a:prstClr val="white"/>
                </a:solidFill>
              </a:rPr>
              <a:t>30</a:t>
            </a:fld>
            <a:endParaRPr lang="fr-FR">
              <a:solidFill>
                <a:prstClr val="white"/>
              </a:solidFill>
            </a:endParaRPr>
          </a:p>
        </p:txBody>
      </p:sp>
      <p:sp>
        <p:nvSpPr>
          <p:cNvPr id="13" name="Espace réservé de la date 2"/>
          <p:cNvSpPr>
            <a:spLocks noGrp="1"/>
          </p:cNvSpPr>
          <p:nvPr/>
        </p:nvSpPr>
        <p:spPr bwMode="auto">
          <a:xfrm>
            <a:off x="3416594" y="6190432"/>
            <a:ext cx="4176183" cy="209550"/>
          </a:xfrm>
          <a:prstGeom prst="rect">
            <a:avLst/>
          </a:prstGeom>
          <a:noFill/>
          <a:ln>
            <a:noFill/>
          </a:ln>
        </p:spPr>
        <p:txBody>
          <a:bodyPr vert="horz" wrap="square" lIns="0" tIns="0" rIns="0" bIns="0" numCol="1" anchor="t" anchorCtr="0" compatLnSpc="1">
            <a:prstTxWarp prst="textNoShape">
              <a:avLst/>
            </a:prstTxWarp>
          </a:bodyPr>
          <a:lstStyle>
            <a:defPPr>
              <a:defRPr lang="fr-FR"/>
            </a:defPPr>
            <a:lvl1pPr algn="l">
              <a:spcBef>
                <a:spcPts val="0"/>
              </a:spcBef>
              <a:spcAft>
                <a:spcPts val="0"/>
              </a:spcAft>
              <a:defRPr sz="1200" b="1">
                <a:solidFill>
                  <a:schemeClr val="bg1"/>
                </a:solidFill>
                <a:latin typeface="Arial Narrow"/>
                <a:ea typeface="ＭＳ Ｐゴシック"/>
                <a:cs typeface="+mn-cs"/>
              </a:defRPr>
            </a:lvl1pPr>
            <a:lvl2pPr marL="457200" algn="l">
              <a:spcBef>
                <a:spcPts val="0"/>
              </a:spcBef>
              <a:spcAft>
                <a:spcPts val="0"/>
              </a:spcAft>
              <a:defRPr>
                <a:solidFill>
                  <a:schemeClr val="tx1"/>
                </a:solidFill>
                <a:latin typeface="Arial"/>
                <a:ea typeface="ＭＳ Ｐゴシック"/>
                <a:cs typeface="ＭＳ Ｐゴシック"/>
              </a:defRPr>
            </a:lvl2pPr>
            <a:lvl3pPr marL="914400" algn="l">
              <a:spcBef>
                <a:spcPts val="0"/>
              </a:spcBef>
              <a:spcAft>
                <a:spcPts val="0"/>
              </a:spcAft>
              <a:defRPr>
                <a:solidFill>
                  <a:schemeClr val="tx1"/>
                </a:solidFill>
                <a:latin typeface="Arial"/>
                <a:ea typeface="ＭＳ Ｐゴシック"/>
                <a:cs typeface="ＭＳ Ｐゴシック"/>
              </a:defRPr>
            </a:lvl3pPr>
            <a:lvl4pPr marL="1371600" algn="l">
              <a:spcBef>
                <a:spcPts val="0"/>
              </a:spcBef>
              <a:spcAft>
                <a:spcPts val="0"/>
              </a:spcAft>
              <a:defRPr>
                <a:solidFill>
                  <a:schemeClr val="tx1"/>
                </a:solidFill>
                <a:latin typeface="Arial"/>
                <a:ea typeface="ＭＳ Ｐゴシック"/>
                <a:cs typeface="ＭＳ Ｐゴシック"/>
              </a:defRPr>
            </a:lvl4pPr>
            <a:lvl5pPr marL="1828800" algn="l">
              <a:spcBef>
                <a:spcPts val="0"/>
              </a:spcBef>
              <a:spcAft>
                <a:spcPts val="0"/>
              </a:spcAft>
              <a:defRPr>
                <a:solidFill>
                  <a:schemeClr val="tx1"/>
                </a:solidFill>
                <a:latin typeface="Arial"/>
                <a:ea typeface="ＭＳ Ｐゴシック"/>
                <a:cs typeface="ＭＳ Ｐゴシック"/>
              </a:defRPr>
            </a:lvl5pPr>
            <a:lvl6pPr marL="2286000" algn="l" defTabSz="457200">
              <a:defRPr>
                <a:solidFill>
                  <a:schemeClr val="tx1"/>
                </a:solidFill>
                <a:latin typeface="Arial"/>
                <a:ea typeface="ＭＳ Ｐゴシック"/>
                <a:cs typeface="ＭＳ Ｐゴシック"/>
              </a:defRPr>
            </a:lvl6pPr>
            <a:lvl7pPr marL="2743200" algn="l" defTabSz="457200">
              <a:defRPr>
                <a:solidFill>
                  <a:schemeClr val="tx1"/>
                </a:solidFill>
                <a:latin typeface="Arial"/>
                <a:ea typeface="ＭＳ Ｐゴシック"/>
                <a:cs typeface="ＭＳ Ｐゴシック"/>
              </a:defRPr>
            </a:lvl7pPr>
            <a:lvl8pPr marL="3200400" algn="l" defTabSz="457200">
              <a:defRPr>
                <a:solidFill>
                  <a:schemeClr val="tx1"/>
                </a:solidFill>
                <a:latin typeface="Arial"/>
                <a:ea typeface="ＭＳ Ｐゴシック"/>
                <a:cs typeface="ＭＳ Ｐゴシック"/>
              </a:defRPr>
            </a:lvl8pPr>
            <a:lvl9pPr marL="3657600" algn="l" defTabSz="457200">
              <a:defRPr>
                <a:solidFill>
                  <a:schemeClr val="tx1"/>
                </a:solidFill>
                <a:latin typeface="Arial"/>
                <a:ea typeface="ＭＳ Ｐゴシック"/>
                <a:cs typeface="ＭＳ Ｐゴシック"/>
              </a:defRPr>
            </a:lvl9pPr>
          </a:lstStyle>
          <a:p>
            <a:pPr>
              <a:defRPr/>
            </a:pPr>
            <a:r>
              <a:rPr lang="fr-FR">
                <a:solidFill>
                  <a:prstClr val="white"/>
                </a:solidFill>
              </a:rPr>
              <a:t>02/12/2019</a:t>
            </a:r>
            <a:endParaRPr/>
          </a:p>
        </p:txBody>
      </p:sp>
      <p:sp>
        <p:nvSpPr>
          <p:cNvPr id="14" name="Espace réservé du pied de page 3"/>
          <p:cNvSpPr>
            <a:spLocks noGrp="1"/>
          </p:cNvSpPr>
          <p:nvPr/>
        </p:nvSpPr>
        <p:spPr bwMode="auto">
          <a:xfrm>
            <a:off x="3416594" y="5860232"/>
            <a:ext cx="4032249" cy="331787"/>
          </a:xfrm>
          <a:prstGeom prst="rect">
            <a:avLst/>
          </a:prstGeom>
          <a:noFill/>
          <a:ln>
            <a:noFill/>
          </a:ln>
        </p:spPr>
        <p:txBody>
          <a:bodyPr vert="horz" wrap="square" lIns="0" tIns="0" rIns="0" bIns="0" numCol="1" anchor="b" anchorCtr="0" compatLnSpc="1">
            <a:prstTxWarp prst="textNoShape">
              <a:avLst/>
            </a:prstTxWarp>
          </a:bodyPr>
          <a:lstStyle>
            <a:defPPr>
              <a:defRPr lang="fr-FR"/>
            </a:defPPr>
            <a:lvl1pPr algn="l">
              <a:lnSpc>
                <a:spcPct val="90000"/>
              </a:lnSpc>
              <a:spcBef>
                <a:spcPts val="0"/>
              </a:spcBef>
              <a:spcAft>
                <a:spcPts val="0"/>
              </a:spcAft>
              <a:defRPr sz="1200" b="1">
                <a:solidFill>
                  <a:schemeClr val="bg1"/>
                </a:solidFill>
                <a:latin typeface="+mj-lt"/>
                <a:ea typeface="+mn-ea"/>
                <a:cs typeface="+mn-cs"/>
              </a:defRPr>
            </a:lvl1pPr>
            <a:lvl2pPr marL="457200" algn="l">
              <a:spcBef>
                <a:spcPts val="0"/>
              </a:spcBef>
              <a:spcAft>
                <a:spcPts val="0"/>
              </a:spcAft>
              <a:defRPr>
                <a:solidFill>
                  <a:schemeClr val="tx1"/>
                </a:solidFill>
                <a:latin typeface="Arial"/>
                <a:ea typeface="ＭＳ Ｐゴシック"/>
                <a:cs typeface="ＭＳ Ｐゴシック"/>
              </a:defRPr>
            </a:lvl2pPr>
            <a:lvl3pPr marL="914400" algn="l">
              <a:spcBef>
                <a:spcPts val="0"/>
              </a:spcBef>
              <a:spcAft>
                <a:spcPts val="0"/>
              </a:spcAft>
              <a:defRPr>
                <a:solidFill>
                  <a:schemeClr val="tx1"/>
                </a:solidFill>
                <a:latin typeface="Arial"/>
                <a:ea typeface="ＭＳ Ｐゴシック"/>
                <a:cs typeface="ＭＳ Ｐゴシック"/>
              </a:defRPr>
            </a:lvl3pPr>
            <a:lvl4pPr marL="1371600" algn="l">
              <a:spcBef>
                <a:spcPts val="0"/>
              </a:spcBef>
              <a:spcAft>
                <a:spcPts val="0"/>
              </a:spcAft>
              <a:defRPr>
                <a:solidFill>
                  <a:schemeClr val="tx1"/>
                </a:solidFill>
                <a:latin typeface="Arial"/>
                <a:ea typeface="ＭＳ Ｐゴシック"/>
                <a:cs typeface="ＭＳ Ｐゴシック"/>
              </a:defRPr>
            </a:lvl4pPr>
            <a:lvl5pPr marL="1828800" algn="l">
              <a:spcBef>
                <a:spcPts val="0"/>
              </a:spcBef>
              <a:spcAft>
                <a:spcPts val="0"/>
              </a:spcAft>
              <a:defRPr>
                <a:solidFill>
                  <a:schemeClr val="tx1"/>
                </a:solidFill>
                <a:latin typeface="Arial"/>
                <a:ea typeface="ＭＳ Ｐゴシック"/>
                <a:cs typeface="ＭＳ Ｐゴシック"/>
              </a:defRPr>
            </a:lvl5pPr>
            <a:lvl6pPr marL="2286000" algn="l" defTabSz="457200">
              <a:defRPr>
                <a:solidFill>
                  <a:schemeClr val="tx1"/>
                </a:solidFill>
                <a:latin typeface="Arial"/>
                <a:ea typeface="ＭＳ Ｐゴシック"/>
                <a:cs typeface="ＭＳ Ｐゴシック"/>
              </a:defRPr>
            </a:lvl6pPr>
            <a:lvl7pPr marL="2743200" algn="l" defTabSz="457200">
              <a:defRPr>
                <a:solidFill>
                  <a:schemeClr val="tx1"/>
                </a:solidFill>
                <a:latin typeface="Arial"/>
                <a:ea typeface="ＭＳ Ｐゴシック"/>
                <a:cs typeface="ＭＳ Ｐゴシック"/>
              </a:defRPr>
            </a:lvl7pPr>
            <a:lvl8pPr marL="3200400" algn="l" defTabSz="457200">
              <a:defRPr>
                <a:solidFill>
                  <a:schemeClr val="tx1"/>
                </a:solidFill>
                <a:latin typeface="Arial"/>
                <a:ea typeface="ＭＳ Ｐゴシック"/>
                <a:cs typeface="ＭＳ Ｐゴシック"/>
              </a:defRPr>
            </a:lvl8pPr>
            <a:lvl9pPr marL="3657600" algn="l" defTabSz="457200">
              <a:defRPr>
                <a:solidFill>
                  <a:schemeClr val="tx1"/>
                </a:solidFill>
                <a:latin typeface="Arial"/>
                <a:ea typeface="ＭＳ Ｐゴシック"/>
                <a:cs typeface="ＭＳ Ｐゴシック"/>
              </a:defRPr>
            </a:lvl9pPr>
          </a:lstStyle>
          <a:p>
            <a:pPr>
              <a:defRPr/>
            </a:pPr>
            <a:r>
              <a:rPr lang="fr-FR">
                <a:solidFill>
                  <a:prstClr val="white"/>
                </a:solidFill>
                <a:latin typeface="Arial Narrow"/>
              </a:rPr>
              <a:t>UL - ERPI – LF2L -  l.dupont@univ-lorraine.fr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u texte 1"/>
          <p:cNvSpPr>
            <a:spLocks noGrp="1"/>
          </p:cNvSpPr>
          <p:nvPr>
            <p:ph type="body" idx="1"/>
          </p:nvPr>
        </p:nvSpPr>
        <p:spPr bwMode="auto">
          <a:xfrm>
            <a:off x="203202" y="21919"/>
            <a:ext cx="8934905" cy="806800"/>
          </a:xfrm>
        </p:spPr>
        <p:txBody>
          <a:bodyPr/>
          <a:lstStyle/>
          <a:p>
            <a:pPr>
              <a:defRPr/>
            </a:pPr>
            <a:r>
              <a:rPr lang="en-US"/>
              <a:t>Improve with digital immersive environments?</a:t>
            </a:r>
            <a:endParaRPr/>
          </a:p>
        </p:txBody>
      </p:sp>
      <p:pic>
        <p:nvPicPr>
          <p:cNvPr id="5" name="Image 17" descr="Capture d’écran 2016-06-12 à 08.20.02.png"/>
          <p:cNvPicPr>
            <a:picLocks noChangeAspect="1"/>
          </p:cNvPicPr>
          <p:nvPr/>
        </p:nvPicPr>
        <p:blipFill>
          <a:blip r:embed="rId2"/>
          <a:stretch/>
        </p:blipFill>
        <p:spPr bwMode="auto">
          <a:xfrm>
            <a:off x="3997213" y="703273"/>
            <a:ext cx="4642371" cy="4615944"/>
          </a:xfrm>
          <a:prstGeom prst="rect">
            <a:avLst/>
          </a:prstGeom>
        </p:spPr>
      </p:pic>
      <p:sp>
        <p:nvSpPr>
          <p:cNvPr id="6" name="Rectangle 18"/>
          <p:cNvSpPr/>
          <p:nvPr/>
        </p:nvSpPr>
        <p:spPr bwMode="auto">
          <a:xfrm>
            <a:off x="8905718" y="1880828"/>
            <a:ext cx="2931757" cy="443198"/>
          </a:xfrm>
          <a:prstGeom prst="rect">
            <a:avLst/>
          </a:prstGeom>
        </p:spPr>
        <p:txBody>
          <a:bodyPr wrap="square">
            <a:spAutoFit/>
          </a:bodyPr>
          <a:lstStyle/>
          <a:p>
            <a:pPr algn="ctr">
              <a:lnSpc>
                <a:spcPct val="95000"/>
              </a:lnSpc>
              <a:defRPr/>
            </a:pPr>
            <a:r>
              <a:rPr lang="fr-FR" sz="2400" b="1">
                <a:solidFill>
                  <a:srgbClr val="1984DF"/>
                </a:solidFill>
              </a:rPr>
              <a:t>Multitouche table</a:t>
            </a:r>
            <a:endParaRPr/>
          </a:p>
        </p:txBody>
      </p:sp>
      <p:sp>
        <p:nvSpPr>
          <p:cNvPr id="7" name="Rectangle 19"/>
          <p:cNvSpPr/>
          <p:nvPr/>
        </p:nvSpPr>
        <p:spPr bwMode="auto">
          <a:xfrm>
            <a:off x="-406399" y="3654189"/>
            <a:ext cx="4403613" cy="443198"/>
          </a:xfrm>
          <a:prstGeom prst="rect">
            <a:avLst/>
          </a:prstGeom>
        </p:spPr>
        <p:txBody>
          <a:bodyPr wrap="square">
            <a:spAutoFit/>
          </a:bodyPr>
          <a:lstStyle/>
          <a:p>
            <a:pPr indent="243834" algn="ctr">
              <a:lnSpc>
                <a:spcPct val="95000"/>
              </a:lnSpc>
              <a:defRPr/>
            </a:pPr>
            <a:r>
              <a:rPr lang="en-US" sz="2400" b="1">
                <a:solidFill>
                  <a:srgbClr val="CB0820"/>
                </a:solidFill>
              </a:rPr>
              <a:t>Head-Mounted Display</a:t>
            </a:r>
            <a:endParaRPr/>
          </a:p>
        </p:txBody>
      </p:sp>
      <p:sp>
        <p:nvSpPr>
          <p:cNvPr id="8" name="Rectangle 20"/>
          <p:cNvSpPr/>
          <p:nvPr/>
        </p:nvSpPr>
        <p:spPr bwMode="auto">
          <a:xfrm>
            <a:off x="203202" y="925390"/>
            <a:ext cx="3142525" cy="461665"/>
          </a:xfrm>
          <a:prstGeom prst="rect">
            <a:avLst/>
          </a:prstGeom>
        </p:spPr>
        <p:txBody>
          <a:bodyPr wrap="square">
            <a:spAutoFit/>
          </a:bodyPr>
          <a:lstStyle/>
          <a:p>
            <a:pPr>
              <a:defRPr/>
            </a:pPr>
            <a:r>
              <a:rPr lang="en-US" sz="2400" b="1">
                <a:solidFill>
                  <a:srgbClr val="DE381A"/>
                </a:solidFill>
              </a:rPr>
              <a:t>Immersive bubble</a:t>
            </a:r>
            <a:endParaRPr/>
          </a:p>
        </p:txBody>
      </p:sp>
      <p:cxnSp>
        <p:nvCxnSpPr>
          <p:cNvPr id="9" name="Connecteur droit avec flèche 21"/>
          <p:cNvCxnSpPr>
            <a:cxnSpLocks/>
            <a:endCxn id="8" idx="3"/>
          </p:cNvCxnSpPr>
          <p:nvPr/>
        </p:nvCxnSpPr>
        <p:spPr bwMode="auto">
          <a:xfrm flipH="1" flipV="1">
            <a:off x="3345727" y="1156223"/>
            <a:ext cx="1808716" cy="703830"/>
          </a:xfrm>
          <a:prstGeom prst="straightConnector1">
            <a:avLst/>
          </a:prstGeom>
          <a:ln>
            <a:solidFill>
              <a:srgbClr val="DE381A"/>
            </a:solidFill>
            <a:tailEnd type="arrow"/>
          </a:ln>
        </p:spPr>
        <p:style>
          <a:lnRef idx="2">
            <a:schemeClr val="accent2"/>
          </a:lnRef>
          <a:fillRef idx="0">
            <a:schemeClr val="accent2"/>
          </a:fillRef>
          <a:effectRef idx="1">
            <a:schemeClr val="accent2"/>
          </a:effectRef>
          <a:fontRef idx="minor">
            <a:schemeClr val="tx1"/>
          </a:fontRef>
        </p:style>
      </p:cxnSp>
      <p:cxnSp>
        <p:nvCxnSpPr>
          <p:cNvPr id="10" name="Connecteur droit avec flèche 22"/>
          <p:cNvCxnSpPr>
            <a:cxnSpLocks/>
            <a:endCxn id="7" idx="3"/>
          </p:cNvCxnSpPr>
          <p:nvPr/>
        </p:nvCxnSpPr>
        <p:spPr bwMode="auto">
          <a:xfrm flipH="1" flipV="1">
            <a:off x="3997214" y="3875788"/>
            <a:ext cx="1157229" cy="362662"/>
          </a:xfrm>
          <a:prstGeom prst="straightConnector1">
            <a:avLst/>
          </a:prstGeom>
          <a:ln>
            <a:solidFill>
              <a:srgbClr val="CB0820"/>
            </a:solidFill>
            <a:tailEnd type="arrow"/>
          </a:ln>
        </p:spPr>
        <p:style>
          <a:lnRef idx="2">
            <a:schemeClr val="accent2"/>
          </a:lnRef>
          <a:fillRef idx="0">
            <a:schemeClr val="accent2"/>
          </a:fillRef>
          <a:effectRef idx="1">
            <a:schemeClr val="accent2"/>
          </a:effectRef>
          <a:fontRef idx="minor">
            <a:schemeClr val="tx1"/>
          </a:fontRef>
        </p:style>
      </p:cxnSp>
      <p:cxnSp>
        <p:nvCxnSpPr>
          <p:cNvPr id="11" name="Connecteur droit avec flèche 23"/>
          <p:cNvCxnSpPr>
            <a:cxnSpLocks/>
            <a:endCxn id="6" idx="1"/>
          </p:cNvCxnSpPr>
          <p:nvPr/>
        </p:nvCxnSpPr>
        <p:spPr bwMode="auto">
          <a:xfrm flipV="1">
            <a:off x="8004212" y="2102427"/>
            <a:ext cx="901506" cy="768936"/>
          </a:xfrm>
          <a:prstGeom prst="straightConnector1">
            <a:avLst/>
          </a:prstGeom>
          <a:ln>
            <a:solidFill>
              <a:srgbClr val="1984DF"/>
            </a:solidFill>
            <a:tailEnd type="arrow"/>
          </a:ln>
        </p:spPr>
        <p:style>
          <a:lnRef idx="2">
            <a:schemeClr val="accent2"/>
          </a:lnRef>
          <a:fillRef idx="0">
            <a:schemeClr val="accent2"/>
          </a:fillRef>
          <a:effectRef idx="1">
            <a:schemeClr val="accent2"/>
          </a:effectRef>
          <a:fontRef idx="minor">
            <a:schemeClr val="tx1"/>
          </a:fontRef>
        </p:style>
      </p:cxnSp>
      <p:pic>
        <p:nvPicPr>
          <p:cNvPr id="12" name="Image 24" descr="Capture d’écran 2016-03-31 à 12.06.49.png"/>
          <p:cNvPicPr>
            <a:picLocks noChangeAspect="1"/>
          </p:cNvPicPr>
          <p:nvPr/>
        </p:nvPicPr>
        <p:blipFill>
          <a:blip r:embed="rId3"/>
          <a:stretch/>
        </p:blipFill>
        <p:spPr bwMode="auto">
          <a:xfrm>
            <a:off x="8771672" y="2419946"/>
            <a:ext cx="2750051" cy="3225428"/>
          </a:xfrm>
          <a:prstGeom prst="rect">
            <a:avLst/>
          </a:prstGeom>
        </p:spPr>
      </p:pic>
      <p:pic>
        <p:nvPicPr>
          <p:cNvPr id="13" name="Image 25" descr="Capture d’écran 2016-03-31 à 12.03.19.png"/>
          <p:cNvPicPr>
            <a:picLocks noChangeAspect="1"/>
          </p:cNvPicPr>
          <p:nvPr/>
        </p:nvPicPr>
        <p:blipFill>
          <a:blip r:embed="rId4"/>
          <a:srcRect b="43055"/>
          <a:stretch/>
        </p:blipFill>
        <p:spPr bwMode="auto">
          <a:xfrm>
            <a:off x="369466" y="4035966"/>
            <a:ext cx="2853349" cy="1873393"/>
          </a:xfrm>
          <a:prstGeom prst="rect">
            <a:avLst/>
          </a:prstGeom>
        </p:spPr>
      </p:pic>
      <p:pic>
        <p:nvPicPr>
          <p:cNvPr id="14" name="Image 26" descr="Capture d’écran 2016-06-13 à 17.09.05.png"/>
          <p:cNvPicPr>
            <a:picLocks noChangeAspect="1"/>
          </p:cNvPicPr>
          <p:nvPr/>
        </p:nvPicPr>
        <p:blipFill>
          <a:blip r:embed="rId5"/>
          <a:srcRect l="26821"/>
          <a:stretch/>
        </p:blipFill>
        <p:spPr bwMode="auto">
          <a:xfrm>
            <a:off x="517711" y="1469071"/>
            <a:ext cx="2605619" cy="1988133"/>
          </a:xfrm>
          <a:prstGeom prst="rect">
            <a:avLst/>
          </a:prstGeom>
        </p:spPr>
      </p:pic>
      <p:pic>
        <p:nvPicPr>
          <p:cNvPr id="15" name="Image 27" descr="IMG_3498 - copie.jpg"/>
          <p:cNvPicPr>
            <a:picLocks noChangeAspect="1"/>
          </p:cNvPicPr>
          <p:nvPr/>
        </p:nvPicPr>
        <p:blipFill>
          <a:blip r:embed="rId6"/>
          <a:srcRect l="14474" r="5825"/>
          <a:stretch/>
        </p:blipFill>
        <p:spPr bwMode="auto">
          <a:xfrm>
            <a:off x="8639586" y="3986637"/>
            <a:ext cx="2931759" cy="1873393"/>
          </a:xfrm>
          <a:prstGeom prst="rect">
            <a:avLst/>
          </a:prstGeom>
        </p:spPr>
      </p:pic>
      <p:sp>
        <p:nvSpPr>
          <p:cNvPr id="16" name="ZoneTexte 29"/>
          <p:cNvSpPr>
            <a:spLocks/>
          </p:cNvSpPr>
          <p:nvPr/>
        </p:nvSpPr>
        <p:spPr bwMode="auto">
          <a:xfrm>
            <a:off x="5154441" y="2254829"/>
            <a:ext cx="2436240" cy="1528945"/>
          </a:xfrm>
          <a:prstGeom prst="rect">
            <a:avLst/>
          </a:prstGeom>
          <a:noFill/>
        </p:spPr>
        <p:txBody>
          <a:bodyPr wrap="square" rtlCol="0">
            <a:spAutoFit/>
          </a:bodyPr>
          <a:lstStyle/>
          <a:p>
            <a:pPr algn="ctr" defTabSz="1219170">
              <a:defRPr/>
            </a:pPr>
            <a:r>
              <a:rPr lang="en-US" sz="1850" b="1">
                <a:solidFill>
                  <a:srgbClr val="117C8E"/>
                </a:solidFill>
              </a:rPr>
              <a:t>Increase interfaces involving users for prospective assessment of innovative usages</a:t>
            </a:r>
            <a:endParaRPr/>
          </a:p>
        </p:txBody>
      </p:sp>
      <p:pic>
        <p:nvPicPr>
          <p:cNvPr id="17" name="Image 30" descr="Logo 5x5 cm  Lorraine Fab Living Lab.jpg"/>
          <p:cNvPicPr>
            <a:picLocks noChangeAspect="1"/>
          </p:cNvPicPr>
          <p:nvPr/>
        </p:nvPicPr>
        <p:blipFill>
          <a:blip r:embed="rId7"/>
          <a:srcRect l="9927" t="15971" r="7200" b="16578"/>
          <a:stretch/>
        </p:blipFill>
        <p:spPr bwMode="auto">
          <a:xfrm>
            <a:off x="9913167" y="291805"/>
            <a:ext cx="1383443" cy="1126027"/>
          </a:xfrm>
          <a:prstGeom prst="rect">
            <a:avLst/>
          </a:prstGeom>
        </p:spPr>
      </p:pic>
      <p:sp>
        <p:nvSpPr>
          <p:cNvPr id="18" name="Rectangle 16"/>
          <p:cNvSpPr/>
          <p:nvPr/>
        </p:nvSpPr>
        <p:spPr bwMode="auto">
          <a:xfrm>
            <a:off x="153546" y="584684"/>
            <a:ext cx="2198038" cy="369332"/>
          </a:xfrm>
          <a:prstGeom prst="rect">
            <a:avLst/>
          </a:prstGeom>
        </p:spPr>
        <p:txBody>
          <a:bodyPr wrap="none">
            <a:spAutoFit/>
          </a:bodyPr>
          <a:lstStyle/>
          <a:p>
            <a:pPr>
              <a:defRPr/>
            </a:pPr>
            <a:r>
              <a:rPr lang="fr-FR">
                <a:solidFill>
                  <a:prstClr val="white">
                    <a:lumMod val="50000"/>
                  </a:prstClr>
                </a:solidFill>
              </a:rPr>
              <a:t>Dupont et al. 2016 </a:t>
            </a:r>
            <a:endParaRPr lang="en-US"/>
          </a:p>
        </p:txBody>
      </p:sp>
      <p:sp>
        <p:nvSpPr>
          <p:cNvPr id="19" name="Espace réservé du numéro de diapositive 4"/>
          <p:cNvSpPr>
            <a:spLocks noGrp="1"/>
          </p:cNvSpPr>
          <p:nvPr>
            <p:ph type="sldNum" sz="quarter" idx="12"/>
          </p:nvPr>
        </p:nvSpPr>
        <p:spPr bwMode="auto">
          <a:xfrm>
            <a:off x="11220452" y="6038851"/>
            <a:ext cx="588433" cy="290513"/>
          </a:xfrm>
        </p:spPr>
        <p:txBody>
          <a:bodyPr/>
          <a:lstStyle/>
          <a:p>
            <a:pPr>
              <a:defRPr/>
            </a:pPr>
            <a:fld id="{338A5FE9-C8FD-B844-A943-ED0841A77884}" type="slidenum">
              <a:rPr lang="fr-FR">
                <a:solidFill>
                  <a:prstClr val="white"/>
                </a:solidFill>
              </a:rPr>
              <a:t>31</a:t>
            </a:fld>
            <a:endParaRPr lang="fr-FR">
              <a:solidFill>
                <a:prstClr val="white"/>
              </a:solidFill>
            </a:endParaRPr>
          </a:p>
        </p:txBody>
      </p:sp>
      <p:sp>
        <p:nvSpPr>
          <p:cNvPr id="20" name="Espace réservé de la date 2"/>
          <p:cNvSpPr>
            <a:spLocks noGrp="1"/>
          </p:cNvSpPr>
          <p:nvPr/>
        </p:nvSpPr>
        <p:spPr bwMode="auto">
          <a:xfrm>
            <a:off x="3416594" y="6190432"/>
            <a:ext cx="4176183" cy="209550"/>
          </a:xfrm>
          <a:prstGeom prst="rect">
            <a:avLst/>
          </a:prstGeom>
          <a:noFill/>
          <a:ln>
            <a:noFill/>
          </a:ln>
        </p:spPr>
        <p:txBody>
          <a:bodyPr vert="horz" wrap="square" lIns="0" tIns="0" rIns="0" bIns="0" numCol="1" anchor="t" anchorCtr="0" compatLnSpc="1">
            <a:prstTxWarp prst="textNoShape">
              <a:avLst/>
            </a:prstTxWarp>
          </a:bodyPr>
          <a:lstStyle>
            <a:defPPr>
              <a:defRPr lang="fr-FR"/>
            </a:defPPr>
            <a:lvl1pPr algn="l">
              <a:spcBef>
                <a:spcPts val="0"/>
              </a:spcBef>
              <a:spcAft>
                <a:spcPts val="0"/>
              </a:spcAft>
              <a:defRPr sz="1200" b="1">
                <a:solidFill>
                  <a:schemeClr val="bg1"/>
                </a:solidFill>
                <a:latin typeface="Arial Narrow"/>
                <a:ea typeface="ＭＳ Ｐゴシック"/>
                <a:cs typeface="+mn-cs"/>
              </a:defRPr>
            </a:lvl1pPr>
            <a:lvl2pPr marL="457200" algn="l">
              <a:spcBef>
                <a:spcPts val="0"/>
              </a:spcBef>
              <a:spcAft>
                <a:spcPts val="0"/>
              </a:spcAft>
              <a:defRPr>
                <a:solidFill>
                  <a:schemeClr val="tx1"/>
                </a:solidFill>
                <a:latin typeface="Arial"/>
                <a:ea typeface="ＭＳ Ｐゴシック"/>
                <a:cs typeface="ＭＳ Ｐゴシック"/>
              </a:defRPr>
            </a:lvl2pPr>
            <a:lvl3pPr marL="914400" algn="l">
              <a:spcBef>
                <a:spcPts val="0"/>
              </a:spcBef>
              <a:spcAft>
                <a:spcPts val="0"/>
              </a:spcAft>
              <a:defRPr>
                <a:solidFill>
                  <a:schemeClr val="tx1"/>
                </a:solidFill>
                <a:latin typeface="Arial"/>
                <a:ea typeface="ＭＳ Ｐゴシック"/>
                <a:cs typeface="ＭＳ Ｐゴシック"/>
              </a:defRPr>
            </a:lvl3pPr>
            <a:lvl4pPr marL="1371600" algn="l">
              <a:spcBef>
                <a:spcPts val="0"/>
              </a:spcBef>
              <a:spcAft>
                <a:spcPts val="0"/>
              </a:spcAft>
              <a:defRPr>
                <a:solidFill>
                  <a:schemeClr val="tx1"/>
                </a:solidFill>
                <a:latin typeface="Arial"/>
                <a:ea typeface="ＭＳ Ｐゴシック"/>
                <a:cs typeface="ＭＳ Ｐゴシック"/>
              </a:defRPr>
            </a:lvl4pPr>
            <a:lvl5pPr marL="1828800" algn="l">
              <a:spcBef>
                <a:spcPts val="0"/>
              </a:spcBef>
              <a:spcAft>
                <a:spcPts val="0"/>
              </a:spcAft>
              <a:defRPr>
                <a:solidFill>
                  <a:schemeClr val="tx1"/>
                </a:solidFill>
                <a:latin typeface="Arial"/>
                <a:ea typeface="ＭＳ Ｐゴシック"/>
                <a:cs typeface="ＭＳ Ｐゴシック"/>
              </a:defRPr>
            </a:lvl5pPr>
            <a:lvl6pPr marL="2286000" algn="l" defTabSz="457200">
              <a:defRPr>
                <a:solidFill>
                  <a:schemeClr val="tx1"/>
                </a:solidFill>
                <a:latin typeface="Arial"/>
                <a:ea typeface="ＭＳ Ｐゴシック"/>
                <a:cs typeface="ＭＳ Ｐゴシック"/>
              </a:defRPr>
            </a:lvl6pPr>
            <a:lvl7pPr marL="2743200" algn="l" defTabSz="457200">
              <a:defRPr>
                <a:solidFill>
                  <a:schemeClr val="tx1"/>
                </a:solidFill>
                <a:latin typeface="Arial"/>
                <a:ea typeface="ＭＳ Ｐゴシック"/>
                <a:cs typeface="ＭＳ Ｐゴシック"/>
              </a:defRPr>
            </a:lvl7pPr>
            <a:lvl8pPr marL="3200400" algn="l" defTabSz="457200">
              <a:defRPr>
                <a:solidFill>
                  <a:schemeClr val="tx1"/>
                </a:solidFill>
                <a:latin typeface="Arial"/>
                <a:ea typeface="ＭＳ Ｐゴシック"/>
                <a:cs typeface="ＭＳ Ｐゴシック"/>
              </a:defRPr>
            </a:lvl8pPr>
            <a:lvl9pPr marL="3657600" algn="l" defTabSz="457200">
              <a:defRPr>
                <a:solidFill>
                  <a:schemeClr val="tx1"/>
                </a:solidFill>
                <a:latin typeface="Arial"/>
                <a:ea typeface="ＭＳ Ｐゴシック"/>
                <a:cs typeface="ＭＳ Ｐゴシック"/>
              </a:defRPr>
            </a:lvl9pPr>
          </a:lstStyle>
          <a:p>
            <a:pPr>
              <a:defRPr/>
            </a:pPr>
            <a:fld id="{D0965669-F394-FA4C-BC00-C34BA87EF2CC}" type="datetime1">
              <a:rPr lang="fr-FR">
                <a:solidFill>
                  <a:prstClr val="white"/>
                </a:solidFill>
              </a:rPr>
              <a:t>01/04/2022</a:t>
            </a:fld>
            <a:endParaRPr lang="fr-FR">
              <a:solidFill>
                <a:prstClr val="white"/>
              </a:solidFill>
            </a:endParaRPr>
          </a:p>
        </p:txBody>
      </p:sp>
      <p:sp>
        <p:nvSpPr>
          <p:cNvPr id="21" name="Espace réservé du pied de page 3"/>
          <p:cNvSpPr>
            <a:spLocks noGrp="1"/>
          </p:cNvSpPr>
          <p:nvPr/>
        </p:nvSpPr>
        <p:spPr bwMode="auto">
          <a:xfrm>
            <a:off x="3416594" y="5860232"/>
            <a:ext cx="4032249" cy="331787"/>
          </a:xfrm>
          <a:prstGeom prst="rect">
            <a:avLst/>
          </a:prstGeom>
          <a:noFill/>
          <a:ln>
            <a:noFill/>
          </a:ln>
        </p:spPr>
        <p:txBody>
          <a:bodyPr vert="horz" wrap="square" lIns="0" tIns="0" rIns="0" bIns="0" numCol="1" anchor="b" anchorCtr="0" compatLnSpc="1">
            <a:prstTxWarp prst="textNoShape">
              <a:avLst/>
            </a:prstTxWarp>
          </a:bodyPr>
          <a:lstStyle>
            <a:defPPr>
              <a:defRPr lang="fr-FR"/>
            </a:defPPr>
            <a:lvl1pPr algn="l">
              <a:lnSpc>
                <a:spcPct val="90000"/>
              </a:lnSpc>
              <a:spcBef>
                <a:spcPts val="0"/>
              </a:spcBef>
              <a:spcAft>
                <a:spcPts val="0"/>
              </a:spcAft>
              <a:defRPr sz="1200" b="1">
                <a:solidFill>
                  <a:schemeClr val="bg1"/>
                </a:solidFill>
                <a:latin typeface="+mj-lt"/>
                <a:ea typeface="+mn-ea"/>
                <a:cs typeface="+mn-cs"/>
              </a:defRPr>
            </a:lvl1pPr>
            <a:lvl2pPr marL="457200" algn="l">
              <a:spcBef>
                <a:spcPts val="0"/>
              </a:spcBef>
              <a:spcAft>
                <a:spcPts val="0"/>
              </a:spcAft>
              <a:defRPr>
                <a:solidFill>
                  <a:schemeClr val="tx1"/>
                </a:solidFill>
                <a:latin typeface="Arial"/>
                <a:ea typeface="ＭＳ Ｐゴシック"/>
                <a:cs typeface="ＭＳ Ｐゴシック"/>
              </a:defRPr>
            </a:lvl2pPr>
            <a:lvl3pPr marL="914400" algn="l">
              <a:spcBef>
                <a:spcPts val="0"/>
              </a:spcBef>
              <a:spcAft>
                <a:spcPts val="0"/>
              </a:spcAft>
              <a:defRPr>
                <a:solidFill>
                  <a:schemeClr val="tx1"/>
                </a:solidFill>
                <a:latin typeface="Arial"/>
                <a:ea typeface="ＭＳ Ｐゴシック"/>
                <a:cs typeface="ＭＳ Ｐゴシック"/>
              </a:defRPr>
            </a:lvl3pPr>
            <a:lvl4pPr marL="1371600" algn="l">
              <a:spcBef>
                <a:spcPts val="0"/>
              </a:spcBef>
              <a:spcAft>
                <a:spcPts val="0"/>
              </a:spcAft>
              <a:defRPr>
                <a:solidFill>
                  <a:schemeClr val="tx1"/>
                </a:solidFill>
                <a:latin typeface="Arial"/>
                <a:ea typeface="ＭＳ Ｐゴシック"/>
                <a:cs typeface="ＭＳ Ｐゴシック"/>
              </a:defRPr>
            </a:lvl4pPr>
            <a:lvl5pPr marL="1828800" algn="l">
              <a:spcBef>
                <a:spcPts val="0"/>
              </a:spcBef>
              <a:spcAft>
                <a:spcPts val="0"/>
              </a:spcAft>
              <a:defRPr>
                <a:solidFill>
                  <a:schemeClr val="tx1"/>
                </a:solidFill>
                <a:latin typeface="Arial"/>
                <a:ea typeface="ＭＳ Ｐゴシック"/>
                <a:cs typeface="ＭＳ Ｐゴシック"/>
              </a:defRPr>
            </a:lvl5pPr>
            <a:lvl6pPr marL="2286000" algn="l" defTabSz="457200">
              <a:defRPr>
                <a:solidFill>
                  <a:schemeClr val="tx1"/>
                </a:solidFill>
                <a:latin typeface="Arial"/>
                <a:ea typeface="ＭＳ Ｐゴシック"/>
                <a:cs typeface="ＭＳ Ｐゴシック"/>
              </a:defRPr>
            </a:lvl6pPr>
            <a:lvl7pPr marL="2743200" algn="l" defTabSz="457200">
              <a:defRPr>
                <a:solidFill>
                  <a:schemeClr val="tx1"/>
                </a:solidFill>
                <a:latin typeface="Arial"/>
                <a:ea typeface="ＭＳ Ｐゴシック"/>
                <a:cs typeface="ＭＳ Ｐゴシック"/>
              </a:defRPr>
            </a:lvl7pPr>
            <a:lvl8pPr marL="3200400" algn="l" defTabSz="457200">
              <a:defRPr>
                <a:solidFill>
                  <a:schemeClr val="tx1"/>
                </a:solidFill>
                <a:latin typeface="Arial"/>
                <a:ea typeface="ＭＳ Ｐゴシック"/>
                <a:cs typeface="ＭＳ Ｐゴシック"/>
              </a:defRPr>
            </a:lvl8pPr>
            <a:lvl9pPr marL="3657600" algn="l" defTabSz="457200">
              <a:defRPr>
                <a:solidFill>
                  <a:schemeClr val="tx1"/>
                </a:solidFill>
                <a:latin typeface="Arial"/>
                <a:ea typeface="ＭＳ Ｐゴシック"/>
                <a:cs typeface="ＭＳ Ｐゴシック"/>
              </a:defRPr>
            </a:lvl9pPr>
          </a:lstStyle>
          <a:p>
            <a:pPr>
              <a:defRPr/>
            </a:pPr>
            <a:r>
              <a:rPr lang="fr-FR">
                <a:solidFill>
                  <a:prstClr val="white"/>
                </a:solidFill>
                <a:latin typeface="Arial Narrow"/>
              </a:rPr>
              <a:t>UL - ERPI – LF2L -  l.dupont@univ-lorraine.fr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30"/>
          <p:cNvPicPr>
            <a:picLocks noChangeAspect="1"/>
          </p:cNvPicPr>
          <p:nvPr/>
        </p:nvPicPr>
        <p:blipFill>
          <a:blip r:embed="rId3"/>
          <a:stretch/>
        </p:blipFill>
        <p:spPr bwMode="auto">
          <a:xfrm>
            <a:off x="7526611" y="580740"/>
            <a:ext cx="3306423" cy="1898879"/>
          </a:xfrm>
          <a:prstGeom prst="rect">
            <a:avLst/>
          </a:prstGeom>
        </p:spPr>
      </p:pic>
      <p:grpSp>
        <p:nvGrpSpPr>
          <p:cNvPr id="5" name="Groupe 24"/>
          <p:cNvGrpSpPr/>
          <p:nvPr/>
        </p:nvGrpSpPr>
        <p:grpSpPr bwMode="auto">
          <a:xfrm>
            <a:off x="119336" y="4282571"/>
            <a:ext cx="3278931" cy="1630705"/>
            <a:chOff x="119336" y="4282571"/>
            <a:chExt cx="3278931" cy="1630705"/>
          </a:xfrm>
        </p:grpSpPr>
        <p:pic>
          <p:nvPicPr>
            <p:cNvPr id="6" name="Image 40" descr="Capture d’écran 2016-03-31 à 12.03.19.png"/>
            <p:cNvPicPr>
              <a:picLocks noChangeAspect="1"/>
            </p:cNvPicPr>
            <p:nvPr/>
          </p:nvPicPr>
          <p:blipFill>
            <a:blip r:embed="rId4"/>
            <a:srcRect b="46966"/>
            <a:stretch/>
          </p:blipFill>
          <p:spPr bwMode="auto">
            <a:xfrm>
              <a:off x="731404" y="4282571"/>
              <a:ext cx="2666863" cy="1630705"/>
            </a:xfrm>
            <a:prstGeom prst="rect">
              <a:avLst/>
            </a:prstGeom>
          </p:spPr>
        </p:pic>
        <p:sp>
          <p:nvSpPr>
            <p:cNvPr id="7" name="ZoneTexte 20"/>
            <p:cNvSpPr>
              <a:spLocks/>
            </p:cNvSpPr>
            <p:nvPr/>
          </p:nvSpPr>
          <p:spPr bwMode="auto">
            <a:xfrm>
              <a:off x="119336" y="4507232"/>
              <a:ext cx="1476164" cy="253916"/>
            </a:xfrm>
            <a:prstGeom prst="rect">
              <a:avLst/>
            </a:prstGeom>
            <a:solidFill>
              <a:srgbClr val="C90D22"/>
            </a:solidFill>
          </p:spPr>
          <p:txBody>
            <a:bodyPr wrap="square" lIns="36000" rIns="36000" rtlCol="0">
              <a:spAutoFit/>
            </a:bodyPr>
            <a:lstStyle/>
            <a:p>
              <a:pPr algn="ctr" defTabSz="457200">
                <a:spcBef>
                  <a:spcPts val="0"/>
                </a:spcBef>
                <a:spcAft>
                  <a:spcPts val="0"/>
                </a:spcAft>
                <a:defRPr/>
              </a:pPr>
              <a:r>
                <a:rPr lang="fr-FR" sz="1050">
                  <a:solidFill>
                    <a:prstClr val="white"/>
                  </a:solidFill>
                  <a:latin typeface="Calibri"/>
                  <a:ea typeface="Arial"/>
                  <a:cs typeface="Arial"/>
                </a:rPr>
                <a:t>VR &amp; Simulation 3D/4D</a:t>
              </a:r>
              <a:endParaRPr/>
            </a:p>
          </p:txBody>
        </p:sp>
      </p:grpSp>
      <p:grpSp>
        <p:nvGrpSpPr>
          <p:cNvPr id="8" name="Groupe 14"/>
          <p:cNvGrpSpPr/>
          <p:nvPr/>
        </p:nvGrpSpPr>
        <p:grpSpPr bwMode="auto">
          <a:xfrm>
            <a:off x="2499402" y="1029589"/>
            <a:ext cx="2192442" cy="1442094"/>
            <a:chOff x="2499402" y="1029589"/>
            <a:chExt cx="2192442" cy="1442094"/>
          </a:xfrm>
        </p:grpSpPr>
        <p:pic>
          <p:nvPicPr>
            <p:cNvPr id="9" name="Image 12"/>
            <p:cNvPicPr>
              <a:picLocks noChangeAspect="1"/>
            </p:cNvPicPr>
            <p:nvPr/>
          </p:nvPicPr>
          <p:blipFill>
            <a:blip r:embed="rId5"/>
            <a:stretch/>
          </p:blipFill>
          <p:spPr bwMode="auto">
            <a:xfrm>
              <a:off x="2499402" y="1349045"/>
              <a:ext cx="2015170" cy="1122638"/>
            </a:xfrm>
            <a:prstGeom prst="rect">
              <a:avLst/>
            </a:prstGeom>
          </p:spPr>
        </p:pic>
        <p:sp>
          <p:nvSpPr>
            <p:cNvPr id="10" name="ZoneTexte 18"/>
            <p:cNvSpPr>
              <a:spLocks/>
            </p:cNvSpPr>
            <p:nvPr/>
          </p:nvSpPr>
          <p:spPr bwMode="auto">
            <a:xfrm>
              <a:off x="3251684" y="1029589"/>
              <a:ext cx="1440160" cy="261610"/>
            </a:xfrm>
            <a:prstGeom prst="rect">
              <a:avLst/>
            </a:prstGeom>
            <a:solidFill>
              <a:srgbClr val="EE401C"/>
            </a:solidFill>
          </p:spPr>
          <p:txBody>
            <a:bodyPr wrap="square" rtlCol="0">
              <a:spAutoFit/>
            </a:bodyPr>
            <a:lstStyle/>
            <a:p>
              <a:pPr algn="ctr" defTabSz="457200">
                <a:spcBef>
                  <a:spcPts val="0"/>
                </a:spcBef>
                <a:spcAft>
                  <a:spcPts val="0"/>
                </a:spcAft>
                <a:defRPr/>
              </a:pPr>
              <a:r>
                <a:rPr lang="fr-FR" sz="1050">
                  <a:solidFill>
                    <a:prstClr val="white"/>
                  </a:solidFill>
                  <a:latin typeface="Calibri"/>
                  <a:ea typeface="Arial"/>
                  <a:cs typeface="Arial"/>
                </a:rPr>
                <a:t>Immersif 2D/4D</a:t>
              </a:r>
              <a:endParaRPr/>
            </a:p>
          </p:txBody>
        </p:sp>
      </p:grpSp>
      <p:grpSp>
        <p:nvGrpSpPr>
          <p:cNvPr id="11" name="Groupe 15"/>
          <p:cNvGrpSpPr/>
          <p:nvPr/>
        </p:nvGrpSpPr>
        <p:grpSpPr bwMode="auto">
          <a:xfrm>
            <a:off x="2387588" y="1043154"/>
            <a:ext cx="2340862" cy="1521587"/>
            <a:chOff x="2350982" y="1043154"/>
            <a:chExt cx="2340862" cy="1521587"/>
          </a:xfrm>
        </p:grpSpPr>
        <p:pic>
          <p:nvPicPr>
            <p:cNvPr id="12" name="Image 8" descr="Une image contenant intérieur, homme, table, debout&#10;&#10;Description générée automatiquement"/>
            <p:cNvPicPr>
              <a:picLocks noChangeAspect="1"/>
            </p:cNvPicPr>
            <p:nvPr/>
          </p:nvPicPr>
          <p:blipFill>
            <a:blip r:embed="rId6"/>
            <a:srcRect l="2357" t="8935" r="5113" b="11260"/>
            <a:stretch/>
          </p:blipFill>
          <p:spPr bwMode="auto">
            <a:xfrm>
              <a:off x="2350982" y="1107953"/>
              <a:ext cx="2252122" cy="1456788"/>
            </a:xfrm>
            <a:prstGeom prst="rect">
              <a:avLst/>
            </a:prstGeom>
          </p:spPr>
        </p:pic>
        <p:sp>
          <p:nvSpPr>
            <p:cNvPr id="13" name="ZoneTexte 42"/>
            <p:cNvSpPr>
              <a:spLocks/>
            </p:cNvSpPr>
            <p:nvPr/>
          </p:nvSpPr>
          <p:spPr bwMode="auto">
            <a:xfrm>
              <a:off x="3251684" y="1043154"/>
              <a:ext cx="1440160" cy="261610"/>
            </a:xfrm>
            <a:prstGeom prst="rect">
              <a:avLst/>
            </a:prstGeom>
            <a:solidFill>
              <a:srgbClr val="EE401C"/>
            </a:solidFill>
          </p:spPr>
          <p:txBody>
            <a:bodyPr wrap="square" rtlCol="0">
              <a:spAutoFit/>
            </a:bodyPr>
            <a:lstStyle/>
            <a:p>
              <a:pPr algn="ctr" defTabSz="457200">
                <a:spcBef>
                  <a:spcPts val="0"/>
                </a:spcBef>
                <a:spcAft>
                  <a:spcPts val="0"/>
                </a:spcAft>
                <a:defRPr/>
              </a:pPr>
              <a:r>
                <a:rPr lang="fr-FR" sz="1050">
                  <a:solidFill>
                    <a:prstClr val="white"/>
                  </a:solidFill>
                  <a:latin typeface="Calibri"/>
                  <a:ea typeface="Arial"/>
                  <a:cs typeface="Arial"/>
                </a:rPr>
                <a:t>Immersif 2D/4D</a:t>
              </a:r>
              <a:endParaRPr/>
            </a:p>
          </p:txBody>
        </p:sp>
      </p:grpSp>
      <p:grpSp>
        <p:nvGrpSpPr>
          <p:cNvPr id="14" name="Groupe 26"/>
          <p:cNvGrpSpPr/>
          <p:nvPr/>
        </p:nvGrpSpPr>
        <p:grpSpPr bwMode="auto">
          <a:xfrm>
            <a:off x="7534549" y="2471683"/>
            <a:ext cx="2509055" cy="1704861"/>
            <a:chOff x="7534549" y="2471683"/>
            <a:chExt cx="2509055" cy="1704861"/>
          </a:xfrm>
        </p:grpSpPr>
        <p:pic>
          <p:nvPicPr>
            <p:cNvPr id="15" name="Image 41"/>
            <p:cNvPicPr/>
            <p:nvPr/>
          </p:nvPicPr>
          <p:blipFill>
            <a:blip r:embed="rId7"/>
            <a:stretch/>
          </p:blipFill>
          <p:spPr bwMode="auto">
            <a:xfrm>
              <a:off x="7860196" y="2823711"/>
              <a:ext cx="2183408" cy="1352834"/>
            </a:xfrm>
            <a:prstGeom prst="rect">
              <a:avLst/>
            </a:prstGeom>
          </p:spPr>
        </p:pic>
        <p:pic>
          <p:nvPicPr>
            <p:cNvPr id="16" name="Image 11"/>
            <p:cNvPicPr>
              <a:picLocks noChangeAspect="1"/>
            </p:cNvPicPr>
            <p:nvPr/>
          </p:nvPicPr>
          <p:blipFill>
            <a:blip r:embed="rId8"/>
            <a:stretch/>
          </p:blipFill>
          <p:spPr bwMode="auto">
            <a:xfrm>
              <a:off x="7534549" y="2471683"/>
              <a:ext cx="1602014" cy="840477"/>
            </a:xfrm>
            <a:prstGeom prst="rect">
              <a:avLst/>
            </a:prstGeom>
          </p:spPr>
        </p:pic>
      </p:grpSp>
      <p:pic>
        <p:nvPicPr>
          <p:cNvPr id="17" name="Image 28"/>
          <p:cNvPicPr/>
          <p:nvPr/>
        </p:nvPicPr>
        <p:blipFill>
          <a:blip r:embed="rId9"/>
          <a:stretch/>
        </p:blipFill>
        <p:spPr bwMode="auto">
          <a:xfrm>
            <a:off x="9660396" y="2823711"/>
            <a:ext cx="2358118" cy="1386494"/>
          </a:xfrm>
          <a:prstGeom prst="rect">
            <a:avLst/>
          </a:prstGeom>
        </p:spPr>
      </p:pic>
      <p:sp>
        <p:nvSpPr>
          <p:cNvPr id="18" name="Titre 1"/>
          <p:cNvSpPr>
            <a:spLocks noGrp="1"/>
          </p:cNvSpPr>
          <p:nvPr>
            <p:ph type="title"/>
          </p:nvPr>
        </p:nvSpPr>
        <p:spPr bwMode="auto">
          <a:xfrm>
            <a:off x="155340" y="-36984"/>
            <a:ext cx="8229600" cy="801688"/>
          </a:xfrm>
        </p:spPr>
        <p:txBody>
          <a:bodyPr/>
          <a:lstStyle/>
          <a:p>
            <a:pPr>
              <a:defRPr/>
            </a:pPr>
            <a:r>
              <a:rPr lang="fr-FR"/>
              <a:t>ICE: From concept to UE project</a:t>
            </a:r>
            <a:endParaRPr lang="en"/>
          </a:p>
        </p:txBody>
      </p:sp>
      <p:sp>
        <p:nvSpPr>
          <p:cNvPr id="19" name="Espace réservé de la date 2"/>
          <p:cNvSpPr>
            <a:spLocks noGrp="1"/>
          </p:cNvSpPr>
          <p:nvPr>
            <p:ph type="dt" sz="half" idx="10"/>
          </p:nvPr>
        </p:nvSpPr>
        <p:spPr bwMode="auto"/>
        <p:txBody>
          <a:bodyPr/>
          <a:lstStyle/>
          <a:p>
            <a:pPr>
              <a:defRPr/>
            </a:pPr>
            <a:r>
              <a:rPr lang="fr-FR">
                <a:solidFill>
                  <a:prstClr val="white"/>
                </a:solidFill>
              </a:rPr>
              <a:t>02/12/2019</a:t>
            </a:r>
            <a:endParaRPr/>
          </a:p>
        </p:txBody>
      </p:sp>
      <p:sp>
        <p:nvSpPr>
          <p:cNvPr id="20" name="Espace réservé du pied de page 3"/>
          <p:cNvSpPr>
            <a:spLocks noGrp="1"/>
          </p:cNvSpPr>
          <p:nvPr>
            <p:ph type="ftr" sz="quarter" idx="11"/>
          </p:nvPr>
        </p:nvSpPr>
        <p:spPr bwMode="auto"/>
        <p:txBody>
          <a:bodyPr/>
          <a:lstStyle/>
          <a:p>
            <a:pPr>
              <a:defRPr/>
            </a:pPr>
            <a:r>
              <a:rPr lang="fr-FR">
                <a:solidFill>
                  <a:prstClr val="white"/>
                </a:solidFill>
                <a:latin typeface="Arial Narrow"/>
              </a:rPr>
              <a:t>UL - ERPI – LF2L -  l.dupont@univ-lorraine.fr</a:t>
            </a:r>
          </a:p>
        </p:txBody>
      </p:sp>
      <p:sp>
        <p:nvSpPr>
          <p:cNvPr id="21" name="Espace réservé du numéro de diapositive 4"/>
          <p:cNvSpPr>
            <a:spLocks noGrp="1"/>
          </p:cNvSpPr>
          <p:nvPr>
            <p:ph type="sldNum" sz="quarter" idx="12"/>
          </p:nvPr>
        </p:nvSpPr>
        <p:spPr bwMode="auto"/>
        <p:txBody>
          <a:bodyPr/>
          <a:lstStyle/>
          <a:p>
            <a:pPr>
              <a:defRPr/>
            </a:pPr>
            <a:fld id="{338A5FE9-C8FD-B844-A943-ED0841A77884}" type="slidenum">
              <a:rPr lang="fr-FR">
                <a:solidFill>
                  <a:prstClr val="white"/>
                </a:solidFill>
              </a:rPr>
              <a:t>32</a:t>
            </a:fld>
            <a:endParaRPr lang="fr-FR">
              <a:solidFill>
                <a:prstClr val="white"/>
              </a:solidFill>
            </a:endParaRPr>
          </a:p>
        </p:txBody>
      </p:sp>
      <p:pic>
        <p:nvPicPr>
          <p:cNvPr id="22" name="Image 10" descr="1.1.jpg"/>
          <p:cNvPicPr>
            <a:picLocks noChangeAspect="1"/>
          </p:cNvPicPr>
          <p:nvPr/>
        </p:nvPicPr>
        <p:blipFill>
          <a:blip r:embed="rId10"/>
          <a:srcRect l="21248" r="20185"/>
          <a:stretch/>
        </p:blipFill>
        <p:spPr bwMode="auto">
          <a:xfrm>
            <a:off x="4791463" y="1628326"/>
            <a:ext cx="2757679" cy="2746676"/>
          </a:xfrm>
          <a:prstGeom prst="rect">
            <a:avLst/>
          </a:prstGeom>
        </p:spPr>
      </p:pic>
      <p:sp>
        <p:nvSpPr>
          <p:cNvPr id="23" name="ZoneTexte 17"/>
          <p:cNvSpPr>
            <a:spLocks/>
          </p:cNvSpPr>
          <p:nvPr/>
        </p:nvSpPr>
        <p:spPr bwMode="auto">
          <a:xfrm>
            <a:off x="8504887" y="454073"/>
            <a:ext cx="1440160" cy="261610"/>
          </a:xfrm>
          <a:prstGeom prst="rect">
            <a:avLst/>
          </a:prstGeom>
          <a:solidFill>
            <a:srgbClr val="CD7923"/>
          </a:solidFill>
        </p:spPr>
        <p:txBody>
          <a:bodyPr wrap="square" rtlCol="0">
            <a:spAutoFit/>
          </a:bodyPr>
          <a:lstStyle/>
          <a:p>
            <a:pPr algn="ctr" defTabSz="457200">
              <a:spcBef>
                <a:spcPts val="0"/>
              </a:spcBef>
              <a:spcAft>
                <a:spcPts val="0"/>
              </a:spcAft>
              <a:defRPr/>
            </a:pPr>
            <a:r>
              <a:rPr lang="fr-FR" sz="1050">
                <a:solidFill>
                  <a:prstClr val="white"/>
                </a:solidFill>
                <a:latin typeface="Calibri"/>
                <a:ea typeface="Arial"/>
                <a:cs typeface="Arial"/>
              </a:rPr>
              <a:t>Créativité 2D</a:t>
            </a:r>
            <a:endParaRPr/>
          </a:p>
        </p:txBody>
      </p:sp>
      <p:grpSp>
        <p:nvGrpSpPr>
          <p:cNvPr id="24" name="Groupe 44"/>
          <p:cNvGrpSpPr/>
          <p:nvPr/>
        </p:nvGrpSpPr>
        <p:grpSpPr bwMode="auto">
          <a:xfrm>
            <a:off x="443372" y="2635152"/>
            <a:ext cx="3869982" cy="1763454"/>
            <a:chOff x="443372" y="2635152"/>
            <a:chExt cx="3869982" cy="1763454"/>
          </a:xfrm>
        </p:grpSpPr>
        <p:pic>
          <p:nvPicPr>
            <p:cNvPr id="25" name="Image 27"/>
            <p:cNvPicPr>
              <a:picLocks noChangeAspect="1"/>
            </p:cNvPicPr>
            <p:nvPr/>
          </p:nvPicPr>
          <p:blipFill>
            <a:blip r:embed="rId11"/>
            <a:stretch/>
          </p:blipFill>
          <p:spPr bwMode="auto">
            <a:xfrm>
              <a:off x="599457" y="2635152"/>
              <a:ext cx="3713897" cy="1763454"/>
            </a:xfrm>
            <a:prstGeom prst="rect">
              <a:avLst/>
            </a:prstGeom>
          </p:spPr>
        </p:pic>
        <p:sp>
          <p:nvSpPr>
            <p:cNvPr id="26" name="ZoneTexte 19"/>
            <p:cNvSpPr>
              <a:spLocks/>
            </p:cNvSpPr>
            <p:nvPr/>
          </p:nvSpPr>
          <p:spPr bwMode="auto">
            <a:xfrm>
              <a:off x="443372" y="2642719"/>
              <a:ext cx="1476164" cy="246221"/>
            </a:xfrm>
            <a:prstGeom prst="rect">
              <a:avLst/>
            </a:prstGeom>
            <a:solidFill>
              <a:srgbClr val="99D405"/>
            </a:solidFill>
          </p:spPr>
          <p:txBody>
            <a:bodyPr wrap="square" lIns="36000" rIns="36000" rtlCol="0">
              <a:spAutoFit/>
            </a:bodyPr>
            <a:lstStyle/>
            <a:p>
              <a:pPr algn="ctr" defTabSz="457200">
                <a:spcBef>
                  <a:spcPts val="0"/>
                </a:spcBef>
                <a:spcAft>
                  <a:spcPts val="0"/>
                </a:spcAft>
                <a:defRPr/>
              </a:pPr>
              <a:r>
                <a:rPr lang="fr-FR" sz="1000">
                  <a:solidFill>
                    <a:prstClr val="white"/>
                  </a:solidFill>
                  <a:latin typeface="Calibri"/>
                  <a:ea typeface="Arial"/>
                  <a:cs typeface="Arial"/>
                </a:rPr>
                <a:t>Evaluation par l’usage 4D</a:t>
              </a:r>
              <a:endParaRPr/>
            </a:p>
          </p:txBody>
        </p:sp>
      </p:grpSp>
      <p:grpSp>
        <p:nvGrpSpPr>
          <p:cNvPr id="27" name="Groupe 7"/>
          <p:cNvGrpSpPr/>
          <p:nvPr/>
        </p:nvGrpSpPr>
        <p:grpSpPr bwMode="auto">
          <a:xfrm>
            <a:off x="4403812" y="4457347"/>
            <a:ext cx="1527450" cy="1326638"/>
            <a:chOff x="4431360" y="4457347"/>
            <a:chExt cx="1527450" cy="1326638"/>
          </a:xfrm>
        </p:grpSpPr>
        <p:pic>
          <p:nvPicPr>
            <p:cNvPr id="28" name="Image 34" descr="IMG_3498 - copie.jpg"/>
            <p:cNvPicPr>
              <a:picLocks noChangeAspect="1"/>
            </p:cNvPicPr>
            <p:nvPr/>
          </p:nvPicPr>
          <p:blipFill>
            <a:blip r:embed="rId12"/>
            <a:srcRect l="14474" r="5825"/>
            <a:stretch/>
          </p:blipFill>
          <p:spPr bwMode="auto">
            <a:xfrm>
              <a:off x="4431360" y="4807944"/>
              <a:ext cx="1527450" cy="976041"/>
            </a:xfrm>
            <a:prstGeom prst="rect">
              <a:avLst/>
            </a:prstGeom>
          </p:spPr>
        </p:pic>
        <p:sp>
          <p:nvSpPr>
            <p:cNvPr id="29" name="ZoneTexte 21"/>
            <p:cNvSpPr>
              <a:spLocks/>
            </p:cNvSpPr>
            <p:nvPr/>
          </p:nvSpPr>
          <p:spPr bwMode="auto">
            <a:xfrm>
              <a:off x="4452249" y="4457347"/>
              <a:ext cx="1476164" cy="253916"/>
            </a:xfrm>
            <a:prstGeom prst="rect">
              <a:avLst/>
            </a:prstGeom>
            <a:solidFill>
              <a:srgbClr val="8F204A"/>
            </a:solidFill>
          </p:spPr>
          <p:txBody>
            <a:bodyPr wrap="square" lIns="36000" rIns="36000" rtlCol="0">
              <a:spAutoFit/>
            </a:bodyPr>
            <a:lstStyle/>
            <a:p>
              <a:pPr algn="ctr" defTabSz="457200">
                <a:spcBef>
                  <a:spcPts val="0"/>
                </a:spcBef>
                <a:spcAft>
                  <a:spcPts val="0"/>
                </a:spcAft>
                <a:defRPr/>
              </a:pPr>
              <a:r>
                <a:rPr lang="fr-FR" sz="1050">
                  <a:solidFill>
                    <a:prstClr val="white"/>
                  </a:solidFill>
                  <a:latin typeface="Calibri"/>
                  <a:ea typeface="Arial"/>
                  <a:cs typeface="Arial"/>
                </a:rPr>
                <a:t> Matérialisation 3D</a:t>
              </a:r>
              <a:endParaRPr/>
            </a:p>
          </p:txBody>
        </p:sp>
      </p:grpSp>
      <p:pic>
        <p:nvPicPr>
          <p:cNvPr id="30" name="Image 29" descr="Logo 5x5 cm  Lorraine Fab Living Lab.jpg"/>
          <p:cNvPicPr>
            <a:picLocks noChangeAspect="1"/>
          </p:cNvPicPr>
          <p:nvPr/>
        </p:nvPicPr>
        <p:blipFill>
          <a:blip r:embed="rId13"/>
          <a:srcRect l="9927" t="15971" r="7200" b="16578"/>
          <a:stretch/>
        </p:blipFill>
        <p:spPr bwMode="auto">
          <a:xfrm>
            <a:off x="10656757" y="253726"/>
            <a:ext cx="1152128" cy="937753"/>
          </a:xfrm>
          <a:prstGeom prst="rect">
            <a:avLst/>
          </a:prstGeom>
        </p:spPr>
      </p:pic>
      <p:grpSp>
        <p:nvGrpSpPr>
          <p:cNvPr id="31" name="Groupe 23"/>
          <p:cNvGrpSpPr/>
          <p:nvPr/>
        </p:nvGrpSpPr>
        <p:grpSpPr bwMode="auto">
          <a:xfrm>
            <a:off x="6168008" y="4039180"/>
            <a:ext cx="5833661" cy="1867950"/>
            <a:chOff x="6168008" y="4039180"/>
            <a:chExt cx="5833661" cy="1867950"/>
          </a:xfrm>
        </p:grpSpPr>
        <p:pic>
          <p:nvPicPr>
            <p:cNvPr id="32" name="Image 9"/>
            <p:cNvPicPr>
              <a:picLocks noChangeAspect="1"/>
            </p:cNvPicPr>
            <p:nvPr/>
          </p:nvPicPr>
          <p:blipFill>
            <a:blip r:embed="rId14"/>
            <a:stretch/>
          </p:blipFill>
          <p:spPr bwMode="auto">
            <a:xfrm>
              <a:off x="9912424" y="4581128"/>
              <a:ext cx="2089245" cy="1122002"/>
            </a:xfrm>
            <a:prstGeom prst="rect">
              <a:avLst/>
            </a:prstGeom>
          </p:spPr>
        </p:pic>
        <p:sp>
          <p:nvSpPr>
            <p:cNvPr id="33" name="ZoneTexte 25"/>
            <p:cNvSpPr>
              <a:spLocks/>
            </p:cNvSpPr>
            <p:nvPr/>
          </p:nvSpPr>
          <p:spPr bwMode="auto">
            <a:xfrm>
              <a:off x="7784807" y="4039180"/>
              <a:ext cx="1440160" cy="253916"/>
            </a:xfrm>
            <a:prstGeom prst="rect">
              <a:avLst/>
            </a:prstGeom>
            <a:solidFill>
              <a:srgbClr val="0E6BA9"/>
            </a:solidFill>
          </p:spPr>
          <p:txBody>
            <a:bodyPr wrap="square" rtlCol="0">
              <a:spAutoFit/>
            </a:bodyPr>
            <a:lstStyle/>
            <a:p>
              <a:pPr algn="ctr" defTabSz="457200">
                <a:spcBef>
                  <a:spcPts val="0"/>
                </a:spcBef>
                <a:spcAft>
                  <a:spcPts val="0"/>
                </a:spcAft>
                <a:defRPr/>
              </a:pPr>
              <a:r>
                <a:rPr lang="fr-FR" sz="1050">
                  <a:solidFill>
                    <a:prstClr val="white"/>
                  </a:solidFill>
                  <a:latin typeface="Calibri"/>
                  <a:ea typeface="Arial"/>
                  <a:cs typeface="Arial"/>
                </a:rPr>
                <a:t>Modélisation 2D/3D</a:t>
              </a:r>
              <a:endParaRPr/>
            </a:p>
          </p:txBody>
        </p:sp>
        <p:pic>
          <p:nvPicPr>
            <p:cNvPr id="34" name="Image 31" descr="Fig4description FAAST+bubble.png"/>
            <p:cNvPicPr>
              <a:picLocks noChangeAspect="1"/>
            </p:cNvPicPr>
            <p:nvPr/>
          </p:nvPicPr>
          <p:blipFill>
            <a:blip r:embed="rId15"/>
            <a:srcRect l="190" r="-1"/>
            <a:stretch/>
          </p:blipFill>
          <p:spPr bwMode="auto">
            <a:xfrm>
              <a:off x="6168008" y="4350204"/>
              <a:ext cx="3397300" cy="1556926"/>
            </a:xfrm>
            <a:prstGeom prst="rect">
              <a:avLst/>
            </a:prstGeom>
          </p:spPr>
        </p:pic>
      </p:grpSp>
      <p:pic>
        <p:nvPicPr>
          <p:cNvPr id="35" name="Image 6" descr="Une image contenant intérieur, table, pièce, fenêtre&#10;&#10;Description générée automatiquement"/>
          <p:cNvPicPr>
            <a:picLocks noChangeAspect="1"/>
          </p:cNvPicPr>
          <p:nvPr/>
        </p:nvPicPr>
        <p:blipFill>
          <a:blip r:embed="rId16"/>
          <a:srcRect l="11807" t="3700" b="12221"/>
          <a:stretch/>
        </p:blipFill>
        <p:spPr bwMode="auto">
          <a:xfrm>
            <a:off x="3411072" y="4736253"/>
            <a:ext cx="1527450" cy="1092157"/>
          </a:xfrm>
          <a:prstGeom prst="rect">
            <a:avLst/>
          </a:prstGeom>
        </p:spPr>
      </p:pic>
      <p:grpSp>
        <p:nvGrpSpPr>
          <p:cNvPr id="36" name="Groupe 43"/>
          <p:cNvGrpSpPr/>
          <p:nvPr/>
        </p:nvGrpSpPr>
        <p:grpSpPr bwMode="auto">
          <a:xfrm>
            <a:off x="11032832" y="1263494"/>
            <a:ext cx="1020209" cy="507605"/>
            <a:chOff x="11032832" y="1263494"/>
            <a:chExt cx="1020209" cy="507605"/>
          </a:xfrm>
        </p:grpSpPr>
        <p:pic>
          <p:nvPicPr>
            <p:cNvPr id="37" name="Image 36" descr="logoArt&amp;Met.jpg"/>
            <p:cNvPicPr>
              <a:picLocks noChangeAspect="1"/>
            </p:cNvPicPr>
            <p:nvPr/>
          </p:nvPicPr>
          <p:blipFill>
            <a:blip r:embed="rId17"/>
            <a:stretch/>
          </p:blipFill>
          <p:spPr bwMode="auto">
            <a:xfrm>
              <a:off x="11218025" y="1263494"/>
              <a:ext cx="649824" cy="195798"/>
            </a:xfrm>
            <a:prstGeom prst="rect">
              <a:avLst/>
            </a:prstGeom>
          </p:spPr>
        </p:pic>
        <p:pic>
          <p:nvPicPr>
            <p:cNvPr id="38" name="Image 37" descr="Logo-Lampa.jpeg"/>
            <p:cNvPicPr>
              <a:picLocks noChangeAspect="1"/>
            </p:cNvPicPr>
            <p:nvPr/>
          </p:nvPicPr>
          <p:blipFill>
            <a:blip r:embed="rId18"/>
            <a:stretch/>
          </p:blipFill>
          <p:spPr bwMode="auto">
            <a:xfrm>
              <a:off x="11032832" y="1523334"/>
              <a:ext cx="1020209" cy="247765"/>
            </a:xfrm>
            <a:prstGeom prst="rect">
              <a:avLst/>
            </a:prstGeom>
          </p:spPr>
        </p:pic>
      </p:grpSp>
      <p:grpSp>
        <p:nvGrpSpPr>
          <p:cNvPr id="39" name="Groupe 16"/>
          <p:cNvGrpSpPr/>
          <p:nvPr/>
        </p:nvGrpSpPr>
        <p:grpSpPr bwMode="auto">
          <a:xfrm>
            <a:off x="9832451" y="4507728"/>
            <a:ext cx="2248598" cy="1264837"/>
            <a:chOff x="9832451" y="4507728"/>
            <a:chExt cx="2248598" cy="1264837"/>
          </a:xfrm>
        </p:grpSpPr>
        <p:pic>
          <p:nvPicPr>
            <p:cNvPr id="40" name="Image 35"/>
            <p:cNvPicPr>
              <a:picLocks noChangeAspect="1"/>
            </p:cNvPicPr>
            <p:nvPr/>
          </p:nvPicPr>
          <p:blipFill>
            <a:blip r:embed="rId19"/>
            <a:stretch/>
          </p:blipFill>
          <p:spPr bwMode="auto">
            <a:xfrm>
              <a:off x="9832451" y="4507728"/>
              <a:ext cx="2248598" cy="1264837"/>
            </a:xfrm>
            <a:prstGeom prst="rect">
              <a:avLst/>
            </a:prstGeom>
          </p:spPr>
        </p:pic>
        <p:pic>
          <p:nvPicPr>
            <p:cNvPr id="41" name="Image 27" descr="ESIAL6.png"/>
            <p:cNvPicPr>
              <a:picLocks noChangeAspect="1"/>
            </p:cNvPicPr>
            <p:nvPr/>
          </p:nvPicPr>
          <p:blipFill>
            <a:blip r:embed="rId20"/>
            <a:srcRect r="51820"/>
            <a:stretch/>
          </p:blipFill>
          <p:spPr bwMode="auto">
            <a:xfrm>
              <a:off x="11294179" y="5021701"/>
              <a:ext cx="475425" cy="207499"/>
            </a:xfrm>
            <a:prstGeom prst="rect">
              <a:avLst/>
            </a:prstGeom>
            <a:noFill/>
            <a:ln w="9525">
              <a:noFill/>
              <a:miter lim="800000"/>
              <a:headEnd/>
              <a:tailEnd/>
            </a:ln>
          </p:spPr>
        </p:pic>
      </p:grpSp>
      <p:sp>
        <p:nvSpPr>
          <p:cNvPr id="42" name="ZoneTexte 32"/>
          <p:cNvSpPr>
            <a:spLocks/>
          </p:cNvSpPr>
          <p:nvPr/>
        </p:nvSpPr>
        <p:spPr bwMode="auto">
          <a:xfrm>
            <a:off x="238733" y="595717"/>
            <a:ext cx="5425219" cy="276999"/>
          </a:xfrm>
          <a:prstGeom prst="rect">
            <a:avLst/>
          </a:prstGeom>
          <a:noFill/>
        </p:spPr>
        <p:txBody>
          <a:bodyPr wrap="squar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rPr>
              <a:t>Pilote : L. Dupont / Mise en œuvre : LF2L + LVC</a:t>
            </a:r>
            <a:endParaRPr/>
          </a:p>
        </p:txBody>
      </p:sp>
      <p:sp>
        <p:nvSpPr>
          <p:cNvPr id="43" name="ZoneTexte 39"/>
          <p:cNvSpPr>
            <a:spLocks/>
          </p:cNvSpPr>
          <p:nvPr/>
        </p:nvSpPr>
        <p:spPr bwMode="auto">
          <a:xfrm>
            <a:off x="227348" y="836712"/>
            <a:ext cx="1572866" cy="276999"/>
          </a:xfrm>
          <a:prstGeom prst="rect">
            <a:avLst/>
          </a:prstGeom>
          <a:noFill/>
        </p:spPr>
        <p:txBody>
          <a:bodyPr wrap="non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rPr>
              <a:t>Période : 2016-2021</a:t>
            </a:r>
            <a:endParaRPr/>
          </a:p>
        </p:txBody>
      </p:sp>
      <p:pic>
        <p:nvPicPr>
          <p:cNvPr id="44" name="Image 5"/>
          <p:cNvPicPr>
            <a:picLocks noChangeAspect="1"/>
          </p:cNvPicPr>
          <p:nvPr/>
        </p:nvPicPr>
        <p:blipFill>
          <a:blip r:embed="rId21"/>
          <a:stretch/>
        </p:blipFill>
        <p:spPr bwMode="auto">
          <a:xfrm>
            <a:off x="71805" y="1515558"/>
            <a:ext cx="2219297" cy="1085350"/>
          </a:xfrm>
          <a:prstGeom prst="rect">
            <a:avLst/>
          </a:prstGeom>
        </p:spPr>
      </p:pic>
      <p:grpSp>
        <p:nvGrpSpPr>
          <p:cNvPr id="45" name="Groupe 47"/>
          <p:cNvGrpSpPr/>
          <p:nvPr/>
        </p:nvGrpSpPr>
        <p:grpSpPr bwMode="auto">
          <a:xfrm>
            <a:off x="10080912" y="1821874"/>
            <a:ext cx="1972129" cy="932689"/>
            <a:chOff x="4898601" y="645833"/>
            <a:chExt cx="1972129" cy="932689"/>
          </a:xfrm>
        </p:grpSpPr>
        <p:pic>
          <p:nvPicPr>
            <p:cNvPr id="46" name="Immagine 14"/>
            <p:cNvPicPr>
              <a:picLocks noChangeAspect="1"/>
            </p:cNvPicPr>
            <p:nvPr/>
          </p:nvPicPr>
          <p:blipFill>
            <a:blip r:embed="rId22"/>
            <a:stretch/>
          </p:blipFill>
          <p:spPr bwMode="auto">
            <a:xfrm>
              <a:off x="4898601" y="936005"/>
              <a:ext cx="1972129" cy="642516"/>
            </a:xfrm>
            <a:prstGeom prst="rect">
              <a:avLst/>
            </a:prstGeom>
          </p:spPr>
        </p:pic>
        <p:pic>
          <p:nvPicPr>
            <p:cNvPr id="47" name="Picture 4" descr="Résultat de recherche d'images pour &quot;europe flag&quot;"/>
            <p:cNvPicPr>
              <a:picLocks noChangeAspect="1" noChangeArrowheads="1"/>
            </p:cNvPicPr>
            <p:nvPr/>
          </p:nvPicPr>
          <p:blipFill>
            <a:blip r:embed="rId23"/>
            <a:stretch/>
          </p:blipFill>
          <p:spPr bwMode="auto">
            <a:xfrm>
              <a:off x="6035714" y="645833"/>
              <a:ext cx="607577" cy="404315"/>
            </a:xfrm>
            <a:prstGeom prst="rect">
              <a:avLst/>
            </a:prstGeom>
            <a:noFill/>
          </p:spPr>
        </p:pic>
      </p:grpSp>
      <p:sp>
        <p:nvSpPr>
          <p:cNvPr id="48" name="ZoneTexte 48"/>
          <p:cNvSpPr>
            <a:spLocks/>
          </p:cNvSpPr>
          <p:nvPr/>
        </p:nvSpPr>
        <p:spPr bwMode="auto">
          <a:xfrm>
            <a:off x="6947785" y="45764"/>
            <a:ext cx="5133263" cy="461665"/>
          </a:xfrm>
          <a:prstGeom prst="rect">
            <a:avLst/>
          </a:prstGeom>
          <a:noFill/>
        </p:spPr>
        <p:txBody>
          <a:bodyPr wrap="square" rtlCol="0">
            <a:spAutoFit/>
          </a:bodyPr>
          <a:lstStyle/>
          <a:p>
            <a:pPr lvl="0">
              <a:defRPr/>
            </a:pPr>
            <a:r>
              <a:rPr lang="fr-FR" sz="1200" b="0" i="0" u="none" strike="noStrike" cap="none" spc="0">
                <a:ln>
                  <a:noFill/>
                </a:ln>
                <a:solidFill>
                  <a:prstClr val="white">
                    <a:lumMod val="50000"/>
                  </a:prstClr>
                </a:solidFill>
                <a:latin typeface="Arial"/>
                <a:ea typeface="ＭＳ Ｐゴシック"/>
              </a:rPr>
              <a:t>(Dupont et al. 2016</a:t>
            </a:r>
            <a:r>
              <a:rPr lang="fr-FR" sz="1200">
                <a:solidFill>
                  <a:prstClr val="white">
                    <a:lumMod val="50000"/>
                  </a:prstClr>
                </a:solidFill>
              </a:rPr>
              <a:t>, 2017; Pallot et al, 2017; Dupont et al. </a:t>
            </a:r>
            <a:r>
              <a:rPr lang="fr-FR" sz="1200" b="0" i="0" u="none" strike="noStrike" cap="none" spc="0">
                <a:ln>
                  <a:noFill/>
                </a:ln>
                <a:solidFill>
                  <a:prstClr val="white">
                    <a:lumMod val="50000"/>
                  </a:prstClr>
                </a:solidFill>
                <a:latin typeface="Arial"/>
                <a:ea typeface="ＭＳ Ｐゴシック"/>
              </a:rPr>
              <a:t>2018, Dupont et Arbelaez, 2019)</a:t>
            </a:r>
            <a:endParaRPr/>
          </a:p>
        </p:txBody>
      </p:sp>
      <p:grpSp>
        <p:nvGrpSpPr>
          <p:cNvPr id="49" name="Groupe 53"/>
          <p:cNvGrpSpPr/>
          <p:nvPr/>
        </p:nvGrpSpPr>
        <p:grpSpPr bwMode="auto">
          <a:xfrm>
            <a:off x="4763852" y="858436"/>
            <a:ext cx="2670908" cy="1058396"/>
            <a:chOff x="4763852" y="858436"/>
            <a:chExt cx="2670908" cy="1058396"/>
          </a:xfrm>
        </p:grpSpPr>
        <p:pic>
          <p:nvPicPr>
            <p:cNvPr id="50" name="Image 49"/>
            <p:cNvPicPr>
              <a:picLocks noChangeAspect="1"/>
            </p:cNvPicPr>
            <p:nvPr/>
          </p:nvPicPr>
          <p:blipFill>
            <a:blip r:embed="rId24"/>
            <a:srcRect l="4155" t="16514" b="26158"/>
            <a:stretch/>
          </p:blipFill>
          <p:spPr bwMode="auto">
            <a:xfrm>
              <a:off x="5466110" y="858436"/>
              <a:ext cx="1968650" cy="662352"/>
            </a:xfrm>
            <a:prstGeom prst="rect">
              <a:avLst/>
            </a:prstGeom>
          </p:spPr>
        </p:pic>
        <p:pic>
          <p:nvPicPr>
            <p:cNvPr id="51" name="Picture 2" descr="Accueil"/>
            <p:cNvPicPr>
              <a:picLocks noChangeAspect="1" noChangeArrowheads="1"/>
            </p:cNvPicPr>
            <p:nvPr/>
          </p:nvPicPr>
          <p:blipFill>
            <a:blip r:embed="rId25"/>
            <a:stretch/>
          </p:blipFill>
          <p:spPr bwMode="auto">
            <a:xfrm>
              <a:off x="6780076" y="1376772"/>
              <a:ext cx="517665" cy="469351"/>
            </a:xfrm>
            <a:prstGeom prst="rect">
              <a:avLst/>
            </a:prstGeom>
            <a:noFill/>
          </p:spPr>
        </p:pic>
        <p:pic>
          <p:nvPicPr>
            <p:cNvPr id="52" name="Picture 2"/>
            <p:cNvPicPr>
              <a:picLocks noChangeAspect="1" noChangeArrowheads="1"/>
            </p:cNvPicPr>
            <p:nvPr/>
          </p:nvPicPr>
          <p:blipFill>
            <a:blip r:embed="rId26"/>
            <a:stretch/>
          </p:blipFill>
          <p:spPr bwMode="auto">
            <a:xfrm>
              <a:off x="4763852" y="931794"/>
              <a:ext cx="726591" cy="750811"/>
            </a:xfrm>
            <a:prstGeom prst="rect">
              <a:avLst/>
            </a:prstGeom>
            <a:noFill/>
            <a:ln>
              <a:noFill/>
            </a:ln>
          </p:spPr>
        </p:pic>
        <p:pic>
          <p:nvPicPr>
            <p:cNvPr id="53" name="Image 52"/>
            <p:cNvPicPr>
              <a:picLocks noChangeAspect="1"/>
            </p:cNvPicPr>
            <p:nvPr/>
          </p:nvPicPr>
          <p:blipFill>
            <a:blip r:embed="rId27"/>
            <a:stretch/>
          </p:blipFill>
          <p:spPr bwMode="auto">
            <a:xfrm>
              <a:off x="5620849" y="1507941"/>
              <a:ext cx="1159227" cy="408891"/>
            </a:xfrm>
            <a:prstGeom prst="rect">
              <a:avLst/>
            </a:prstGeom>
          </p:spPr>
        </p:pic>
      </p:grpSp>
      <p:sp>
        <p:nvSpPr>
          <p:cNvPr id="54" name="ZoneTexte 22"/>
          <p:cNvSpPr>
            <a:spLocks/>
          </p:cNvSpPr>
          <p:nvPr/>
        </p:nvSpPr>
        <p:spPr bwMode="auto">
          <a:xfrm>
            <a:off x="6096000" y="718141"/>
            <a:ext cx="1440160" cy="261610"/>
          </a:xfrm>
          <a:prstGeom prst="rect">
            <a:avLst/>
          </a:prstGeom>
          <a:solidFill>
            <a:srgbClr val="F8A438"/>
          </a:solidFill>
        </p:spPr>
        <p:txBody>
          <a:bodyPr wrap="square" rtlCol="0">
            <a:spAutoFit/>
          </a:bodyPr>
          <a:lstStyle/>
          <a:p>
            <a:pPr algn="ctr" defTabSz="457200">
              <a:spcBef>
                <a:spcPts val="0"/>
              </a:spcBef>
              <a:spcAft>
                <a:spcPts val="0"/>
              </a:spcAft>
              <a:defRPr/>
            </a:pPr>
            <a:r>
              <a:rPr lang="fr-FR" sz="1050">
                <a:solidFill>
                  <a:prstClr val="white"/>
                </a:solidFill>
                <a:latin typeface="Calibri"/>
                <a:ea typeface="Arial"/>
                <a:cs typeface="Arial"/>
              </a:rPr>
              <a:t>Open Innovation 2D</a:t>
            </a:r>
            <a:endParaRPr/>
          </a:p>
        </p:txBody>
      </p:sp>
      <p:pic>
        <p:nvPicPr>
          <p:cNvPr id="55" name="Image 54"/>
          <p:cNvPicPr>
            <a:picLocks noChangeAspect="1"/>
          </p:cNvPicPr>
          <p:nvPr/>
        </p:nvPicPr>
        <p:blipFill>
          <a:blip r:embed="rId28"/>
          <a:stretch/>
        </p:blipFill>
        <p:spPr bwMode="auto">
          <a:xfrm>
            <a:off x="6888087" y="1836347"/>
            <a:ext cx="681940" cy="29882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5"/>
          <p:cNvSpPr>
            <a:spLocks noGrp="1"/>
          </p:cNvSpPr>
          <p:nvPr>
            <p:ph type="title"/>
          </p:nvPr>
        </p:nvSpPr>
        <p:spPr bwMode="auto">
          <a:xfrm>
            <a:off x="609600" y="159324"/>
            <a:ext cx="10972800" cy="801688"/>
          </a:xfrm>
        </p:spPr>
        <p:txBody>
          <a:bodyPr/>
          <a:lstStyle/>
          <a:p>
            <a:pPr>
              <a:defRPr/>
            </a:pPr>
            <a:r>
              <a:rPr lang="fr-FR"/>
              <a:t>2019-2022: engagement sur 4 projets H2020</a:t>
            </a:r>
            <a:endParaRPr/>
          </a:p>
        </p:txBody>
      </p:sp>
      <p:sp>
        <p:nvSpPr>
          <p:cNvPr id="5" name="Espace réservé de la date 1"/>
          <p:cNvSpPr>
            <a:spLocks noGrp="1"/>
          </p:cNvSpPr>
          <p:nvPr>
            <p:ph type="dt" sz="half" idx="10"/>
          </p:nvPr>
        </p:nvSpPr>
        <p:spPr bwMode="auto"/>
        <p:txBody>
          <a:bodyPr/>
          <a:lstStyle/>
          <a:p>
            <a:pPr>
              <a:defRPr/>
            </a:pPr>
            <a:r>
              <a:rPr lang="fr-FR"/>
              <a:t>02/12/2019</a:t>
            </a:r>
          </a:p>
        </p:txBody>
      </p:sp>
      <p:sp>
        <p:nvSpPr>
          <p:cNvPr id="6" name="Espace réservé du pied de page 2"/>
          <p:cNvSpPr>
            <a:spLocks noGrp="1"/>
          </p:cNvSpPr>
          <p:nvPr>
            <p:ph type="ftr" sz="quarter" idx="11"/>
          </p:nvPr>
        </p:nvSpPr>
        <p:spPr bwMode="auto"/>
        <p:txBody>
          <a:bodyPr/>
          <a:lstStyle/>
          <a:p>
            <a:pPr>
              <a:defRPr/>
            </a:pPr>
            <a:r>
              <a:rPr lang="fr-FR"/>
              <a:t>UL - ERPI – LF2L -  l.dupont@univ-lorraine.fr</a:t>
            </a:r>
          </a:p>
        </p:txBody>
      </p:sp>
      <p:sp>
        <p:nvSpPr>
          <p:cNvPr id="7" name="Espace réservé du numéro de diapositive 3"/>
          <p:cNvSpPr>
            <a:spLocks noGrp="1"/>
          </p:cNvSpPr>
          <p:nvPr>
            <p:ph type="sldNum" sz="quarter" idx="12"/>
          </p:nvPr>
        </p:nvSpPr>
        <p:spPr bwMode="auto"/>
        <p:txBody>
          <a:bodyPr/>
          <a:lstStyle/>
          <a:p>
            <a:pPr>
              <a:defRPr/>
            </a:pPr>
            <a:fld id="{7C6A7BA0-782A-DD4D-81F6-00290CB74E62}" type="slidenum">
              <a:rPr lang="fr-FR"/>
              <a:t>33</a:t>
            </a:fld>
            <a:endParaRPr lang="fr-FR"/>
          </a:p>
        </p:txBody>
      </p:sp>
      <p:grpSp>
        <p:nvGrpSpPr>
          <p:cNvPr id="8" name="Groupe 4"/>
          <p:cNvGrpSpPr/>
          <p:nvPr/>
        </p:nvGrpSpPr>
        <p:grpSpPr bwMode="auto">
          <a:xfrm>
            <a:off x="798525" y="1527620"/>
            <a:ext cx="2921000" cy="3412151"/>
            <a:chOff x="488840" y="1454633"/>
            <a:chExt cx="2921000" cy="3412151"/>
          </a:xfrm>
        </p:grpSpPr>
        <p:pic>
          <p:nvPicPr>
            <p:cNvPr id="9" name="Picture 7"/>
            <p:cNvPicPr/>
            <p:nvPr/>
          </p:nvPicPr>
          <p:blipFill>
            <a:blip r:embed="rId3"/>
            <a:srcRect b="23578"/>
            <a:stretch/>
          </p:blipFill>
          <p:spPr bwMode="auto">
            <a:xfrm>
              <a:off x="488840" y="2103128"/>
              <a:ext cx="2921000" cy="2763656"/>
            </a:xfrm>
            <a:prstGeom prst="rect">
              <a:avLst/>
            </a:prstGeom>
          </p:spPr>
        </p:pic>
        <p:pic>
          <p:nvPicPr>
            <p:cNvPr id="10" name="Picture 2" descr="https://lh4.googleusercontent.com/spYPr-YlrsllSUedmcoT5EnOT2w8o8i-JCtD4Sm4e0GQPeN5Yl_R2t9WyY7_YMil54ppeD40UtEvBcAmdYJwq8-U4jTpOL8EsHHUypRXto_7Nbt2aF2eErE534osiwT3U_Qnpgk"/>
            <p:cNvPicPr>
              <a:picLocks noChangeAspect="1" noChangeArrowheads="1"/>
            </p:cNvPicPr>
            <p:nvPr/>
          </p:nvPicPr>
          <p:blipFill>
            <a:blip r:embed="rId4"/>
            <a:srcRect l="6659" t="27306" r="8783" b="28754"/>
            <a:stretch/>
          </p:blipFill>
          <p:spPr bwMode="auto">
            <a:xfrm>
              <a:off x="1176513" y="1454633"/>
              <a:ext cx="1729020" cy="598996"/>
            </a:xfrm>
            <a:prstGeom prst="rect">
              <a:avLst/>
            </a:prstGeom>
            <a:noFill/>
          </p:spPr>
        </p:pic>
      </p:grpSp>
      <p:pic>
        <p:nvPicPr>
          <p:cNvPr id="11" name="Image 9"/>
          <p:cNvPicPr/>
          <p:nvPr/>
        </p:nvPicPr>
        <p:blipFill>
          <a:blip r:embed="rId5"/>
          <a:stretch/>
        </p:blipFill>
        <p:spPr bwMode="auto">
          <a:xfrm>
            <a:off x="7497941" y="1879241"/>
            <a:ext cx="4176183" cy="3223525"/>
          </a:xfrm>
          <a:prstGeom prst="rect">
            <a:avLst/>
          </a:prstGeom>
          <a:noFill/>
        </p:spPr>
      </p:pic>
      <p:pic>
        <p:nvPicPr>
          <p:cNvPr id="12" name="Image 1" descr="logo-erpi-ul.gif"/>
          <p:cNvPicPr>
            <a:picLocks noChangeAspect="1"/>
          </p:cNvPicPr>
          <p:nvPr/>
        </p:nvPicPr>
        <p:blipFill>
          <a:blip r:embed="rId6"/>
          <a:stretch/>
        </p:blipFill>
        <p:spPr bwMode="auto">
          <a:xfrm>
            <a:off x="4712345" y="3086759"/>
            <a:ext cx="1037993" cy="504056"/>
          </a:xfrm>
          <a:prstGeom prst="rect">
            <a:avLst/>
          </a:prstGeom>
          <a:noFill/>
          <a:ln>
            <a:noFill/>
          </a:ln>
        </p:spPr>
      </p:pic>
      <p:pic>
        <p:nvPicPr>
          <p:cNvPr id="13" name="Image 12" descr="ENSGSI-Logo institutionel Q° - copie.jpg"/>
          <p:cNvPicPr>
            <a:picLocks noChangeAspect="1"/>
          </p:cNvPicPr>
          <p:nvPr/>
        </p:nvPicPr>
        <p:blipFill>
          <a:blip r:embed="rId7"/>
          <a:srcRect b="15754"/>
          <a:stretch/>
        </p:blipFill>
        <p:spPr bwMode="auto">
          <a:xfrm>
            <a:off x="5892133" y="3005426"/>
            <a:ext cx="832614" cy="676076"/>
          </a:xfrm>
          <a:prstGeom prst="rect">
            <a:avLst/>
          </a:prstGeom>
        </p:spPr>
      </p:pic>
      <p:pic>
        <p:nvPicPr>
          <p:cNvPr id="14" name="Image 13" descr="Logo 5x5 cm  Lorraine Fab Living Lab.jpg"/>
          <p:cNvPicPr>
            <a:picLocks noChangeAspect="1"/>
          </p:cNvPicPr>
          <p:nvPr/>
        </p:nvPicPr>
        <p:blipFill>
          <a:blip r:embed="rId8"/>
          <a:srcRect l="9927" t="15971" r="7200" b="16578"/>
          <a:stretch/>
        </p:blipFill>
        <p:spPr bwMode="auto">
          <a:xfrm>
            <a:off x="5346181" y="3910505"/>
            <a:ext cx="913661" cy="743657"/>
          </a:xfrm>
          <a:prstGeom prst="rect">
            <a:avLst/>
          </a:prstGeom>
        </p:spPr>
      </p:pic>
      <p:pic>
        <p:nvPicPr>
          <p:cNvPr id="15" name="Picture 2" descr="Résultat de recherche d'images pour &quot;europe flag&quot;"/>
          <p:cNvPicPr>
            <a:picLocks noChangeAspect="1" noChangeArrowheads="1"/>
          </p:cNvPicPr>
          <p:nvPr/>
        </p:nvPicPr>
        <p:blipFill>
          <a:blip r:embed="rId9"/>
          <a:stretch/>
        </p:blipFill>
        <p:spPr bwMode="auto">
          <a:xfrm>
            <a:off x="5359711" y="5024809"/>
            <a:ext cx="900131" cy="598996"/>
          </a:xfrm>
          <a:prstGeom prst="rect">
            <a:avLst/>
          </a:prstGeom>
          <a:noFill/>
        </p:spPr>
      </p:pic>
      <p:pic>
        <p:nvPicPr>
          <p:cNvPr id="16" name="Image 17" descr="UL.jpg"/>
          <p:cNvPicPr>
            <a:picLocks noChangeAspect="1"/>
          </p:cNvPicPr>
          <p:nvPr/>
        </p:nvPicPr>
        <p:blipFill>
          <a:blip r:embed="rId10">
            <a:clrChange>
              <a:clrFrom>
                <a:srgbClr val="FFFFFF"/>
              </a:clrFrom>
              <a:clrTo>
                <a:srgbClr val="FFFFFF">
                  <a:alpha val="0"/>
                </a:srgbClr>
              </a:clrTo>
            </a:clrChange>
          </a:blip>
          <a:stretch/>
        </p:blipFill>
        <p:spPr bwMode="auto">
          <a:xfrm>
            <a:off x="5159459" y="1856304"/>
            <a:ext cx="1368152" cy="685239"/>
          </a:xfrm>
          <a:prstGeom prst="rect">
            <a:avLst/>
          </a:prstGeom>
        </p:spPr>
      </p:pic>
      <p:sp>
        <p:nvSpPr>
          <p:cNvPr id="17" name="Rectangle 19"/>
          <p:cNvSpPr/>
          <p:nvPr/>
        </p:nvSpPr>
        <p:spPr bwMode="auto">
          <a:xfrm>
            <a:off x="7160344" y="5110139"/>
            <a:ext cx="4889088" cy="584775"/>
          </a:xfrm>
          <a:prstGeom prst="rect">
            <a:avLst/>
          </a:prstGeom>
        </p:spPr>
        <p:txBody>
          <a:bodyPr wrap="square">
            <a:spAutoFit/>
          </a:bodyPr>
          <a:lstStyle/>
          <a:p>
            <a:pPr algn="ctr">
              <a:defRPr/>
            </a:pPr>
            <a:r>
              <a:rPr lang="en" sz="1600"/>
              <a:t>Call: H2020-NMBP-TR-IND-2018-2020 </a:t>
            </a:r>
            <a:endParaRPr/>
          </a:p>
          <a:p>
            <a:pPr algn="ctr">
              <a:defRPr/>
            </a:pPr>
            <a:r>
              <a:rPr lang="en" sz="1600"/>
              <a:t>(TRANSFORMING EUROPEAN INDUSTRY) </a:t>
            </a:r>
            <a:endParaRPr/>
          </a:p>
        </p:txBody>
      </p:sp>
      <p:sp>
        <p:nvSpPr>
          <p:cNvPr id="18" name="Rectangle 20"/>
          <p:cNvSpPr/>
          <p:nvPr/>
        </p:nvSpPr>
        <p:spPr bwMode="auto">
          <a:xfrm>
            <a:off x="-176981" y="4869159"/>
            <a:ext cx="5648633" cy="830997"/>
          </a:xfrm>
          <a:prstGeom prst="rect">
            <a:avLst/>
          </a:prstGeom>
        </p:spPr>
        <p:txBody>
          <a:bodyPr wrap="square">
            <a:spAutoFit/>
          </a:bodyPr>
          <a:lstStyle/>
          <a:p>
            <a:pPr algn="ctr">
              <a:defRPr/>
            </a:pPr>
            <a:r>
              <a:rPr lang="en" sz="1600"/>
              <a:t>Call: H2020-LC-SC3-2018-2019-2020 </a:t>
            </a:r>
            <a:endParaRPr/>
          </a:p>
          <a:p>
            <a:pPr algn="ctr">
              <a:defRPr/>
            </a:pPr>
            <a:r>
              <a:rPr lang="en" sz="1600"/>
              <a:t>(BUILDING A LOW-CARBON, CLIMATE RESILIENT FUTURE: SECURE, CLEAN AND EFFICIENT ENERGY) </a:t>
            </a:r>
            <a:endParaRPr/>
          </a:p>
        </p:txBody>
      </p:sp>
      <p:pic>
        <p:nvPicPr>
          <p:cNvPr id="19" name="Picture 2" descr="Groupe de Recherche en Energie Electrique de Nancy"/>
          <p:cNvPicPr>
            <a:picLocks noChangeAspect="1" noChangeArrowheads="1"/>
          </p:cNvPicPr>
          <p:nvPr/>
        </p:nvPicPr>
        <p:blipFill>
          <a:blip r:embed="rId11"/>
          <a:stretch/>
        </p:blipFill>
        <p:spPr bwMode="auto">
          <a:xfrm>
            <a:off x="3728164" y="2288884"/>
            <a:ext cx="1437853" cy="576679"/>
          </a:xfrm>
          <a:prstGeom prst="rect">
            <a:avLst/>
          </a:prstGeom>
          <a:noFill/>
        </p:spPr>
      </p:pic>
      <p:sp>
        <p:nvSpPr>
          <p:cNvPr id="20" name="Ellipse 21"/>
          <p:cNvSpPr/>
          <p:nvPr/>
        </p:nvSpPr>
        <p:spPr bwMode="auto">
          <a:xfrm>
            <a:off x="4531261" y="2661468"/>
            <a:ext cx="2547964" cy="2259230"/>
          </a:xfrm>
          <a:prstGeom prst="ellipse">
            <a:avLst/>
          </a:prstGeom>
          <a:no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FR"/>
          </a:p>
        </p:txBody>
      </p:sp>
      <p:sp>
        <p:nvSpPr>
          <p:cNvPr id="21" name="Rectangle 6"/>
          <p:cNvSpPr/>
          <p:nvPr/>
        </p:nvSpPr>
        <p:spPr bwMode="auto">
          <a:xfrm>
            <a:off x="1075036" y="1064441"/>
            <a:ext cx="2890600" cy="369332"/>
          </a:xfrm>
          <a:prstGeom prst="rect">
            <a:avLst/>
          </a:prstGeom>
        </p:spPr>
        <p:txBody>
          <a:bodyPr wrap="none">
            <a:spAutoFit/>
          </a:bodyPr>
          <a:lstStyle/>
          <a:p>
            <a:pPr>
              <a:defRPr/>
            </a:pPr>
            <a:r>
              <a:rPr lang="en-US" u="sng">
                <a:hlinkClick r:id="rId12" tooltip="https://www.smagrinet.eu/"/>
              </a:rPr>
              <a:t>https://www.smagrinet.eu/</a:t>
            </a:r>
            <a:r>
              <a:rPr lang="en-US"/>
              <a:t> </a:t>
            </a:r>
            <a:endParaRPr/>
          </a:p>
        </p:txBody>
      </p:sp>
      <p:sp>
        <p:nvSpPr>
          <p:cNvPr id="22" name="Rectangle 10"/>
          <p:cNvSpPr/>
          <p:nvPr/>
        </p:nvSpPr>
        <p:spPr bwMode="auto">
          <a:xfrm>
            <a:off x="7889668" y="5544107"/>
            <a:ext cx="3198376" cy="369332"/>
          </a:xfrm>
          <a:prstGeom prst="rect">
            <a:avLst/>
          </a:prstGeom>
        </p:spPr>
        <p:txBody>
          <a:bodyPr wrap="none">
            <a:spAutoFit/>
          </a:bodyPr>
          <a:lstStyle/>
          <a:p>
            <a:pPr lvl="0">
              <a:defRPr/>
            </a:pPr>
            <a:r>
              <a:rPr lang="en-GB">
                <a:solidFill>
                  <a:srgbClr val="969696"/>
                </a:solidFill>
                <a:cs typeface="Arial"/>
              </a:rPr>
              <a:t>Grant Agreement No. 869952</a:t>
            </a:r>
            <a:endParaRPr lang="it-IT" sz="800">
              <a:solidFill>
                <a:srgbClr val="969696"/>
              </a:solidFill>
              <a:ea typeface="Calibri"/>
              <a:cs typeface="Arial"/>
            </a:endParaRPr>
          </a:p>
        </p:txBody>
      </p:sp>
      <p:pic>
        <p:nvPicPr>
          <p:cNvPr id="23" name="Immagine 14"/>
          <p:cNvPicPr>
            <a:picLocks noChangeAspect="1"/>
          </p:cNvPicPr>
          <p:nvPr/>
        </p:nvPicPr>
        <p:blipFill>
          <a:blip r:embed="rId13"/>
          <a:stretch/>
        </p:blipFill>
        <p:spPr bwMode="auto">
          <a:xfrm>
            <a:off x="8653230" y="995355"/>
            <a:ext cx="2260417" cy="736441"/>
          </a:xfrm>
          <a:prstGeom prst="rect">
            <a:avLst/>
          </a:prstGeom>
        </p:spPr>
      </p:pic>
      <p:sp>
        <p:nvSpPr>
          <p:cNvPr id="24" name="ZoneTexte 14"/>
          <p:cNvSpPr>
            <a:spLocks/>
          </p:cNvSpPr>
          <p:nvPr/>
        </p:nvSpPr>
        <p:spPr bwMode="auto">
          <a:xfrm>
            <a:off x="190500" y="1064441"/>
            <a:ext cx="389850" cy="369332"/>
          </a:xfrm>
          <a:prstGeom prst="rect">
            <a:avLst/>
          </a:prstGeom>
          <a:noFill/>
        </p:spPr>
        <p:txBody>
          <a:bodyPr wrap="none" rtlCol="0">
            <a:spAutoFit/>
          </a:bodyPr>
          <a:lstStyle/>
          <a:p>
            <a:pPr>
              <a:defRPr/>
            </a:pPr>
            <a:r>
              <a:rPr lang="en-US"/>
              <a:t>1)</a:t>
            </a:r>
            <a:endParaRPr/>
          </a:p>
        </p:txBody>
      </p:sp>
      <p:sp>
        <p:nvSpPr>
          <p:cNvPr id="25" name="ZoneTexte 24"/>
          <p:cNvSpPr>
            <a:spLocks/>
          </p:cNvSpPr>
          <p:nvPr/>
        </p:nvSpPr>
        <p:spPr bwMode="auto">
          <a:xfrm>
            <a:off x="7048500" y="1040939"/>
            <a:ext cx="389850" cy="369332"/>
          </a:xfrm>
          <a:prstGeom prst="rect">
            <a:avLst/>
          </a:prstGeom>
          <a:noFill/>
        </p:spPr>
        <p:txBody>
          <a:bodyPr wrap="none" rtlCol="0">
            <a:spAutoFit/>
          </a:bodyPr>
          <a:lstStyle/>
          <a:p>
            <a:pPr>
              <a:defRPr/>
            </a:pPr>
            <a:r>
              <a:rPr lang="en-US"/>
              <a:t>2)</a:t>
            </a:r>
            <a:endParaRPr/>
          </a:p>
        </p:txBody>
      </p:sp>
      <p:sp>
        <p:nvSpPr>
          <p:cNvPr id="26" name="Rectangle 25"/>
          <p:cNvSpPr/>
          <p:nvPr/>
        </p:nvSpPr>
        <p:spPr bwMode="auto">
          <a:xfrm>
            <a:off x="995189" y="5544107"/>
            <a:ext cx="3198376" cy="369332"/>
          </a:xfrm>
          <a:prstGeom prst="rect">
            <a:avLst/>
          </a:prstGeom>
        </p:spPr>
        <p:txBody>
          <a:bodyPr wrap="none">
            <a:spAutoFit/>
          </a:bodyPr>
          <a:lstStyle/>
          <a:p>
            <a:pPr lvl="0">
              <a:defRPr/>
            </a:pPr>
            <a:r>
              <a:rPr lang="en-GB">
                <a:solidFill>
                  <a:srgbClr val="969696"/>
                </a:solidFill>
                <a:cs typeface="Arial"/>
              </a:rPr>
              <a:t>Grant Agreement No. 837626</a:t>
            </a:r>
            <a:endParaRPr lang="it-IT" sz="800">
              <a:solidFill>
                <a:srgbClr val="969696"/>
              </a:solidFill>
              <a:ea typeface="Calibri"/>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Inn-Cognitif – Projet Lauréat Interdisciplinarité 2019 </a:t>
            </a:r>
            <a:endParaRPr lang="en-US"/>
          </a:p>
        </p:txBody>
      </p:sp>
      <p:sp>
        <p:nvSpPr>
          <p:cNvPr id="5" name="Espace réservé de la date 2"/>
          <p:cNvSpPr>
            <a:spLocks noGrp="1"/>
          </p:cNvSpPr>
          <p:nvPr>
            <p:ph type="dt" sz="half" idx="10"/>
          </p:nvPr>
        </p:nvSpPr>
        <p:spPr bwMode="auto"/>
        <p:txBody>
          <a:bodyPr/>
          <a:lstStyle/>
          <a:p>
            <a:pPr>
              <a:defRPr/>
            </a:pPr>
            <a:r>
              <a:rPr lang="fr-FR"/>
              <a:t>02/12/2019</a:t>
            </a:r>
          </a:p>
        </p:txBody>
      </p:sp>
      <p:sp>
        <p:nvSpPr>
          <p:cNvPr id="6"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7" name="Espace réservé du numéro de diapositive 4"/>
          <p:cNvSpPr>
            <a:spLocks noGrp="1"/>
          </p:cNvSpPr>
          <p:nvPr>
            <p:ph type="sldNum" sz="quarter" idx="12"/>
          </p:nvPr>
        </p:nvSpPr>
        <p:spPr bwMode="auto"/>
        <p:txBody>
          <a:bodyPr/>
          <a:lstStyle/>
          <a:p>
            <a:pPr>
              <a:defRPr/>
            </a:pPr>
            <a:fld id="{CAB93DFD-2460-6640-B60D-FCC4E5000C89}" type="slidenum">
              <a:rPr lang="fr-FR"/>
              <a:t>34</a:t>
            </a:fld>
            <a:endParaRPr lang="fr-FR"/>
          </a:p>
        </p:txBody>
      </p:sp>
      <p:pic>
        <p:nvPicPr>
          <p:cNvPr id="8" name="Image 5"/>
          <p:cNvPicPr>
            <a:picLocks noChangeAspect="1"/>
          </p:cNvPicPr>
          <p:nvPr/>
        </p:nvPicPr>
        <p:blipFill>
          <a:blip r:embed="rId2"/>
          <a:stretch/>
        </p:blipFill>
        <p:spPr bwMode="auto">
          <a:xfrm>
            <a:off x="1055168" y="2368475"/>
            <a:ext cx="4320100" cy="1893078"/>
          </a:xfrm>
          <a:prstGeom prst="rect">
            <a:avLst/>
          </a:prstGeom>
        </p:spPr>
      </p:pic>
      <p:sp>
        <p:nvSpPr>
          <p:cNvPr id="9" name="Rectangle 6"/>
          <p:cNvSpPr/>
          <p:nvPr/>
        </p:nvSpPr>
        <p:spPr bwMode="auto">
          <a:xfrm>
            <a:off x="1919536" y="1429574"/>
            <a:ext cx="8676964" cy="646331"/>
          </a:xfrm>
          <a:prstGeom prst="rect">
            <a:avLst/>
          </a:prstGeom>
        </p:spPr>
        <p:txBody>
          <a:bodyPr wrap="square">
            <a:spAutoFit/>
          </a:bodyPr>
          <a:lstStyle/>
          <a:p>
            <a:pPr>
              <a:defRPr/>
            </a:pPr>
            <a:r>
              <a:rPr lang="fr-FR">
                <a:latin typeface="Calibri"/>
                <a:ea typeface="Calibri"/>
                <a:cs typeface="Calibri"/>
              </a:rPr>
              <a:t>Innovation, Cognition, Immersion : Apports de la prise en compte de la dimension cognitive dans les expériences d’usage en situation virtuelle ou réelle</a:t>
            </a:r>
            <a:r>
              <a:rPr lang="fr-FR"/>
              <a:t> </a:t>
            </a:r>
            <a:endParaRPr lang="en-US"/>
          </a:p>
        </p:txBody>
      </p:sp>
      <p:pic>
        <p:nvPicPr>
          <p:cNvPr id="10" name="Image 7"/>
          <p:cNvPicPr>
            <a:picLocks noChangeAspect="1"/>
          </p:cNvPicPr>
          <p:nvPr/>
        </p:nvPicPr>
        <p:blipFill>
          <a:blip r:embed="rId3"/>
          <a:stretch/>
        </p:blipFill>
        <p:spPr bwMode="auto">
          <a:xfrm>
            <a:off x="6528048" y="2377615"/>
            <a:ext cx="4423621" cy="1893078"/>
          </a:xfrm>
          <a:prstGeom prst="rect">
            <a:avLst/>
          </a:prstGeom>
        </p:spPr>
      </p:pic>
      <p:pic>
        <p:nvPicPr>
          <p:cNvPr id="11" name="Image 1" descr="logo-erpi-ul.gif"/>
          <p:cNvPicPr>
            <a:picLocks noChangeAspect="1"/>
          </p:cNvPicPr>
          <p:nvPr/>
        </p:nvPicPr>
        <p:blipFill>
          <a:blip r:embed="rId4"/>
          <a:stretch/>
        </p:blipFill>
        <p:spPr bwMode="auto">
          <a:xfrm>
            <a:off x="3215218" y="4517236"/>
            <a:ext cx="1836204" cy="891672"/>
          </a:xfrm>
          <a:prstGeom prst="rect">
            <a:avLst/>
          </a:prstGeom>
          <a:noFill/>
          <a:ln>
            <a:noFill/>
          </a:ln>
        </p:spPr>
      </p:pic>
      <p:pic>
        <p:nvPicPr>
          <p:cNvPr id="12" name="Picture 2" descr="Accueil"/>
          <p:cNvPicPr>
            <a:picLocks noChangeAspect="1" noChangeArrowheads="1"/>
          </p:cNvPicPr>
          <p:nvPr/>
        </p:nvPicPr>
        <p:blipFill>
          <a:blip r:embed="rId5"/>
          <a:stretch/>
        </p:blipFill>
        <p:spPr bwMode="auto">
          <a:xfrm>
            <a:off x="6528048" y="4480093"/>
            <a:ext cx="1097259" cy="994848"/>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pic>
        <p:nvPicPr>
          <p:cNvPr id="4" name="Image 5" descr="1.1.jpg"/>
          <p:cNvPicPr>
            <a:picLocks noChangeAspect="1"/>
          </p:cNvPicPr>
          <p:nvPr/>
        </p:nvPicPr>
        <p:blipFill>
          <a:blip r:embed="rId3"/>
          <a:srcRect l="21248" r="20185"/>
          <a:stretch/>
        </p:blipFill>
        <p:spPr bwMode="auto">
          <a:xfrm>
            <a:off x="4725612" y="1647747"/>
            <a:ext cx="3072599" cy="3060339"/>
          </a:xfrm>
          <a:prstGeom prst="rect">
            <a:avLst/>
          </a:prstGeom>
        </p:spPr>
      </p:pic>
      <p:sp>
        <p:nvSpPr>
          <p:cNvPr id="5" name="Titre 1"/>
          <p:cNvSpPr>
            <a:spLocks noGrp="1"/>
          </p:cNvSpPr>
          <p:nvPr>
            <p:ph type="title"/>
          </p:nvPr>
        </p:nvSpPr>
        <p:spPr bwMode="auto">
          <a:xfrm>
            <a:off x="195456" y="-66883"/>
            <a:ext cx="8229600" cy="801688"/>
          </a:xfrm>
        </p:spPr>
        <p:txBody>
          <a:bodyPr/>
          <a:lstStyle/>
          <a:p>
            <a:pPr>
              <a:defRPr/>
            </a:pPr>
            <a:r>
              <a:rPr lang="fr-FR" dirty="0" err="1">
                <a:solidFill>
                  <a:srgbClr val="7030A0"/>
                </a:solidFill>
              </a:rPr>
              <a:t>Buddy</a:t>
            </a:r>
            <a:r>
              <a:rPr lang="fr-FR" dirty="0" err="1">
                <a:solidFill>
                  <a:srgbClr val="FF8100"/>
                </a:solidFill>
              </a:rPr>
              <a:t>i</a:t>
            </a:r>
            <a:r>
              <a:rPr lang="fr-FR" dirty="0" err="1">
                <a:solidFill>
                  <a:srgbClr val="7030A0"/>
                </a:solidFill>
              </a:rPr>
              <a:t>P</a:t>
            </a:r>
            <a:r>
              <a:rPr lang="fr-FR" dirty="0">
                <a:solidFill>
                  <a:srgbClr val="7030A0"/>
                </a:solidFill>
              </a:rPr>
              <a:t>: Vélo pour hand</a:t>
            </a:r>
            <a:r>
              <a:rPr lang="fr-FR" dirty="0">
                <a:solidFill>
                  <a:srgbClr val="FF8100"/>
                </a:solidFill>
              </a:rPr>
              <a:t>i</a:t>
            </a:r>
            <a:r>
              <a:rPr lang="fr-FR" dirty="0">
                <a:solidFill>
                  <a:srgbClr val="7030A0"/>
                </a:solidFill>
              </a:rPr>
              <a:t>capé</a:t>
            </a:r>
            <a:endParaRPr dirty="0"/>
          </a:p>
        </p:txBody>
      </p:sp>
      <p:sp>
        <p:nvSpPr>
          <p:cNvPr id="6" name="ZoneTexte 11"/>
          <p:cNvSpPr>
            <a:spLocks/>
          </p:cNvSpPr>
          <p:nvPr/>
        </p:nvSpPr>
        <p:spPr bwMode="auto">
          <a:xfrm>
            <a:off x="7175573" y="803761"/>
            <a:ext cx="1440160" cy="261610"/>
          </a:xfrm>
          <a:prstGeom prst="rect">
            <a:avLst/>
          </a:prstGeom>
          <a:solidFill>
            <a:srgbClr val="CD7923"/>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Créativité 2D</a:t>
            </a:r>
            <a:endParaRPr/>
          </a:p>
        </p:txBody>
      </p:sp>
      <p:sp>
        <p:nvSpPr>
          <p:cNvPr id="7" name="ZoneTexte 19"/>
          <p:cNvSpPr>
            <a:spLocks/>
          </p:cNvSpPr>
          <p:nvPr/>
        </p:nvSpPr>
        <p:spPr bwMode="auto">
          <a:xfrm>
            <a:off x="9139813" y="4466962"/>
            <a:ext cx="1440160" cy="253916"/>
          </a:xfrm>
          <a:prstGeom prst="rect">
            <a:avLst/>
          </a:prstGeom>
          <a:solidFill>
            <a:srgbClr val="288ADD"/>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Fiches idées 2D</a:t>
            </a:r>
            <a:endParaRPr/>
          </a:p>
        </p:txBody>
      </p:sp>
      <p:sp>
        <p:nvSpPr>
          <p:cNvPr id="8" name="ZoneTexte 20"/>
          <p:cNvSpPr>
            <a:spLocks/>
          </p:cNvSpPr>
          <p:nvPr/>
        </p:nvSpPr>
        <p:spPr bwMode="auto">
          <a:xfrm>
            <a:off x="8445665" y="5464170"/>
            <a:ext cx="1440160" cy="253916"/>
          </a:xfrm>
          <a:prstGeom prst="rect">
            <a:avLst/>
          </a:prstGeom>
          <a:solidFill>
            <a:srgbClr val="0E6BA9"/>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Modélisation 2D/3D</a:t>
            </a:r>
            <a:endParaRPr/>
          </a:p>
        </p:txBody>
      </p:sp>
      <p:sp>
        <p:nvSpPr>
          <p:cNvPr id="9" name="Espace réservé de la date 2"/>
          <p:cNvSpPr>
            <a:spLocks noGrp="1"/>
          </p:cNvSpPr>
          <p:nvPr>
            <p:ph type="dt" sz="half" idx="10"/>
          </p:nvPr>
        </p:nvSpPr>
        <p:spPr bwMode="auto"/>
        <p:txBody>
          <a:bodyPr/>
          <a:lstStyle/>
          <a:p>
            <a:pPr marL="0" marR="0" lvl="0" indent="0" algn="l" defTabSz="914400">
              <a:lnSpc>
                <a:spcPct val="100000"/>
              </a:lnSpc>
              <a:spcBef>
                <a:spcPts val="0"/>
              </a:spcBef>
              <a:spcAft>
                <a:spcPts val="0"/>
              </a:spcAft>
              <a:buClrTx/>
              <a:buSzTx/>
              <a:buFontTx/>
              <a:buNone/>
              <a:defRPr/>
            </a:pPr>
            <a:fld id="{C265F5C8-C8C4-8845-864C-52BBB068B51C}" type="datetime1">
              <a:rPr lang="fr-FR" sz="1200" b="1" i="0" u="none" strike="noStrike" cap="none" spc="0">
                <a:ln>
                  <a:noFill/>
                </a:ln>
                <a:solidFill>
                  <a:prstClr val="white"/>
                </a:solidFill>
                <a:latin typeface="Arial Narrow"/>
                <a:ea typeface="ＭＳ Ｐゴシック"/>
                <a:cs typeface="+mn-cs"/>
              </a:rPr>
              <a:t>01/04/2022</a:t>
            </a:fld>
            <a:endParaRPr lang="fr-FR" sz="1200" b="1" i="0" u="none" strike="noStrike" cap="none" spc="0">
              <a:ln>
                <a:noFill/>
              </a:ln>
              <a:solidFill>
                <a:prstClr val="white"/>
              </a:solidFill>
              <a:latin typeface="Arial Narrow"/>
              <a:ea typeface="ＭＳ Ｐゴシック"/>
              <a:cs typeface="+mn-cs"/>
            </a:endParaRPr>
          </a:p>
        </p:txBody>
      </p:sp>
      <p:sp>
        <p:nvSpPr>
          <p:cNvPr id="10" name="Espace réservé du pied de page 3"/>
          <p:cNvSpPr>
            <a:spLocks noGrp="1"/>
          </p:cNvSpPr>
          <p:nvPr>
            <p:ph type="ftr" sz="quarter" idx="11"/>
          </p:nvPr>
        </p:nvSpPr>
        <p:spPr bwMode="auto"/>
        <p:txBody>
          <a:bodyPr/>
          <a:lstStyle/>
          <a:p>
            <a:pPr marL="0" marR="0" lvl="0" indent="0" algn="l" defTabSz="914400">
              <a:lnSpc>
                <a:spcPct val="90000"/>
              </a:lnSpc>
              <a:spcBef>
                <a:spcPts val="0"/>
              </a:spcBef>
              <a:spcAft>
                <a:spcPts val="0"/>
              </a:spcAft>
              <a:buClrTx/>
              <a:buSzTx/>
              <a:buFontTx/>
              <a:buNone/>
              <a:defRPr/>
            </a:pPr>
            <a:r>
              <a:rPr lang="fr-FR" sz="1200" b="1" i="0" u="none" strike="noStrike" cap="none" spc="0">
                <a:ln>
                  <a:noFill/>
                </a:ln>
                <a:solidFill>
                  <a:prstClr val="white"/>
                </a:solidFill>
                <a:latin typeface="Arial Narrow"/>
                <a:ea typeface="+mn-ea"/>
                <a:cs typeface="+mn-cs"/>
              </a:rPr>
              <a:t>UL - ERPI – LF2L -  l.dupont@univ-lorraine.fr</a:t>
            </a:r>
            <a:endParaRPr/>
          </a:p>
        </p:txBody>
      </p:sp>
      <p:sp>
        <p:nvSpPr>
          <p:cNvPr id="11" name="Espace réservé du numéro de diapositive 4"/>
          <p:cNvSpPr>
            <a:spLocks noGrp="1"/>
          </p:cNvSpPr>
          <p:nvPr>
            <p:ph type="sldNum" sz="quarter" idx="12"/>
          </p:nvPr>
        </p:nvSpPr>
        <p:spPr bwMode="auto"/>
        <p:txBody>
          <a:bodyPr/>
          <a:lstStyle/>
          <a:p>
            <a:pPr marL="0" marR="0" lvl="0" indent="0" algn="l" defTabSz="914400">
              <a:lnSpc>
                <a:spcPct val="100000"/>
              </a:lnSpc>
              <a:spcBef>
                <a:spcPts val="0"/>
              </a:spcBef>
              <a:spcAft>
                <a:spcPts val="0"/>
              </a:spcAft>
              <a:buClrTx/>
              <a:buSzTx/>
              <a:buFontTx/>
              <a:buNone/>
              <a:defRPr/>
            </a:pPr>
            <a:fld id="{CAB93DFD-2460-6640-B60D-FCC4E5000C89}" type="slidenum">
              <a:rPr lang="fr-FR" sz="1200" b="1" i="0" u="none" strike="noStrike" cap="none" spc="0">
                <a:ln>
                  <a:noFill/>
                </a:ln>
                <a:solidFill>
                  <a:prstClr val="white"/>
                </a:solidFill>
                <a:latin typeface="Arial Narrow"/>
                <a:ea typeface="ＭＳ Ｐゴシック"/>
                <a:cs typeface="+mn-cs"/>
              </a:rPr>
              <a:t>35</a:t>
            </a:fld>
            <a:endParaRPr lang="fr-FR" sz="1200" b="1" i="0" u="none" strike="noStrike" cap="none" spc="0">
              <a:ln>
                <a:noFill/>
              </a:ln>
              <a:solidFill>
                <a:prstClr val="white"/>
              </a:solidFill>
              <a:latin typeface="Arial Narrow"/>
              <a:ea typeface="ＭＳ Ｐゴシック"/>
              <a:cs typeface="+mn-cs"/>
            </a:endParaRPr>
          </a:p>
        </p:txBody>
      </p:sp>
      <p:pic>
        <p:nvPicPr>
          <p:cNvPr id="12" name="Image 31" descr="Logo 5x5 cm  Lorraine Fab Living Lab.jpg"/>
          <p:cNvPicPr>
            <a:picLocks noChangeAspect="1"/>
          </p:cNvPicPr>
          <p:nvPr/>
        </p:nvPicPr>
        <p:blipFill>
          <a:blip r:embed="rId4"/>
          <a:srcRect l="9927" t="15971" r="7200" b="16578"/>
          <a:stretch/>
        </p:blipFill>
        <p:spPr bwMode="auto">
          <a:xfrm>
            <a:off x="10656757" y="253726"/>
            <a:ext cx="1152128" cy="937753"/>
          </a:xfrm>
          <a:prstGeom prst="rect">
            <a:avLst/>
          </a:prstGeom>
        </p:spPr>
      </p:pic>
      <p:sp>
        <p:nvSpPr>
          <p:cNvPr id="13" name="ZoneTexte 13"/>
          <p:cNvSpPr>
            <a:spLocks/>
          </p:cNvSpPr>
          <p:nvPr/>
        </p:nvSpPr>
        <p:spPr bwMode="auto">
          <a:xfrm>
            <a:off x="1371782" y="3418370"/>
            <a:ext cx="1476164" cy="369332"/>
          </a:xfrm>
          <a:prstGeom prst="rect">
            <a:avLst/>
          </a:prstGeom>
          <a:solidFill>
            <a:srgbClr val="99D405"/>
          </a:solidFill>
        </p:spPr>
        <p:txBody>
          <a:bodyPr wrap="square" lIns="36000" rIns="36000" rtlCol="0">
            <a:spAutoFit/>
          </a:bodyPr>
          <a:lstStyle/>
          <a:p>
            <a:pPr marL="0" marR="0" lvl="0" indent="0" algn="ctr" defTabSz="914400">
              <a:lnSpc>
                <a:spcPct val="100000"/>
              </a:lnSpc>
              <a:spcBef>
                <a:spcPts val="0"/>
              </a:spcBef>
              <a:spcAft>
                <a:spcPts val="0"/>
              </a:spcAft>
              <a:buClrTx/>
              <a:buSzTx/>
              <a:buFontTx/>
              <a:buNone/>
              <a:defRPr/>
            </a:pPr>
            <a:r>
              <a:rPr lang="fr-FR" sz="900" b="0" i="0" u="none" strike="noStrike" cap="none" spc="0">
                <a:ln>
                  <a:noFill/>
                </a:ln>
                <a:solidFill>
                  <a:prstClr val="white"/>
                </a:solidFill>
                <a:latin typeface="Arial"/>
                <a:ea typeface="ＭＳ Ｐゴシック"/>
              </a:rPr>
              <a:t>Evaluation par l’usage (Journey Mapping)</a:t>
            </a:r>
            <a:endParaRPr/>
          </a:p>
        </p:txBody>
      </p:sp>
      <p:sp>
        <p:nvSpPr>
          <p:cNvPr id="14" name="ZoneTexte 16"/>
          <p:cNvSpPr>
            <a:spLocks/>
          </p:cNvSpPr>
          <p:nvPr/>
        </p:nvSpPr>
        <p:spPr bwMode="auto">
          <a:xfrm>
            <a:off x="3397646" y="5192723"/>
            <a:ext cx="1476164" cy="253916"/>
          </a:xfrm>
          <a:prstGeom prst="rect">
            <a:avLst/>
          </a:prstGeom>
          <a:solidFill>
            <a:srgbClr val="8F204A"/>
          </a:solidFill>
        </p:spPr>
        <p:txBody>
          <a:bodyPr wrap="square" lIns="36000" rIns="36000"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 Matérialisation 3D</a:t>
            </a:r>
            <a:endParaRPr/>
          </a:p>
        </p:txBody>
      </p:sp>
      <p:sp>
        <p:nvSpPr>
          <p:cNvPr id="15" name="ZoneTexte 33"/>
          <p:cNvSpPr>
            <a:spLocks/>
          </p:cNvSpPr>
          <p:nvPr/>
        </p:nvSpPr>
        <p:spPr bwMode="auto">
          <a:xfrm>
            <a:off x="238733" y="595717"/>
            <a:ext cx="5425219" cy="276999"/>
          </a:xfrm>
          <a:prstGeom prst="rect">
            <a:avLst/>
          </a:prstGeom>
          <a:noFill/>
        </p:spPr>
        <p:txBody>
          <a:bodyPr wrap="squar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rPr>
              <a:t>Pilote : A. Hassan / Mise en œuvre : LF2L + 2AI </a:t>
            </a:r>
            <a:endParaRPr/>
          </a:p>
        </p:txBody>
      </p:sp>
      <p:sp>
        <p:nvSpPr>
          <p:cNvPr id="16" name="ZoneTexte 34"/>
          <p:cNvSpPr>
            <a:spLocks/>
          </p:cNvSpPr>
          <p:nvPr/>
        </p:nvSpPr>
        <p:spPr bwMode="auto">
          <a:xfrm>
            <a:off x="227348" y="836712"/>
            <a:ext cx="1181734" cy="276999"/>
          </a:xfrm>
          <a:prstGeom prst="rect">
            <a:avLst/>
          </a:prstGeom>
          <a:noFill/>
        </p:spPr>
        <p:txBody>
          <a:bodyPr wrap="non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rPr>
              <a:t>Période : 2018</a:t>
            </a:r>
            <a:endParaRPr/>
          </a:p>
        </p:txBody>
      </p:sp>
      <p:pic>
        <p:nvPicPr>
          <p:cNvPr id="17" name="Image 8"/>
          <p:cNvPicPr>
            <a:picLocks noChangeAspect="1"/>
          </p:cNvPicPr>
          <p:nvPr/>
        </p:nvPicPr>
        <p:blipFill>
          <a:blip r:embed="rId5"/>
          <a:stretch/>
        </p:blipFill>
        <p:spPr bwMode="auto">
          <a:xfrm>
            <a:off x="63" y="1017906"/>
            <a:ext cx="4135666" cy="1754347"/>
          </a:xfrm>
          <a:prstGeom prst="rect">
            <a:avLst/>
          </a:prstGeom>
        </p:spPr>
      </p:pic>
      <p:sp>
        <p:nvSpPr>
          <p:cNvPr id="18" name="ZoneTexte 30"/>
          <p:cNvSpPr>
            <a:spLocks/>
          </p:cNvSpPr>
          <p:nvPr/>
        </p:nvSpPr>
        <p:spPr bwMode="auto">
          <a:xfrm>
            <a:off x="1206914" y="2480148"/>
            <a:ext cx="1476164" cy="253916"/>
          </a:xfrm>
          <a:prstGeom prst="rect">
            <a:avLst/>
          </a:prstGeom>
          <a:solidFill>
            <a:srgbClr val="C90D22"/>
          </a:solidFill>
        </p:spPr>
        <p:txBody>
          <a:bodyPr wrap="square" lIns="36000" rIns="36000" rtlCol="0">
            <a:spAutoFit/>
          </a:bodyPr>
          <a:lstStyle/>
          <a:p>
            <a:pPr algn="ctr" defTabSz="457200">
              <a:spcBef>
                <a:spcPts val="0"/>
              </a:spcBef>
              <a:spcAft>
                <a:spcPts val="0"/>
              </a:spcAft>
              <a:defRPr/>
            </a:pPr>
            <a:r>
              <a:rPr lang="fr-FR" sz="1050">
                <a:solidFill>
                  <a:prstClr val="white"/>
                </a:solidFill>
                <a:latin typeface="Calibri"/>
                <a:ea typeface="Arial"/>
                <a:cs typeface="Arial"/>
              </a:rPr>
              <a:t>Design Thinking</a:t>
            </a:r>
          </a:p>
        </p:txBody>
      </p:sp>
      <p:pic>
        <p:nvPicPr>
          <p:cNvPr id="19" name="Image 9"/>
          <p:cNvPicPr>
            <a:picLocks noChangeAspect="1"/>
          </p:cNvPicPr>
          <p:nvPr/>
        </p:nvPicPr>
        <p:blipFill>
          <a:blip r:embed="rId6"/>
          <a:stretch/>
        </p:blipFill>
        <p:spPr bwMode="auto">
          <a:xfrm>
            <a:off x="7577484" y="1810138"/>
            <a:ext cx="4526521" cy="2735555"/>
          </a:xfrm>
          <a:prstGeom prst="rect">
            <a:avLst/>
          </a:prstGeom>
        </p:spPr>
      </p:pic>
      <p:pic>
        <p:nvPicPr>
          <p:cNvPr id="20" name="Picture 4" descr="48079461_313580992830402_5965565336257298432_n"/>
          <p:cNvPicPr>
            <a:picLocks noChangeAspect="1" noChangeArrowheads="1"/>
          </p:cNvPicPr>
          <p:nvPr/>
        </p:nvPicPr>
        <p:blipFill>
          <a:blip r:embed="rId7"/>
          <a:srcRect l="27451" r="22881"/>
          <a:stretch/>
        </p:blipFill>
        <p:spPr bwMode="auto">
          <a:xfrm>
            <a:off x="2876952" y="2744574"/>
            <a:ext cx="1774513" cy="1737944"/>
          </a:xfrm>
          <a:prstGeom prst="flowChartConnector">
            <a:avLst/>
          </a:prstGeom>
          <a:noFill/>
          <a:ln>
            <a:noFill/>
          </a:ln>
        </p:spPr>
      </p:pic>
      <p:pic>
        <p:nvPicPr>
          <p:cNvPr id="21" name="Image 10"/>
          <p:cNvPicPr>
            <a:picLocks noChangeAspect="1"/>
          </p:cNvPicPr>
          <p:nvPr/>
        </p:nvPicPr>
        <p:blipFill>
          <a:blip r:embed="rId8"/>
          <a:stretch/>
        </p:blipFill>
        <p:spPr bwMode="auto">
          <a:xfrm>
            <a:off x="4759564" y="576757"/>
            <a:ext cx="3067653" cy="1426489"/>
          </a:xfrm>
          <a:prstGeom prst="rect">
            <a:avLst/>
          </a:prstGeom>
        </p:spPr>
      </p:pic>
      <p:pic>
        <p:nvPicPr>
          <p:cNvPr id="22" name="Image 40"/>
          <p:cNvPicPr>
            <a:picLocks noChangeAspect="1"/>
          </p:cNvPicPr>
          <p:nvPr/>
        </p:nvPicPr>
        <p:blipFill>
          <a:blip r:embed="rId9"/>
          <a:srcRect l="3481" r="5926"/>
          <a:stretch/>
        </p:blipFill>
        <p:spPr bwMode="auto">
          <a:xfrm>
            <a:off x="5763098" y="4548816"/>
            <a:ext cx="2624996" cy="1287815"/>
          </a:xfrm>
          <a:prstGeom prst="round2DiagRect">
            <a:avLst>
              <a:gd name="adj1" fmla="val 16667"/>
              <a:gd name="adj2" fmla="val 50000"/>
            </a:avLst>
          </a:prstGeom>
          <a:ln w="88900" cap="sq">
            <a:solidFill>
              <a:srgbClr val="FFFFFF"/>
            </a:solidFill>
            <a:miter lim="800000"/>
          </a:ln>
          <a:effectLst>
            <a:outerShdw blurRad="254000" algn="tl" rotWithShape="0">
              <a:srgbClr val="000000">
                <a:alpha val="43000"/>
              </a:srgbClr>
            </a:outerShdw>
          </a:effectLst>
        </p:spPr>
      </p:pic>
      <p:pic>
        <p:nvPicPr>
          <p:cNvPr id="23" name="Image 29"/>
          <p:cNvPicPr>
            <a:picLocks noChangeAspect="1"/>
          </p:cNvPicPr>
          <p:nvPr/>
        </p:nvPicPr>
        <p:blipFill>
          <a:blip r:embed="rId10"/>
          <a:stretch/>
        </p:blipFill>
        <p:spPr bwMode="auto">
          <a:xfrm>
            <a:off x="227349" y="4399136"/>
            <a:ext cx="3156662" cy="153363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pic>
        <p:nvPicPr>
          <p:cNvPr id="4" name="Image 5" descr="1.1.jpg"/>
          <p:cNvPicPr>
            <a:picLocks noChangeAspect="1"/>
          </p:cNvPicPr>
          <p:nvPr/>
        </p:nvPicPr>
        <p:blipFill>
          <a:blip r:embed="rId3"/>
          <a:srcRect l="21248" r="20185"/>
          <a:stretch/>
        </p:blipFill>
        <p:spPr bwMode="auto">
          <a:xfrm>
            <a:off x="4725612" y="1647747"/>
            <a:ext cx="3072599" cy="3060339"/>
          </a:xfrm>
          <a:prstGeom prst="rect">
            <a:avLst/>
          </a:prstGeom>
        </p:spPr>
      </p:pic>
      <p:sp>
        <p:nvSpPr>
          <p:cNvPr id="5" name="Titre 1"/>
          <p:cNvSpPr>
            <a:spLocks noGrp="1"/>
          </p:cNvSpPr>
          <p:nvPr>
            <p:ph type="title"/>
          </p:nvPr>
        </p:nvSpPr>
        <p:spPr bwMode="auto">
          <a:xfrm>
            <a:off x="195456" y="-66883"/>
            <a:ext cx="9588624" cy="801688"/>
          </a:xfrm>
        </p:spPr>
        <p:txBody>
          <a:bodyPr/>
          <a:lstStyle/>
          <a:p>
            <a:pPr>
              <a:defRPr/>
            </a:pPr>
            <a:r>
              <a:rPr lang="fr-FR">
                <a:solidFill>
                  <a:srgbClr val="7030A0"/>
                </a:solidFill>
              </a:rPr>
              <a:t>Concours M</a:t>
            </a:r>
            <a:r>
              <a:rPr lang="fr-FR">
                <a:solidFill>
                  <a:srgbClr val="FF8100"/>
                </a:solidFill>
              </a:rPr>
              <a:t>i</a:t>
            </a:r>
            <a:r>
              <a:rPr lang="fr-FR">
                <a:solidFill>
                  <a:srgbClr val="7030A0"/>
                </a:solidFill>
              </a:rPr>
              <a:t>n</a:t>
            </a:r>
            <a:r>
              <a:rPr lang="fr-FR">
                <a:solidFill>
                  <a:srgbClr val="FF8100"/>
                </a:solidFill>
              </a:rPr>
              <a:t>i</a:t>
            </a:r>
            <a:r>
              <a:rPr lang="fr-FR">
                <a:solidFill>
                  <a:srgbClr val="7030A0"/>
                </a:solidFill>
              </a:rPr>
              <a:t> maousse </a:t>
            </a:r>
            <a:endParaRPr/>
          </a:p>
        </p:txBody>
      </p:sp>
      <p:sp>
        <p:nvSpPr>
          <p:cNvPr id="6" name="ZoneTexte 11"/>
          <p:cNvSpPr>
            <a:spLocks/>
          </p:cNvSpPr>
          <p:nvPr/>
        </p:nvSpPr>
        <p:spPr bwMode="auto">
          <a:xfrm>
            <a:off x="8738156" y="2605951"/>
            <a:ext cx="1440160" cy="415498"/>
          </a:xfrm>
          <a:prstGeom prst="rect">
            <a:avLst/>
          </a:prstGeom>
          <a:solidFill>
            <a:srgbClr val="CD7923"/>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Empathie et Créativité 2D</a:t>
            </a:r>
            <a:endParaRPr/>
          </a:p>
        </p:txBody>
      </p:sp>
      <p:sp>
        <p:nvSpPr>
          <p:cNvPr id="7" name="ZoneTexte 19"/>
          <p:cNvSpPr>
            <a:spLocks/>
          </p:cNvSpPr>
          <p:nvPr/>
        </p:nvSpPr>
        <p:spPr bwMode="auto">
          <a:xfrm>
            <a:off x="9659961" y="5433041"/>
            <a:ext cx="1440160" cy="253916"/>
          </a:xfrm>
          <a:prstGeom prst="rect">
            <a:avLst/>
          </a:prstGeom>
          <a:solidFill>
            <a:srgbClr val="288ADD"/>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Fiches idées 2D</a:t>
            </a:r>
            <a:endParaRPr/>
          </a:p>
        </p:txBody>
      </p:sp>
      <p:sp>
        <p:nvSpPr>
          <p:cNvPr id="8" name="ZoneTexte 20"/>
          <p:cNvSpPr>
            <a:spLocks/>
          </p:cNvSpPr>
          <p:nvPr/>
        </p:nvSpPr>
        <p:spPr bwMode="auto">
          <a:xfrm>
            <a:off x="4965258" y="5610075"/>
            <a:ext cx="1440160" cy="253916"/>
          </a:xfrm>
          <a:prstGeom prst="rect">
            <a:avLst/>
          </a:prstGeom>
          <a:solidFill>
            <a:srgbClr val="0E6BA9"/>
          </a:solidFill>
        </p:spPr>
        <p:txBody>
          <a:bodyPr wrap="square" rtlCol="0">
            <a:spAutoFit/>
          </a:bodyPr>
          <a:lstStyle/>
          <a:p>
            <a:pPr marL="0" marR="0" lvl="0" indent="0" algn="ctr" defTabSz="914400">
              <a:lnSpc>
                <a:spcPct val="100000"/>
              </a:lnSpc>
              <a:spcBef>
                <a:spcPts val="0"/>
              </a:spcBef>
              <a:spcAft>
                <a:spcPts val="0"/>
              </a:spcAft>
              <a:buClrTx/>
              <a:buSzTx/>
              <a:buFontTx/>
              <a:buNone/>
              <a:defRPr/>
            </a:pPr>
            <a:r>
              <a:rPr lang="fr-FR" sz="1050" b="0" i="0" u="none" strike="noStrike" cap="none" spc="0">
                <a:ln>
                  <a:noFill/>
                </a:ln>
                <a:solidFill>
                  <a:prstClr val="white"/>
                </a:solidFill>
                <a:latin typeface="Arial"/>
                <a:ea typeface="ＭＳ Ｐゴシック"/>
              </a:rPr>
              <a:t>Modélisation 2D/3D</a:t>
            </a:r>
            <a:endParaRPr/>
          </a:p>
        </p:txBody>
      </p:sp>
      <p:sp>
        <p:nvSpPr>
          <p:cNvPr id="9" name="Espace réservé de la date 2"/>
          <p:cNvSpPr>
            <a:spLocks noGrp="1"/>
          </p:cNvSpPr>
          <p:nvPr>
            <p:ph type="dt" sz="half" idx="10"/>
          </p:nvPr>
        </p:nvSpPr>
        <p:spPr bwMode="auto"/>
        <p:txBody>
          <a:bodyPr/>
          <a:lstStyle/>
          <a:p>
            <a:pPr marL="0" marR="0" lvl="0" indent="0" algn="l" defTabSz="914400">
              <a:lnSpc>
                <a:spcPct val="100000"/>
              </a:lnSpc>
              <a:spcBef>
                <a:spcPts val="0"/>
              </a:spcBef>
              <a:spcAft>
                <a:spcPts val="0"/>
              </a:spcAft>
              <a:buClrTx/>
              <a:buSzTx/>
              <a:buFontTx/>
              <a:buNone/>
              <a:defRPr/>
            </a:pPr>
            <a:fld id="{C265F5C8-C8C4-8845-864C-52BBB068B51C}" type="datetime1">
              <a:rPr lang="fr-FR" sz="1200" b="1" i="0" u="none" strike="noStrike" cap="none" spc="0">
                <a:ln>
                  <a:noFill/>
                </a:ln>
                <a:solidFill>
                  <a:prstClr val="white"/>
                </a:solidFill>
                <a:latin typeface="Arial Narrow"/>
                <a:ea typeface="ＭＳ Ｐゴシック"/>
                <a:cs typeface="+mn-cs"/>
              </a:rPr>
              <a:t>01/04/2022</a:t>
            </a:fld>
            <a:endParaRPr lang="fr-FR" sz="1200" b="1" i="0" u="none" strike="noStrike" cap="none" spc="0">
              <a:ln>
                <a:noFill/>
              </a:ln>
              <a:solidFill>
                <a:prstClr val="white"/>
              </a:solidFill>
              <a:latin typeface="Arial Narrow"/>
              <a:ea typeface="ＭＳ Ｐゴシック"/>
              <a:cs typeface="+mn-cs"/>
            </a:endParaRPr>
          </a:p>
        </p:txBody>
      </p:sp>
      <p:sp>
        <p:nvSpPr>
          <p:cNvPr id="10" name="Espace réservé du pied de page 3"/>
          <p:cNvSpPr>
            <a:spLocks noGrp="1"/>
          </p:cNvSpPr>
          <p:nvPr>
            <p:ph type="ftr" sz="quarter" idx="11"/>
          </p:nvPr>
        </p:nvSpPr>
        <p:spPr bwMode="auto"/>
        <p:txBody>
          <a:bodyPr/>
          <a:lstStyle/>
          <a:p>
            <a:pPr marL="0" marR="0" lvl="0" indent="0" algn="l" defTabSz="914400">
              <a:lnSpc>
                <a:spcPct val="90000"/>
              </a:lnSpc>
              <a:spcBef>
                <a:spcPts val="0"/>
              </a:spcBef>
              <a:spcAft>
                <a:spcPts val="0"/>
              </a:spcAft>
              <a:buClrTx/>
              <a:buSzTx/>
              <a:buFontTx/>
              <a:buNone/>
              <a:defRPr/>
            </a:pPr>
            <a:r>
              <a:rPr lang="fr-FR" sz="1200" b="1" i="0" u="none" strike="noStrike" cap="none" spc="0">
                <a:ln>
                  <a:noFill/>
                </a:ln>
                <a:solidFill>
                  <a:prstClr val="white"/>
                </a:solidFill>
                <a:latin typeface="Arial Narrow"/>
                <a:ea typeface="+mn-ea"/>
                <a:cs typeface="+mn-cs"/>
              </a:rPr>
              <a:t>UL - ERPI – LF2L -  l.dupont@univ-lorraine.fr</a:t>
            </a:r>
            <a:endParaRPr/>
          </a:p>
        </p:txBody>
      </p:sp>
      <p:sp>
        <p:nvSpPr>
          <p:cNvPr id="11" name="Espace réservé du numéro de diapositive 4"/>
          <p:cNvSpPr>
            <a:spLocks noGrp="1"/>
          </p:cNvSpPr>
          <p:nvPr>
            <p:ph type="sldNum" sz="quarter" idx="12"/>
          </p:nvPr>
        </p:nvSpPr>
        <p:spPr bwMode="auto"/>
        <p:txBody>
          <a:bodyPr/>
          <a:lstStyle/>
          <a:p>
            <a:pPr marL="0" marR="0" lvl="0" indent="0" algn="l" defTabSz="914400">
              <a:lnSpc>
                <a:spcPct val="100000"/>
              </a:lnSpc>
              <a:spcBef>
                <a:spcPts val="0"/>
              </a:spcBef>
              <a:spcAft>
                <a:spcPts val="0"/>
              </a:spcAft>
              <a:buClrTx/>
              <a:buSzTx/>
              <a:buFontTx/>
              <a:buNone/>
              <a:defRPr/>
            </a:pPr>
            <a:fld id="{CAB93DFD-2460-6640-B60D-FCC4E5000C89}" type="slidenum">
              <a:rPr lang="fr-FR" sz="1200" b="1" i="0" u="none" strike="noStrike" cap="none" spc="0">
                <a:ln>
                  <a:noFill/>
                </a:ln>
                <a:solidFill>
                  <a:prstClr val="white"/>
                </a:solidFill>
                <a:latin typeface="Arial Narrow"/>
                <a:ea typeface="ＭＳ Ｐゴシック"/>
                <a:cs typeface="+mn-cs"/>
              </a:rPr>
              <a:t>36</a:t>
            </a:fld>
            <a:endParaRPr lang="fr-FR" sz="1200" b="1" i="0" u="none" strike="noStrike" cap="none" spc="0">
              <a:ln>
                <a:noFill/>
              </a:ln>
              <a:solidFill>
                <a:prstClr val="white"/>
              </a:solidFill>
              <a:latin typeface="Arial Narrow"/>
              <a:ea typeface="ＭＳ Ｐゴシック"/>
              <a:cs typeface="+mn-cs"/>
            </a:endParaRPr>
          </a:p>
        </p:txBody>
      </p:sp>
      <p:pic>
        <p:nvPicPr>
          <p:cNvPr id="12" name="Image 31" descr="Logo 5x5 cm  Lorraine Fab Living Lab.jpg"/>
          <p:cNvPicPr>
            <a:picLocks noChangeAspect="1"/>
          </p:cNvPicPr>
          <p:nvPr/>
        </p:nvPicPr>
        <p:blipFill>
          <a:blip r:embed="rId4"/>
          <a:srcRect l="9927" t="15971" r="7200" b="16578"/>
          <a:stretch/>
        </p:blipFill>
        <p:spPr bwMode="auto">
          <a:xfrm>
            <a:off x="10656757" y="253726"/>
            <a:ext cx="1152128" cy="937753"/>
          </a:xfrm>
          <a:prstGeom prst="rect">
            <a:avLst/>
          </a:prstGeom>
        </p:spPr>
      </p:pic>
      <p:sp>
        <p:nvSpPr>
          <p:cNvPr id="13" name="ZoneTexte 33"/>
          <p:cNvSpPr>
            <a:spLocks/>
          </p:cNvSpPr>
          <p:nvPr/>
        </p:nvSpPr>
        <p:spPr bwMode="auto">
          <a:xfrm>
            <a:off x="238733" y="595717"/>
            <a:ext cx="10418024" cy="276999"/>
          </a:xfrm>
          <a:prstGeom prst="rect">
            <a:avLst/>
          </a:prstGeom>
          <a:noFill/>
        </p:spPr>
        <p:txBody>
          <a:bodyPr wrap="squar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rPr>
              <a:t>Pilote : A. Hassan, E. Bonjour/ Mise en œuvre : LF2L + Master IDEAS + ENSAD Nancy + Villes de Dieuz, Marthemont, Petonncourt, Voivres </a:t>
            </a:r>
            <a:endParaRPr/>
          </a:p>
        </p:txBody>
      </p:sp>
      <p:sp>
        <p:nvSpPr>
          <p:cNvPr id="14" name="ZoneTexte 34"/>
          <p:cNvSpPr>
            <a:spLocks/>
          </p:cNvSpPr>
          <p:nvPr/>
        </p:nvSpPr>
        <p:spPr bwMode="auto">
          <a:xfrm>
            <a:off x="227348" y="836712"/>
            <a:ext cx="1181734" cy="276999"/>
          </a:xfrm>
          <a:prstGeom prst="rect">
            <a:avLst/>
          </a:prstGeom>
          <a:noFill/>
        </p:spPr>
        <p:txBody>
          <a:bodyPr wrap="none" rtlCol="0">
            <a:spAutoFit/>
          </a:bodyPr>
          <a:lstStyle/>
          <a:p>
            <a:pPr marL="0" marR="0" lvl="0" indent="0" algn="l" defTabSz="914400">
              <a:lnSpc>
                <a:spcPct val="100000"/>
              </a:lnSpc>
              <a:spcBef>
                <a:spcPts val="0"/>
              </a:spcBef>
              <a:spcAft>
                <a:spcPts val="0"/>
              </a:spcAft>
              <a:buClrTx/>
              <a:buSzTx/>
              <a:buFontTx/>
              <a:buNone/>
              <a:defRPr/>
            </a:pPr>
            <a:r>
              <a:rPr lang="fr-FR" sz="1200" b="0" i="0" u="none" strike="noStrike" cap="none" spc="0">
                <a:ln>
                  <a:noFill/>
                </a:ln>
                <a:solidFill>
                  <a:prstClr val="white">
                    <a:lumMod val="50000"/>
                  </a:prstClr>
                </a:solidFill>
                <a:latin typeface="Arial"/>
                <a:ea typeface="ＭＳ Ｐゴシック"/>
              </a:rPr>
              <a:t>Période : 2018</a:t>
            </a:r>
            <a:endParaRPr/>
          </a:p>
        </p:txBody>
      </p:sp>
      <p:pic>
        <p:nvPicPr>
          <p:cNvPr id="15" name="Image 8"/>
          <p:cNvPicPr>
            <a:picLocks noChangeAspect="1"/>
          </p:cNvPicPr>
          <p:nvPr/>
        </p:nvPicPr>
        <p:blipFill>
          <a:blip r:embed="rId5"/>
          <a:stretch/>
        </p:blipFill>
        <p:spPr bwMode="auto">
          <a:xfrm>
            <a:off x="46737" y="1068706"/>
            <a:ext cx="4660589" cy="1977019"/>
          </a:xfrm>
          <a:prstGeom prst="rect">
            <a:avLst/>
          </a:prstGeom>
        </p:spPr>
      </p:pic>
      <p:sp>
        <p:nvSpPr>
          <p:cNvPr id="16" name="ZoneTexte 30"/>
          <p:cNvSpPr>
            <a:spLocks/>
          </p:cNvSpPr>
          <p:nvPr/>
        </p:nvSpPr>
        <p:spPr bwMode="auto">
          <a:xfrm>
            <a:off x="1638949" y="2817869"/>
            <a:ext cx="1476164" cy="253916"/>
          </a:xfrm>
          <a:prstGeom prst="rect">
            <a:avLst/>
          </a:prstGeom>
          <a:solidFill>
            <a:srgbClr val="C90D22"/>
          </a:solidFill>
        </p:spPr>
        <p:txBody>
          <a:bodyPr wrap="square" lIns="36000" rIns="36000" rtlCol="0">
            <a:spAutoFit/>
          </a:bodyPr>
          <a:lstStyle/>
          <a:p>
            <a:pPr algn="ctr" defTabSz="457200">
              <a:spcBef>
                <a:spcPts val="0"/>
              </a:spcBef>
              <a:spcAft>
                <a:spcPts val="0"/>
              </a:spcAft>
              <a:defRPr/>
            </a:pPr>
            <a:r>
              <a:rPr lang="fr-FR" sz="1050">
                <a:solidFill>
                  <a:prstClr val="white"/>
                </a:solidFill>
                <a:latin typeface="Calibri"/>
                <a:ea typeface="Arial"/>
                <a:cs typeface="Arial"/>
              </a:rPr>
              <a:t>Design Thinking</a:t>
            </a:r>
          </a:p>
        </p:txBody>
      </p:sp>
      <p:pic>
        <p:nvPicPr>
          <p:cNvPr id="17" name="Image 6"/>
          <p:cNvPicPr>
            <a:picLocks noChangeAspect="1"/>
          </p:cNvPicPr>
          <p:nvPr/>
        </p:nvPicPr>
        <p:blipFill>
          <a:blip r:embed="rId6"/>
          <a:stretch/>
        </p:blipFill>
        <p:spPr bwMode="auto">
          <a:xfrm>
            <a:off x="8005571" y="979328"/>
            <a:ext cx="2467136" cy="1631465"/>
          </a:xfrm>
          <a:prstGeom prst="rect">
            <a:avLst/>
          </a:prstGeom>
        </p:spPr>
      </p:pic>
      <p:pic>
        <p:nvPicPr>
          <p:cNvPr id="18" name="Image 7"/>
          <p:cNvPicPr>
            <a:picLocks noChangeAspect="1"/>
          </p:cNvPicPr>
          <p:nvPr/>
        </p:nvPicPr>
        <p:blipFill>
          <a:blip r:embed="rId7"/>
          <a:stretch/>
        </p:blipFill>
        <p:spPr bwMode="auto">
          <a:xfrm>
            <a:off x="8170161" y="3045725"/>
            <a:ext cx="1689732" cy="2842473"/>
          </a:xfrm>
          <a:prstGeom prst="rect">
            <a:avLst/>
          </a:prstGeom>
        </p:spPr>
      </p:pic>
      <p:pic>
        <p:nvPicPr>
          <p:cNvPr id="19" name="Image 12"/>
          <p:cNvPicPr>
            <a:picLocks noChangeAspect="1"/>
          </p:cNvPicPr>
          <p:nvPr/>
        </p:nvPicPr>
        <p:blipFill>
          <a:blip r:embed="rId8"/>
          <a:stretch/>
        </p:blipFill>
        <p:spPr bwMode="auto">
          <a:xfrm>
            <a:off x="66230" y="4206452"/>
            <a:ext cx="3099830" cy="1226589"/>
          </a:xfrm>
          <a:prstGeom prst="rect">
            <a:avLst/>
          </a:prstGeom>
        </p:spPr>
      </p:pic>
      <p:pic>
        <p:nvPicPr>
          <p:cNvPr id="20" name="Image 14"/>
          <p:cNvPicPr>
            <a:picLocks noChangeAspect="1"/>
          </p:cNvPicPr>
          <p:nvPr/>
        </p:nvPicPr>
        <p:blipFill>
          <a:blip r:embed="rId9"/>
          <a:stretch/>
        </p:blipFill>
        <p:spPr bwMode="auto">
          <a:xfrm>
            <a:off x="3133399" y="3740430"/>
            <a:ext cx="1828382" cy="21075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Espace réservé du contenu 4"/>
          <p:cNvPicPr>
            <a:picLocks noGrp="1" noChangeAspect="1"/>
          </p:cNvPicPr>
          <p:nvPr>
            <p:ph idx="4294967295"/>
          </p:nvPr>
        </p:nvPicPr>
        <p:blipFill>
          <a:blip r:embed="rId2"/>
          <a:stretch/>
        </p:blipFill>
        <p:spPr bwMode="auto">
          <a:xfrm>
            <a:off x="2185639" y="-25400"/>
            <a:ext cx="4732098" cy="6132211"/>
          </a:xfrm>
          <a:prstGeom prst="rect">
            <a:avLst/>
          </a:prstGeom>
        </p:spPr>
      </p:pic>
      <p:pic>
        <p:nvPicPr>
          <p:cNvPr id="5" name="Image 7"/>
          <p:cNvPicPr>
            <a:picLocks noChangeAspect="1"/>
          </p:cNvPicPr>
          <p:nvPr/>
        </p:nvPicPr>
        <p:blipFill>
          <a:blip r:embed="rId3"/>
          <a:stretch/>
        </p:blipFill>
        <p:spPr bwMode="auto">
          <a:xfrm>
            <a:off x="6926526" y="-25218"/>
            <a:ext cx="4732099" cy="6131846"/>
          </a:xfrm>
          <a:prstGeom prst="rect">
            <a:avLst/>
          </a:prstGeom>
        </p:spPr>
      </p:pic>
      <p:sp>
        <p:nvSpPr>
          <p:cNvPr id="6" name="Rectangle 8"/>
          <p:cNvSpPr/>
          <p:nvPr/>
        </p:nvSpPr>
        <p:spPr bwMode="auto">
          <a:xfrm>
            <a:off x="6805152" y="4753466"/>
            <a:ext cx="2531320" cy="15065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Rectangle 9"/>
          <p:cNvSpPr/>
          <p:nvPr/>
        </p:nvSpPr>
        <p:spPr bwMode="auto">
          <a:xfrm>
            <a:off x="9336472" y="3495906"/>
            <a:ext cx="2549549" cy="804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ZoneTexte 10"/>
          <p:cNvSpPr>
            <a:spLocks/>
          </p:cNvSpPr>
          <p:nvPr/>
        </p:nvSpPr>
        <p:spPr bwMode="auto">
          <a:xfrm>
            <a:off x="305979" y="1052736"/>
            <a:ext cx="1738859" cy="3416320"/>
          </a:xfrm>
          <a:prstGeom prst="rect">
            <a:avLst/>
          </a:prstGeom>
          <a:noFill/>
        </p:spPr>
        <p:txBody>
          <a:bodyPr wrap="square" rtlCol="0">
            <a:spAutoFit/>
          </a:bodyPr>
          <a:lstStyle/>
          <a:p>
            <a:pPr>
              <a:defRPr/>
            </a:pPr>
            <a:r>
              <a:rPr lang="fr-FR" b="1"/>
              <a:t>L’usine Nouvelle </a:t>
            </a:r>
            <a:endParaRPr/>
          </a:p>
          <a:p>
            <a:pPr>
              <a:defRPr/>
            </a:pPr>
            <a:r>
              <a:rPr lang="fr-FR" b="1"/>
              <a:t>18 oct. 2018</a:t>
            </a:r>
            <a:endParaRPr/>
          </a:p>
          <a:p>
            <a:pPr>
              <a:defRPr/>
            </a:pPr>
            <a:endParaRPr lang="fr-FR" b="1"/>
          </a:p>
          <a:p>
            <a:pPr>
              <a:defRPr/>
            </a:pPr>
            <a:r>
              <a:rPr lang="fr-FR" b="1"/>
              <a:t>Reconnaissance des approches Fab Living Lab de l’Université de Lorraine</a:t>
            </a:r>
            <a:endParaRPr/>
          </a:p>
          <a:p>
            <a:pPr>
              <a:defRPr/>
            </a:pPr>
            <a:endParaRPr lang="fr-FR" b="1"/>
          </a:p>
          <a:p>
            <a:pPr>
              <a:defRPr/>
            </a:pPr>
            <a:r>
              <a:rPr lang="fr-FR" b="1"/>
              <a:t>S’inscrivant dans un réseau régional</a:t>
            </a:r>
            <a:endParaRPr/>
          </a:p>
        </p:txBody>
      </p:sp>
      <p:sp>
        <p:nvSpPr>
          <p:cNvPr id="9" name="Espace réservé du numéro de diapositive 3"/>
          <p:cNvSpPr>
            <a:spLocks noGrp="1"/>
          </p:cNvSpPr>
          <p:nvPr>
            <p:ph type="sldNum" sz="quarter" idx="12"/>
          </p:nvPr>
        </p:nvSpPr>
        <p:spPr bwMode="auto"/>
        <p:txBody>
          <a:bodyPr/>
          <a:lstStyle/>
          <a:p>
            <a:pPr>
              <a:defRPr/>
            </a:pPr>
            <a:fld id="{52582644-6369-0E40-B412-7EE4D53F5F52}" type="slidenum">
              <a:rPr lang="en-GB"/>
              <a:t>37</a:t>
            </a:fld>
            <a:endParaRPr lang="en-GB"/>
          </a:p>
        </p:txBody>
      </p:sp>
      <p:sp>
        <p:nvSpPr>
          <p:cNvPr id="10" name="Espace réservé de la date 2"/>
          <p:cNvSpPr>
            <a:spLocks noGrp="1"/>
          </p:cNvSpPr>
          <p:nvPr>
            <p:ph type="dt" sz="half" idx="10"/>
          </p:nvPr>
        </p:nvSpPr>
        <p:spPr bwMode="auto"/>
        <p:txBody>
          <a:bodyPr/>
          <a:lstStyle/>
          <a:p>
            <a:pPr>
              <a:defRPr/>
            </a:pPr>
            <a:r>
              <a:rPr lang="fr-FR"/>
              <a:t>02/12/2019</a:t>
            </a:r>
          </a:p>
        </p:txBody>
      </p:sp>
      <p:sp>
        <p:nvSpPr>
          <p:cNvPr id="11" name="Espace réservé du pied de page 5"/>
          <p:cNvSpPr>
            <a:spLocks noGrp="1"/>
          </p:cNvSpPr>
          <p:nvPr>
            <p:ph type="ftr" sz="quarter" idx="11"/>
          </p:nvPr>
        </p:nvSpPr>
        <p:spPr bwMode="auto"/>
        <p:txBody>
          <a:bodyPr/>
          <a:lstStyle/>
          <a:p>
            <a:pPr>
              <a:defRPr/>
            </a:pPr>
            <a:r>
              <a:rPr lang="fr-FR"/>
              <a:t>UL - ERPI – LF2L -  l.dupont@univ-lorraine.fr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Références scientifiques</a:t>
            </a:r>
            <a:endParaRPr lang="en"/>
          </a:p>
        </p:txBody>
      </p:sp>
      <p:sp>
        <p:nvSpPr>
          <p:cNvPr id="5" name="Espace réservé du contenu 5"/>
          <p:cNvSpPr>
            <a:spLocks noGrp="1"/>
          </p:cNvSpPr>
          <p:nvPr>
            <p:ph idx="1"/>
          </p:nvPr>
        </p:nvSpPr>
        <p:spPr bwMode="auto"/>
        <p:txBody>
          <a:bodyPr/>
          <a:lstStyle/>
          <a:p>
            <a:pPr>
              <a:lnSpc>
                <a:spcPct val="95000"/>
              </a:lnSpc>
              <a:defRPr/>
            </a:pPr>
            <a:r>
              <a:rPr lang="fr-FR" sz="1400" b="1"/>
              <a:t>2019</a:t>
            </a:r>
            <a:endParaRPr sz="1400"/>
          </a:p>
          <a:p>
            <a:pPr>
              <a:lnSpc>
                <a:spcPct val="80000"/>
              </a:lnSpc>
              <a:defRPr/>
            </a:pPr>
            <a:endParaRPr lang="fr-FR" sz="1400" b="1"/>
          </a:p>
          <a:p>
            <a:pPr>
              <a:lnSpc>
                <a:spcPct val="80000"/>
              </a:lnSpc>
              <a:defRPr/>
            </a:pPr>
            <a:r>
              <a:rPr lang="fr-FR" sz="1400"/>
              <a:t>Shervin Kadkhoda-Ahmadi, Alaa Hassan, Elnaz Asadollahi-Yazdi </a:t>
            </a:r>
            <a:r>
              <a:rPr lang="fr-FR" sz="1400" u="sng">
                <a:hlinkClick r:id="rId2" tooltip="https://hal.archives-ouvertes.fr/hal-02168355"/>
              </a:rPr>
              <a:t>Process and resource selection methodology in design for additive manufacturing</a:t>
            </a:r>
            <a:r>
              <a:rPr lang="fr-FR" sz="1400"/>
              <a:t> </a:t>
            </a:r>
            <a:r>
              <a:rPr lang="fr-FR" sz="1400" i="1"/>
              <a:t>International Journal of Advanced Manufacturing Technology</a:t>
            </a:r>
            <a:r>
              <a:rPr lang="fr-FR" sz="1400"/>
              <a:t>, Springer Verlag, 2019, </a:t>
            </a:r>
            <a:r>
              <a:rPr lang="fr-FR" sz="1400" u="sng">
                <a:hlinkClick r:id="rId3" tooltip="https://dx.doi.org/10.1007/s00170-019-03991-w"/>
              </a:rPr>
              <a:t>⟨10.1007/s00170-019-03991-w⟩</a:t>
            </a:r>
            <a:endParaRPr lang="fr-FR" sz="1400"/>
          </a:p>
          <a:p>
            <a:pPr>
              <a:lnSpc>
                <a:spcPct val="80000"/>
              </a:lnSpc>
              <a:defRPr/>
            </a:pPr>
            <a:r>
              <a:rPr lang="fr-FR" sz="1400"/>
              <a:t>Mihăiţă A. S., Dupont L., Chery O., Camargo M., and C. Cai, “Evaluating air quality by combining stationary, smart mobile pollution monitoring and data-driven modelling,” </a:t>
            </a:r>
            <a:r>
              <a:rPr lang="fr-FR" sz="1400" i="1"/>
              <a:t>J. Clean. Prod.</a:t>
            </a:r>
            <a:r>
              <a:rPr lang="fr-FR" sz="1400"/>
              <a:t>, vol. 221, pp. 398–418, Jun. 2019. </a:t>
            </a:r>
            <a:r>
              <a:rPr lang="fr-FR" sz="1400" u="sng">
                <a:hlinkClick r:id="rId4" tooltip="https://doi.org/10.1016/j.jclepro.2019.02.179"/>
              </a:rPr>
              <a:t>https://doi.org/10.1016/j.jclepro.2019.02.179</a:t>
            </a:r>
            <a:r>
              <a:rPr lang="fr-FR" sz="1400"/>
              <a:t> </a:t>
            </a:r>
            <a:endParaRPr sz="1400"/>
          </a:p>
          <a:p>
            <a:pPr>
              <a:lnSpc>
                <a:spcPct val="80000"/>
              </a:lnSpc>
              <a:defRPr/>
            </a:pPr>
            <a:r>
              <a:rPr lang="fr-FR" sz="1400"/>
              <a:t>Dupont L., Hubert J., Guidat C., Camargo M.. Understanding user representations, a new development path for supporting Smart City policy: Evaluation of the electric car use in Lorraine Region. </a:t>
            </a:r>
            <a:r>
              <a:rPr lang="fr-FR" sz="1400" i="1"/>
              <a:t>Technological Forecasting and Social Change</a:t>
            </a:r>
            <a:r>
              <a:rPr lang="fr-FR" sz="1400"/>
              <a:t>, Elsevier, In press, </a:t>
            </a:r>
            <a:r>
              <a:rPr lang="fr-FR" sz="1400" u="sng">
                <a:hlinkClick r:id="rId5" tooltip="https://dx.doi.org/10.1016/j.techfore.2018.10.027"/>
              </a:rPr>
              <a:t>〈10.1016/j.techfore.2018.10.027〉</a:t>
            </a:r>
            <a:r>
              <a:rPr lang="fr-FR" sz="1400"/>
              <a:t>. </a:t>
            </a:r>
            <a:r>
              <a:rPr lang="fr-FR" sz="1400" u="sng">
                <a:hlinkClick r:id="rId6" tooltip="https://hal.univ-lorraine.fr/hal-01919436"/>
              </a:rPr>
              <a:t>〈hal-01919436〉</a:t>
            </a:r>
            <a:r>
              <a:rPr lang="fr-FR" sz="1400"/>
              <a:t> </a:t>
            </a:r>
            <a:endParaRPr sz="1400"/>
          </a:p>
          <a:p>
            <a:pPr>
              <a:lnSpc>
                <a:spcPct val="80000"/>
              </a:lnSpc>
              <a:defRPr/>
            </a:pPr>
            <a:r>
              <a:rPr lang="fr-FR" sz="1400"/>
              <a:t>Dupont L., Mastelic J., Nyffeler N., Latrille S., Seulliet E.. Living lab as a support to trust for co-creation of value: application to the consumer energy market. </a:t>
            </a:r>
            <a:r>
              <a:rPr lang="fr-FR" sz="1400" i="1"/>
              <a:t>Journal of Innovation Economics &amp; Management</a:t>
            </a:r>
            <a:r>
              <a:rPr lang="fr-FR" sz="1400"/>
              <a:t>, De Boeck Supérieur 2019, 28 (1), pp.53-78. </a:t>
            </a:r>
            <a:r>
              <a:rPr lang="fr-FR" sz="1400" u="sng">
                <a:hlinkClick r:id="rId7" tooltip="https://www.cairn.info/revue-journal-of-innovation-economics-2019-1-page-53.htm"/>
              </a:rPr>
              <a:t>〈https://www.cairn.info/revue-journal-of-innovation-economics-2019-1-page-53.htm〉</a:t>
            </a:r>
            <a:r>
              <a:rPr lang="fr-FR" sz="1400"/>
              <a:t>. </a:t>
            </a:r>
            <a:r>
              <a:rPr lang="fr-FR" sz="1400" u="sng">
                <a:hlinkClick r:id="rId8" tooltip="https://dx.doi.org/10.3917/jie.028.0053"/>
              </a:rPr>
              <a:t>〈10.3917/jie.028.0053〉</a:t>
            </a:r>
            <a:r>
              <a:rPr lang="fr-FR" sz="1400"/>
              <a:t>. </a:t>
            </a:r>
            <a:r>
              <a:rPr lang="fr-FR" sz="1400" u="sng">
                <a:hlinkClick r:id="rId9" tooltip="https://hal.univ-lorraine.fr/hal-02010217"/>
              </a:rPr>
              <a:t>〈hal-02010217〉</a:t>
            </a:r>
            <a:r>
              <a:rPr lang="fr-FR" sz="1400"/>
              <a:t> </a:t>
            </a:r>
            <a:endParaRPr sz="1400"/>
          </a:p>
          <a:p>
            <a:pPr>
              <a:lnSpc>
                <a:spcPct val="80000"/>
              </a:lnSpc>
              <a:defRPr/>
            </a:pPr>
            <a:r>
              <a:rPr lang="fr-FR" sz="1400"/>
              <a:t>Osorio F., Dupont L., Camargo M., Palominos P., Peña J.I., et al.. Design and management of innovation laboratories: Toward a performance assessment tool. </a:t>
            </a:r>
            <a:r>
              <a:rPr lang="fr-FR" sz="1400" i="1"/>
              <a:t>Creativity and Innovation Management</a:t>
            </a:r>
            <a:r>
              <a:rPr lang="fr-FR" sz="1400"/>
              <a:t>, Wiley, 2019, 28 (1), pp.82-100. </a:t>
            </a:r>
            <a:r>
              <a:rPr lang="fr-FR" sz="1400" u="sng">
                <a:hlinkClick r:id="rId10" tooltip="https://onlinelibrary.wiley.com/doi/full/10.1111/caim.12301"/>
              </a:rPr>
              <a:t>〈https://onlinelibrary.wiley.com/doi/full/10.1111/caim.12301〉</a:t>
            </a:r>
            <a:r>
              <a:rPr lang="fr-FR" sz="1400"/>
              <a:t>. </a:t>
            </a:r>
            <a:r>
              <a:rPr lang="fr-FR" sz="1400" u="sng">
                <a:hlinkClick r:id="rId11" tooltip="https://dx.doi.org/10.1111/caim.12301"/>
              </a:rPr>
              <a:t>〈10.1111/caim.12301〉</a:t>
            </a:r>
            <a:r>
              <a:rPr lang="fr-FR" sz="1400"/>
              <a:t>. </a:t>
            </a:r>
            <a:r>
              <a:rPr lang="fr-FR" sz="1400" u="sng">
                <a:hlinkClick r:id="rId12" tooltip="https://hal.archives-ouvertes.fr/hal-01987047"/>
              </a:rPr>
              <a:t>〈hal-01987047〉</a:t>
            </a:r>
            <a:r>
              <a:rPr lang="fr-FR" sz="1400"/>
              <a:t> </a:t>
            </a:r>
            <a:endParaRPr sz="1400"/>
          </a:p>
          <a:p>
            <a:pPr>
              <a:lnSpc>
                <a:spcPct val="80000"/>
              </a:lnSpc>
              <a:defRPr/>
            </a:pPr>
            <a:r>
              <a:rPr lang="fr-FR" sz="1400"/>
              <a:t>Dupont L., Mastelic J., Nyffeler N., Latrille S., Seulliet E. Confiance et Technologie : Deux Dimensions de l’Innovation Ouverte et Agile appliquée à l’Énergie. </a:t>
            </a:r>
            <a:r>
              <a:rPr lang="fr-FR" sz="1400" i="1"/>
              <a:t>Technologie et innovation</a:t>
            </a:r>
            <a:r>
              <a:rPr lang="fr-FR" sz="1400"/>
              <a:t>, ISTE OpenScience, 2019, 4 (1), </a:t>
            </a:r>
            <a:r>
              <a:rPr lang="fr-FR" sz="1400" u="sng">
                <a:hlinkClick r:id="rId13" tooltip="https://dx.doi.org/10.21494/ISTE.OP.2019.0314"/>
              </a:rPr>
              <a:t>〈10.21494/ISTE.OP.2019.0314〉</a:t>
            </a:r>
            <a:r>
              <a:rPr lang="fr-FR" sz="1400"/>
              <a:t>. </a:t>
            </a:r>
            <a:r>
              <a:rPr lang="fr-FR" sz="1400" u="sng">
                <a:hlinkClick r:id="rId14" tooltip="https://hal.archives-ouvertes.fr/hal-02047441"/>
              </a:rPr>
              <a:t>〈hal-02047441〉</a:t>
            </a:r>
            <a:r>
              <a:rPr lang="fr-FR" sz="1400"/>
              <a:t> </a:t>
            </a:r>
            <a:endParaRPr sz="1400"/>
          </a:p>
        </p:txBody>
      </p:sp>
      <p:sp>
        <p:nvSpPr>
          <p:cNvPr id="6" name="Espace réservé de la date 2"/>
          <p:cNvSpPr>
            <a:spLocks noGrp="1"/>
          </p:cNvSpPr>
          <p:nvPr>
            <p:ph type="dt" sz="half" idx="10"/>
          </p:nvPr>
        </p:nvSpPr>
        <p:spPr bwMode="auto"/>
        <p:txBody>
          <a:bodyPr/>
          <a:lstStyle/>
          <a:p>
            <a:pPr>
              <a:defRPr/>
            </a:pPr>
            <a:r>
              <a:rPr lang="fr-FR"/>
              <a:t>02/12/2019</a:t>
            </a:r>
          </a:p>
        </p:txBody>
      </p:sp>
      <p:sp>
        <p:nvSpPr>
          <p:cNvPr id="7"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8" name="Espace réservé du numéro de diapositive 4"/>
          <p:cNvSpPr>
            <a:spLocks noGrp="1"/>
          </p:cNvSpPr>
          <p:nvPr>
            <p:ph type="sldNum" sz="quarter" idx="12"/>
          </p:nvPr>
        </p:nvSpPr>
        <p:spPr bwMode="auto"/>
        <p:txBody>
          <a:bodyPr/>
          <a:lstStyle/>
          <a:p>
            <a:pPr>
              <a:defRPr/>
            </a:pPr>
            <a:fld id="{CAB93DFD-2460-6640-B60D-FCC4E5000C89}" type="slidenum">
              <a:rPr lang="fr-FR"/>
              <a:t>38</a:t>
            </a:fld>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Références scientifiques</a:t>
            </a:r>
            <a:endParaRPr lang="en"/>
          </a:p>
        </p:txBody>
      </p:sp>
      <p:sp>
        <p:nvSpPr>
          <p:cNvPr id="5" name="Espace réservé du contenu 5"/>
          <p:cNvSpPr>
            <a:spLocks noGrp="1"/>
          </p:cNvSpPr>
          <p:nvPr>
            <p:ph idx="1"/>
          </p:nvPr>
        </p:nvSpPr>
        <p:spPr bwMode="auto"/>
        <p:txBody>
          <a:bodyPr/>
          <a:lstStyle/>
          <a:p>
            <a:pPr>
              <a:lnSpc>
                <a:spcPct val="95000"/>
              </a:lnSpc>
              <a:defRPr/>
            </a:pPr>
            <a:r>
              <a:rPr lang="fr-FR" sz="1400" b="1"/>
              <a:t>2018</a:t>
            </a:r>
            <a:endParaRPr sz="1400"/>
          </a:p>
          <a:p>
            <a:pPr>
              <a:lnSpc>
                <a:spcPct val="80000"/>
              </a:lnSpc>
              <a:defRPr/>
            </a:pPr>
            <a:endParaRPr lang="fr-FR" sz="1400" b="1"/>
          </a:p>
          <a:p>
            <a:pPr>
              <a:lnSpc>
                <a:spcPct val="80000"/>
              </a:lnSpc>
              <a:defRPr/>
            </a:pPr>
            <a:r>
              <a:rPr lang="fr-FR" sz="1400"/>
              <a:t>Adriana Simona Mihăiţă, Laurent Dupont, Mauricio Camargo </a:t>
            </a:r>
            <a:r>
              <a:rPr lang="fr-FR" sz="1400" u="sng">
                <a:hlinkClick r:id="rId2" tooltip="https://hal.univ-lorraine.fr/hal-01796613"/>
              </a:rPr>
              <a:t>Multi-objective traffic signal optimization using 3D mesoscopic simulation and evolutionary algorithms</a:t>
            </a:r>
            <a:r>
              <a:rPr lang="fr-FR" sz="1400"/>
              <a:t> </a:t>
            </a:r>
            <a:r>
              <a:rPr lang="fr-FR" sz="1400" i="1"/>
              <a:t>Simulation Modelling Practice and Theory</a:t>
            </a:r>
            <a:r>
              <a:rPr lang="fr-FR" sz="1400"/>
              <a:t>, Elsevier, 2018, 86, pp.120 - 138. </a:t>
            </a:r>
            <a:r>
              <a:rPr lang="fr-FR" sz="1400" u="sng">
                <a:hlinkClick r:id="rId3" tooltip="https://dx.doi.org/10.1016/j.simpat.2018.05.005"/>
              </a:rPr>
              <a:t>〈10.1016/j.simpat.2018.05.005〉</a:t>
            </a:r>
            <a:endParaRPr lang="en" sz="1400"/>
          </a:p>
          <a:p>
            <a:pPr>
              <a:lnSpc>
                <a:spcPct val="80000"/>
              </a:lnSpc>
              <a:defRPr/>
            </a:pPr>
            <a:r>
              <a:rPr lang="en" sz="1400"/>
              <a:t>Arbelaez-Garces G., Joseph D., Camargo M., Tran N., Morel L. </a:t>
            </a:r>
            <a:r>
              <a:rPr lang="en" sz="1400" u="sng">
                <a:hlinkClick r:id="rId4" tooltip="https://www.sciencedirect.com/science/article/abs/pii/S0169814117303244"/>
              </a:rPr>
              <a:t>Contribution to the objective assessment of technical skills for surgery students: an accelerometer-based approach</a:t>
            </a:r>
            <a:r>
              <a:rPr lang="en" sz="1400"/>
              <a:t>, International Journal of Industrial Ergonomics. (IF=1,415)</a:t>
            </a:r>
            <a:endParaRPr sz="1400"/>
          </a:p>
          <a:p>
            <a:pPr>
              <a:lnSpc>
                <a:spcPct val="80000"/>
              </a:lnSpc>
              <a:defRPr/>
            </a:pPr>
            <a:r>
              <a:rPr lang="fr-FR" sz="1400"/>
              <a:t>Adriana Simona Mihăiţă, Mirian Benavides Ortiz, Mauricio Camargo, Chen Cai </a:t>
            </a:r>
            <a:r>
              <a:rPr lang="fr-FR" sz="1400" u="sng">
                <a:hlinkClick r:id="rId5" tooltip="https://hal.archives-ouvertes.fr/hal-01868707"/>
              </a:rPr>
              <a:t>Predicting Air Quality by Integrating a Mesoscopic Traffic Simulation Model and Simplified Air Pollutant Estimation Models</a:t>
            </a:r>
            <a:r>
              <a:rPr lang="fr-FR" sz="1400"/>
              <a:t> </a:t>
            </a:r>
            <a:r>
              <a:rPr lang="fr-FR" sz="1400" i="1"/>
              <a:t>International Journal of Intelligent Transportation Systems Research</a:t>
            </a:r>
            <a:r>
              <a:rPr lang="fr-FR" sz="1400"/>
              <a:t>, Springer Verlag, In press, </a:t>
            </a:r>
            <a:r>
              <a:rPr lang="fr-FR" sz="1400" u="sng">
                <a:hlinkClick r:id="rId6" tooltip="https://dx.doi.org/10.1007/s13177-018-0160-z"/>
              </a:rPr>
              <a:t>〈10.1007/s13177-018-0160-z〉</a:t>
            </a:r>
            <a:endParaRPr lang="fr-FR" sz="1400"/>
          </a:p>
          <a:p>
            <a:pPr>
              <a:lnSpc>
                <a:spcPct val="80000"/>
              </a:lnSpc>
              <a:defRPr/>
            </a:pPr>
            <a:r>
              <a:rPr lang="fr-FR" sz="1400"/>
              <a:t>Julien Bouyer, François E. Leconte, Rémy Claverie, Adrien Ferry, Rémi Pierrat, Géraldine Bur, Dominique Hebrard, Pierre Lainé, Benjamin Piccinnini, Philippe Jary, Laëtitia Boithias, </a:t>
            </a:r>
            <a:r>
              <a:rPr lang="fr-FR" sz="1400" b="1"/>
              <a:t>Laurent Dupont, Olivier Chery </a:t>
            </a:r>
            <a:r>
              <a:rPr lang="fr-FR" sz="1400" u="sng">
                <a:hlinkClick r:id="rId7" tooltip="https://hal.univ-lorraine.fr/hal-01915689"/>
              </a:rPr>
              <a:t>Assisting Urban Planning Practitioners Facing UHI and Related Vulnerability Issues with a Co-Designed Tool : DIACLIMAP Project</a:t>
            </a:r>
            <a:r>
              <a:rPr lang="fr-FR" sz="1400"/>
              <a:t> </a:t>
            </a:r>
            <a:r>
              <a:rPr lang="fr-FR" sz="1400" i="1"/>
              <a:t>10th International Conference on Urban Climate/14th Symposium on the Urban Environment</a:t>
            </a:r>
            <a:r>
              <a:rPr lang="fr-FR" sz="1400"/>
              <a:t>, Aug 2018, New York, United States</a:t>
            </a:r>
            <a:endParaRPr sz="1400"/>
          </a:p>
          <a:p>
            <a:pPr>
              <a:lnSpc>
                <a:spcPct val="80000"/>
              </a:lnSpc>
              <a:defRPr/>
            </a:pPr>
            <a:r>
              <a:rPr lang="fr-FR" sz="1400"/>
              <a:t>Santander Pavlo, Cruz Fabio, Boudaoud Hakim, Camargo Mauricio </a:t>
            </a:r>
            <a:r>
              <a:rPr lang="fr-FR" sz="1400" u="sng">
                <a:hlinkClick r:id="rId8" tooltip="https://hal.archives-ouvertes.fr/hal-01863819"/>
              </a:rPr>
              <a:t>3D-Printing Based Distributed Plastic Recycling: A Conceptual Model for Closed-Loop Supply Chain Design</a:t>
            </a:r>
            <a:r>
              <a:rPr lang="fr-FR" sz="1400"/>
              <a:t> </a:t>
            </a:r>
            <a:r>
              <a:rPr lang="fr-FR" sz="1400" i="1"/>
              <a:t>2018 IEEE International Conference on Engineering, Technology and Innovation (ICE/ITMC)</a:t>
            </a:r>
            <a:r>
              <a:rPr lang="fr-FR" sz="1400"/>
              <a:t>, Jun 2018, Stuttgart, France. IEEE, </a:t>
            </a:r>
            <a:r>
              <a:rPr lang="fr-FR" sz="1400" u="sng">
                <a:hlinkClick r:id="rId9" tooltip="https://dx.doi.org/10.1109/ICE.2018.8436296"/>
              </a:rPr>
              <a:t>〈10.1109/ICE.2018.8436296</a:t>
            </a:r>
            <a:endParaRPr lang="fr-FR" sz="1400"/>
          </a:p>
          <a:p>
            <a:pPr>
              <a:lnSpc>
                <a:spcPct val="80000"/>
              </a:lnSpc>
              <a:defRPr/>
            </a:pPr>
            <a:r>
              <a:rPr lang="fr-FR" sz="1400"/>
              <a:t>Laurent Dupont, Marc Pallot, Olivier Christmann, Simon Richir </a:t>
            </a:r>
            <a:r>
              <a:rPr lang="fr-FR" sz="1400" u="sng">
                <a:hlinkClick r:id="rId10" tooltip="https://hal.univ-lorraine.fr/hal-01868811"/>
              </a:rPr>
              <a:t>A Universal Framework For Systemizing the Evaluation of Immersive And Collaborative Performance</a:t>
            </a:r>
            <a:r>
              <a:rPr lang="fr-FR" sz="1400"/>
              <a:t> ACM. </a:t>
            </a:r>
            <a:r>
              <a:rPr lang="fr-FR" sz="1400" i="1"/>
              <a:t>VRIC '18: Virtual Reality International Conference - Laval Virtual</a:t>
            </a:r>
            <a:r>
              <a:rPr lang="fr-FR" sz="1400"/>
              <a:t>, Apr 2018, Laval, France. VRIC '18: Virtual Reality International Conference - Laval Virtual, 2018, </a:t>
            </a:r>
            <a:r>
              <a:rPr lang="fr-FR" sz="1400" u="sng">
                <a:hlinkClick r:id="rId11" tooltip="https://dx.doi.org/10.1145/3234253.3234306"/>
              </a:rPr>
              <a:t>〈10.1145/3234253.3234306〉</a:t>
            </a:r>
            <a:endParaRPr lang="fr-FR" sz="1400"/>
          </a:p>
        </p:txBody>
      </p:sp>
      <p:sp>
        <p:nvSpPr>
          <p:cNvPr id="6" name="Espace réservé de la date 2"/>
          <p:cNvSpPr>
            <a:spLocks noGrp="1"/>
          </p:cNvSpPr>
          <p:nvPr>
            <p:ph type="dt" sz="half" idx="10"/>
          </p:nvPr>
        </p:nvSpPr>
        <p:spPr bwMode="auto"/>
        <p:txBody>
          <a:bodyPr/>
          <a:lstStyle/>
          <a:p>
            <a:pPr>
              <a:defRPr/>
            </a:pPr>
            <a:r>
              <a:rPr lang="fr-FR"/>
              <a:t>02/12/2019</a:t>
            </a:r>
          </a:p>
        </p:txBody>
      </p:sp>
      <p:sp>
        <p:nvSpPr>
          <p:cNvPr id="7"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8" name="Espace réservé du numéro de diapositive 4"/>
          <p:cNvSpPr>
            <a:spLocks noGrp="1"/>
          </p:cNvSpPr>
          <p:nvPr>
            <p:ph type="sldNum" sz="quarter" idx="12"/>
          </p:nvPr>
        </p:nvSpPr>
        <p:spPr bwMode="auto"/>
        <p:txBody>
          <a:bodyPr/>
          <a:lstStyle/>
          <a:p>
            <a:pPr>
              <a:defRPr/>
            </a:pPr>
            <a:fld id="{CAB93DFD-2460-6640-B60D-FCC4E5000C89}" type="slidenum">
              <a:rPr lang="fr-F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grpSp>
        <p:nvGrpSpPr>
          <p:cNvPr id="4" name="Grouper 8"/>
          <p:cNvGrpSpPr/>
          <p:nvPr/>
        </p:nvGrpSpPr>
        <p:grpSpPr bwMode="auto">
          <a:xfrm>
            <a:off x="1292185" y="2189420"/>
            <a:ext cx="1671442" cy="2425387"/>
            <a:chOff x="-68526" y="2862529"/>
            <a:chExt cx="1671442" cy="2425387"/>
          </a:xfrm>
        </p:grpSpPr>
        <p:grpSp>
          <p:nvGrpSpPr>
            <p:cNvPr id="5" name="Groupe 2"/>
            <p:cNvGrpSpPr/>
            <p:nvPr/>
          </p:nvGrpSpPr>
          <p:grpSpPr bwMode="auto">
            <a:xfrm>
              <a:off x="-68526" y="3717032"/>
              <a:ext cx="1671442" cy="1570884"/>
              <a:chOff x="-68526" y="3717032"/>
              <a:chExt cx="1671442" cy="1570884"/>
            </a:xfrm>
          </p:grpSpPr>
          <p:sp>
            <p:nvSpPr>
              <p:cNvPr id="6" name="ZoneTexte 15"/>
              <p:cNvSpPr>
                <a:spLocks/>
              </p:cNvSpPr>
              <p:nvPr/>
            </p:nvSpPr>
            <p:spPr bwMode="auto">
              <a:xfrm>
                <a:off x="114613" y="3717032"/>
                <a:ext cx="1305165" cy="369332"/>
              </a:xfrm>
              <a:prstGeom prst="rect">
                <a:avLst/>
              </a:prstGeom>
              <a:noFill/>
            </p:spPr>
            <p:txBody>
              <a:bodyPr wrap="none" rtlCol="0">
                <a:spAutoFit/>
              </a:bodyPr>
              <a:lstStyle/>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srgbClr val="00B050"/>
                    </a:solidFill>
                    <a:latin typeface="Calibri"/>
                    <a:ea typeface="+mn-ea"/>
                    <a:cs typeface="+mn-cs"/>
                  </a:rPr>
                  <a:t>Smart cities</a:t>
                </a:r>
                <a:endParaRPr/>
              </a:p>
            </p:txBody>
          </p:sp>
          <p:sp>
            <p:nvSpPr>
              <p:cNvPr id="7" name="ZoneTexte 21"/>
              <p:cNvSpPr>
                <a:spLocks/>
              </p:cNvSpPr>
              <p:nvPr/>
            </p:nvSpPr>
            <p:spPr bwMode="auto">
              <a:xfrm>
                <a:off x="-68526" y="4549252"/>
                <a:ext cx="1671442" cy="738664"/>
              </a:xfrm>
              <a:prstGeom prst="rect">
                <a:avLst/>
              </a:prstGeom>
              <a:noFill/>
            </p:spPr>
            <p:txBody>
              <a:bodyPr wrap="square" rtlCol="0">
                <a:spAutoFit/>
              </a:bodyPr>
              <a:lstStyle/>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00B050"/>
                    </a:solidFill>
                    <a:latin typeface="Calibri"/>
                    <a:ea typeface="+mn-ea"/>
                    <a:cs typeface="+mn-cs"/>
                  </a:rPr>
                  <a:t>Health</a:t>
                </a:r>
                <a:endParaRPr/>
              </a:p>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00B050"/>
                    </a:solidFill>
                    <a:latin typeface="Calibri"/>
                    <a:ea typeface="+mn-ea"/>
                    <a:cs typeface="+mn-cs"/>
                  </a:rPr>
                  <a:t>Active mobility </a:t>
                </a:r>
                <a:endParaRPr/>
              </a:p>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00B050"/>
                    </a:solidFill>
                    <a:latin typeface="Calibri"/>
                    <a:ea typeface="+mn-ea"/>
                    <a:cs typeface="+mn-cs"/>
                  </a:rPr>
                  <a:t>Well being</a:t>
                </a:r>
                <a:endParaRPr/>
              </a:p>
            </p:txBody>
          </p:sp>
        </p:grpSp>
        <p:pic>
          <p:nvPicPr>
            <p:cNvPr id="8" name="Image 1"/>
            <p:cNvPicPr>
              <a:picLocks noChangeAspect="1"/>
            </p:cNvPicPr>
            <p:nvPr/>
          </p:nvPicPr>
          <p:blipFill>
            <a:blip r:embed="rId3"/>
            <a:stretch/>
          </p:blipFill>
          <p:spPr bwMode="auto">
            <a:xfrm>
              <a:off x="101859" y="2862529"/>
              <a:ext cx="1330673" cy="793323"/>
            </a:xfrm>
            <a:prstGeom prst="rect">
              <a:avLst/>
            </a:prstGeom>
          </p:spPr>
        </p:pic>
      </p:grpSp>
      <p:grpSp>
        <p:nvGrpSpPr>
          <p:cNvPr id="9" name="Grouper 9"/>
          <p:cNvGrpSpPr/>
          <p:nvPr/>
        </p:nvGrpSpPr>
        <p:grpSpPr bwMode="auto">
          <a:xfrm>
            <a:off x="3138856" y="2209579"/>
            <a:ext cx="1671442" cy="2549130"/>
            <a:chOff x="1778146" y="2882689"/>
            <a:chExt cx="1671442" cy="2549130"/>
          </a:xfrm>
        </p:grpSpPr>
        <p:grpSp>
          <p:nvGrpSpPr>
            <p:cNvPr id="10" name="Groupe 3"/>
            <p:cNvGrpSpPr/>
            <p:nvPr/>
          </p:nvGrpSpPr>
          <p:grpSpPr bwMode="auto">
            <a:xfrm>
              <a:off x="1778146" y="3724399"/>
              <a:ext cx="1671442" cy="1707420"/>
              <a:chOff x="1892446" y="3724399"/>
              <a:chExt cx="1671442" cy="1707420"/>
            </a:xfrm>
          </p:grpSpPr>
          <p:sp>
            <p:nvSpPr>
              <p:cNvPr id="11" name="ZoneTexte 16"/>
              <p:cNvSpPr>
                <a:spLocks/>
              </p:cNvSpPr>
              <p:nvPr/>
            </p:nvSpPr>
            <p:spPr bwMode="auto">
              <a:xfrm>
                <a:off x="2062132" y="3724399"/>
                <a:ext cx="1477328" cy="369332"/>
              </a:xfrm>
              <a:prstGeom prst="rect">
                <a:avLst/>
              </a:prstGeom>
              <a:noFill/>
            </p:spPr>
            <p:txBody>
              <a:bodyPr wrap="none" rtlCol="0">
                <a:spAutoFit/>
              </a:bodyPr>
              <a:lstStyle/>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srgbClr val="C0504D">
                        <a:lumMod val="75000"/>
                      </a:srgbClr>
                    </a:solidFill>
                    <a:latin typeface="Calibri"/>
                    <a:ea typeface="+mn-ea"/>
                    <a:cs typeface="+mn-cs"/>
                  </a:rPr>
                  <a:t>Industries 4.0</a:t>
                </a:r>
                <a:endParaRPr/>
              </a:p>
            </p:txBody>
          </p:sp>
          <p:sp>
            <p:nvSpPr>
              <p:cNvPr id="12" name="ZoneTexte 22"/>
              <p:cNvSpPr>
                <a:spLocks/>
              </p:cNvSpPr>
              <p:nvPr/>
            </p:nvSpPr>
            <p:spPr bwMode="auto">
              <a:xfrm>
                <a:off x="1892446" y="4477712"/>
                <a:ext cx="1671442" cy="954107"/>
              </a:xfrm>
              <a:prstGeom prst="rect">
                <a:avLst/>
              </a:prstGeom>
              <a:noFill/>
            </p:spPr>
            <p:txBody>
              <a:bodyPr wrap="square" rtlCol="0">
                <a:spAutoFit/>
              </a:bodyPr>
              <a:lstStyle/>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C0504D">
                        <a:lumMod val="75000"/>
                      </a:srgbClr>
                    </a:solidFill>
                    <a:latin typeface="Calibri"/>
                    <a:ea typeface="+mn-ea"/>
                    <a:cs typeface="+mn-cs"/>
                  </a:rPr>
                  <a:t>Lean &amp; digital Transformation</a:t>
                </a:r>
                <a:endParaRPr/>
              </a:p>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C0504D">
                        <a:lumMod val="75000"/>
                      </a:srgbClr>
                    </a:solidFill>
                    <a:latin typeface="Calibri"/>
                    <a:ea typeface="+mn-ea"/>
                    <a:cs typeface="+mn-cs"/>
                  </a:rPr>
                  <a:t>3D printing &amp; open source</a:t>
                </a:r>
                <a:endParaRPr/>
              </a:p>
            </p:txBody>
          </p:sp>
        </p:grpSp>
        <p:pic>
          <p:nvPicPr>
            <p:cNvPr id="13" name="Image 4"/>
            <p:cNvPicPr>
              <a:picLocks noChangeAspect="1"/>
            </p:cNvPicPr>
            <p:nvPr/>
          </p:nvPicPr>
          <p:blipFill>
            <a:blip r:embed="rId4"/>
            <a:stretch/>
          </p:blipFill>
          <p:spPr bwMode="auto">
            <a:xfrm rot="10800000" flipV="1">
              <a:off x="1802574" y="2882689"/>
              <a:ext cx="1647014" cy="834343"/>
            </a:xfrm>
            <a:prstGeom prst="rect">
              <a:avLst/>
            </a:prstGeom>
          </p:spPr>
        </p:pic>
      </p:grpSp>
      <p:grpSp>
        <p:nvGrpSpPr>
          <p:cNvPr id="14" name="Grouper 10"/>
          <p:cNvGrpSpPr/>
          <p:nvPr/>
        </p:nvGrpSpPr>
        <p:grpSpPr bwMode="auto">
          <a:xfrm>
            <a:off x="4892499" y="1913254"/>
            <a:ext cx="2096920" cy="3087004"/>
            <a:chOff x="3531789" y="2586364"/>
            <a:chExt cx="2096920" cy="3087004"/>
          </a:xfrm>
        </p:grpSpPr>
        <p:grpSp>
          <p:nvGrpSpPr>
            <p:cNvPr id="15" name="Groupe 29"/>
            <p:cNvGrpSpPr/>
            <p:nvPr/>
          </p:nvGrpSpPr>
          <p:grpSpPr bwMode="auto">
            <a:xfrm>
              <a:off x="3531789" y="3737098"/>
              <a:ext cx="2096920" cy="1936269"/>
              <a:chOff x="3836589" y="3724399"/>
              <a:chExt cx="2096920" cy="1936269"/>
            </a:xfrm>
          </p:grpSpPr>
          <p:sp>
            <p:nvSpPr>
              <p:cNvPr id="16" name="ZoneTexte 17"/>
              <p:cNvSpPr>
                <a:spLocks/>
              </p:cNvSpPr>
              <p:nvPr/>
            </p:nvSpPr>
            <p:spPr bwMode="auto">
              <a:xfrm>
                <a:off x="4099021" y="3724399"/>
                <a:ext cx="1437701" cy="369332"/>
              </a:xfrm>
              <a:prstGeom prst="rect">
                <a:avLst/>
              </a:prstGeom>
              <a:noFill/>
            </p:spPr>
            <p:txBody>
              <a:bodyPr wrap="none" rtlCol="0">
                <a:spAutoFit/>
              </a:bodyPr>
              <a:lstStyle/>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srgbClr val="8064A2">
                        <a:lumMod val="75000"/>
                      </a:srgbClr>
                    </a:solidFill>
                    <a:latin typeface="Calibri"/>
                    <a:ea typeface="+mn-ea"/>
                    <a:cs typeface="+mn-cs"/>
                  </a:rPr>
                  <a:t>Bio-economy</a:t>
                </a:r>
                <a:endParaRPr/>
              </a:p>
            </p:txBody>
          </p:sp>
          <p:sp>
            <p:nvSpPr>
              <p:cNvPr id="17" name="ZoneTexte 23"/>
              <p:cNvSpPr>
                <a:spLocks/>
              </p:cNvSpPr>
              <p:nvPr/>
            </p:nvSpPr>
            <p:spPr bwMode="auto">
              <a:xfrm>
                <a:off x="3836589" y="4491117"/>
                <a:ext cx="2096920" cy="1169551"/>
              </a:xfrm>
              <a:prstGeom prst="rect">
                <a:avLst/>
              </a:prstGeom>
              <a:noFill/>
            </p:spPr>
            <p:txBody>
              <a:bodyPr wrap="square" rtlCol="0">
                <a:spAutoFit/>
              </a:bodyPr>
              <a:lstStyle/>
              <a:p>
                <a:pPr marL="285750" marR="0" lvl="0" indent="-285750" algn="l" defTabSz="457200">
                  <a:lnSpc>
                    <a:spcPct val="100000"/>
                  </a:lnSpc>
                  <a:spcBef>
                    <a:spcPts val="0"/>
                  </a:spcBef>
                  <a:spcAft>
                    <a:spcPts val="0"/>
                  </a:spcAft>
                  <a:buClrTx/>
                  <a:buSzTx/>
                  <a:buFont typeface="Arial"/>
                  <a:buChar char="•"/>
                  <a:defRPr/>
                </a:pPr>
                <a:r>
                  <a:rPr lang="en" sz="1400" b="0" i="0" u="none" strike="noStrike" cap="none" spc="0">
                    <a:ln>
                      <a:noFill/>
                    </a:ln>
                    <a:solidFill>
                      <a:srgbClr val="8064A2">
                        <a:lumMod val="75000"/>
                      </a:srgbClr>
                    </a:solidFill>
                    <a:latin typeface="Calibri"/>
                    <a:ea typeface="+mn-ea"/>
                    <a:cs typeface="+mn-cs"/>
                  </a:rPr>
                  <a:t>Organic sourced products</a:t>
                </a:r>
                <a:endParaRPr/>
              </a:p>
              <a:p>
                <a:pPr marL="285750" marR="0" lvl="0" indent="-285750" algn="l" defTabSz="457200">
                  <a:lnSpc>
                    <a:spcPct val="100000"/>
                  </a:lnSpc>
                  <a:spcBef>
                    <a:spcPts val="0"/>
                  </a:spcBef>
                  <a:spcAft>
                    <a:spcPts val="0"/>
                  </a:spcAft>
                  <a:buClrTx/>
                  <a:buSzTx/>
                  <a:buFont typeface="Arial"/>
                  <a:buChar char="•"/>
                  <a:defRPr/>
                </a:pPr>
                <a:r>
                  <a:rPr lang="en" sz="1400" b="0" i="0" u="none" strike="noStrike" cap="none" spc="0">
                    <a:ln>
                      <a:noFill/>
                    </a:ln>
                    <a:solidFill>
                      <a:srgbClr val="8064A2">
                        <a:lumMod val="75000"/>
                      </a:srgbClr>
                    </a:solidFill>
                    <a:latin typeface="Calibri"/>
                    <a:ea typeface="+mn-ea"/>
                    <a:cs typeface="+mn-cs"/>
                  </a:rPr>
                  <a:t>Bio fuels</a:t>
                </a:r>
                <a:endParaRPr/>
              </a:p>
              <a:p>
                <a:pPr marL="285750" marR="0" lvl="0" indent="-285750" algn="l" defTabSz="457200">
                  <a:lnSpc>
                    <a:spcPct val="100000"/>
                  </a:lnSpc>
                  <a:spcBef>
                    <a:spcPts val="0"/>
                  </a:spcBef>
                  <a:spcAft>
                    <a:spcPts val="0"/>
                  </a:spcAft>
                  <a:buClrTx/>
                  <a:buSzTx/>
                  <a:buFont typeface="Arial"/>
                  <a:buChar char="•"/>
                  <a:defRPr/>
                </a:pPr>
                <a:r>
                  <a:rPr lang="fr-FR" sz="1400" b="0" i="0" u="none" strike="noStrike" cap="none" spc="0">
                    <a:ln>
                      <a:noFill/>
                    </a:ln>
                    <a:solidFill>
                      <a:srgbClr val="8064A2">
                        <a:lumMod val="75000"/>
                      </a:srgbClr>
                    </a:solidFill>
                    <a:latin typeface="Calibri"/>
                    <a:ea typeface="+mn-ea"/>
                    <a:cs typeface="+mn-cs"/>
                  </a:rPr>
                  <a:t>Valorization</a:t>
                </a:r>
                <a:r>
                  <a:rPr lang="en" sz="1400" b="0" i="0" u="none" strike="noStrike" cap="none" spc="0">
                    <a:ln>
                      <a:noFill/>
                    </a:ln>
                    <a:solidFill>
                      <a:srgbClr val="8064A2">
                        <a:lumMod val="75000"/>
                      </a:srgbClr>
                    </a:solidFill>
                    <a:latin typeface="Calibri"/>
                    <a:ea typeface="+mn-ea"/>
                    <a:cs typeface="+mn-cs"/>
                  </a:rPr>
                  <a:t> of biomass</a:t>
                </a:r>
                <a:endParaRPr/>
              </a:p>
            </p:txBody>
          </p:sp>
        </p:grpSp>
        <p:pic>
          <p:nvPicPr>
            <p:cNvPr id="18" name="Image 5"/>
            <p:cNvPicPr>
              <a:picLocks noChangeAspect="1"/>
            </p:cNvPicPr>
            <p:nvPr/>
          </p:nvPicPr>
          <p:blipFill>
            <a:blip r:embed="rId5"/>
            <a:stretch/>
          </p:blipFill>
          <p:spPr bwMode="auto">
            <a:xfrm>
              <a:off x="3794221" y="2586364"/>
              <a:ext cx="1218126" cy="1178297"/>
            </a:xfrm>
            <a:prstGeom prst="rect">
              <a:avLst/>
            </a:prstGeom>
          </p:spPr>
        </p:pic>
      </p:grpSp>
      <p:grpSp>
        <p:nvGrpSpPr>
          <p:cNvPr id="19" name="Grouper 11"/>
          <p:cNvGrpSpPr/>
          <p:nvPr/>
        </p:nvGrpSpPr>
        <p:grpSpPr bwMode="auto">
          <a:xfrm>
            <a:off x="6851269" y="2088958"/>
            <a:ext cx="2096921" cy="3075240"/>
            <a:chOff x="5490559" y="2762068"/>
            <a:chExt cx="2096921" cy="3075240"/>
          </a:xfrm>
        </p:grpSpPr>
        <p:grpSp>
          <p:nvGrpSpPr>
            <p:cNvPr id="20" name="Groupe 30"/>
            <p:cNvGrpSpPr/>
            <p:nvPr/>
          </p:nvGrpSpPr>
          <p:grpSpPr bwMode="auto">
            <a:xfrm>
              <a:off x="5490559" y="3737098"/>
              <a:ext cx="2096921" cy="2100209"/>
              <a:chOff x="5909659" y="3762499"/>
              <a:chExt cx="2096921" cy="2100209"/>
            </a:xfrm>
          </p:grpSpPr>
          <p:sp>
            <p:nvSpPr>
              <p:cNvPr id="21" name="ZoneTexte 18"/>
              <p:cNvSpPr>
                <a:spLocks/>
              </p:cNvSpPr>
              <p:nvPr/>
            </p:nvSpPr>
            <p:spPr bwMode="auto">
              <a:xfrm>
                <a:off x="5909659" y="3762499"/>
                <a:ext cx="2096921" cy="369332"/>
              </a:xfrm>
              <a:prstGeom prst="rect">
                <a:avLst/>
              </a:prstGeom>
              <a:noFill/>
            </p:spPr>
            <p:txBody>
              <a:bodyPr wrap="none" rtlCol="0">
                <a:spAutoFit/>
              </a:bodyPr>
              <a:lstStyle/>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srgbClr val="C00000"/>
                    </a:solidFill>
                    <a:latin typeface="Calibri"/>
                    <a:ea typeface="+mn-ea"/>
                    <a:cs typeface="+mn-cs"/>
                  </a:rPr>
                  <a:t>Renewable Energies</a:t>
                </a:r>
                <a:endParaRPr/>
              </a:p>
            </p:txBody>
          </p:sp>
          <p:sp>
            <p:nvSpPr>
              <p:cNvPr id="22" name="ZoneTexte 24"/>
              <p:cNvSpPr>
                <a:spLocks/>
              </p:cNvSpPr>
              <p:nvPr/>
            </p:nvSpPr>
            <p:spPr bwMode="auto">
              <a:xfrm>
                <a:off x="6037794" y="4477713"/>
                <a:ext cx="1891288" cy="1384995"/>
              </a:xfrm>
              <a:prstGeom prst="rect">
                <a:avLst/>
              </a:prstGeom>
              <a:noFill/>
            </p:spPr>
            <p:txBody>
              <a:bodyPr wrap="square" rtlCol="0">
                <a:spAutoFit/>
              </a:bodyPr>
              <a:lstStyle/>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C00000"/>
                    </a:solidFill>
                    <a:latin typeface="Calibri"/>
                    <a:ea typeface="+mn-ea"/>
                    <a:cs typeface="+mn-cs"/>
                  </a:rPr>
                  <a:t>Hydrogen</a:t>
                </a:r>
                <a:endParaRPr/>
              </a:p>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C00000"/>
                    </a:solidFill>
                    <a:latin typeface="Calibri"/>
                    <a:ea typeface="+mn-ea"/>
                    <a:cs typeface="+mn-cs"/>
                  </a:rPr>
                  <a:t>Energy efficiency</a:t>
                </a:r>
                <a:endParaRPr/>
              </a:p>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C00000"/>
                    </a:solidFill>
                    <a:latin typeface="Calibri"/>
                    <a:ea typeface="+mn-ea"/>
                    <a:cs typeface="+mn-cs"/>
                  </a:rPr>
                  <a:t>Smart Grid / Electromobility</a:t>
                </a:r>
                <a:endParaRPr/>
              </a:p>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C00000"/>
                    </a:solidFill>
                    <a:latin typeface="Calibri"/>
                    <a:ea typeface="+mn-ea"/>
                    <a:cs typeface="+mn-cs"/>
                  </a:rPr>
                  <a:t>Social impact of energy</a:t>
                </a:r>
                <a:endParaRPr/>
              </a:p>
            </p:txBody>
          </p:sp>
        </p:grpSp>
        <p:pic>
          <p:nvPicPr>
            <p:cNvPr id="23" name="Image 6"/>
            <p:cNvPicPr>
              <a:picLocks noChangeAspect="1"/>
            </p:cNvPicPr>
            <p:nvPr/>
          </p:nvPicPr>
          <p:blipFill>
            <a:blip r:embed="rId6"/>
            <a:stretch/>
          </p:blipFill>
          <p:spPr bwMode="auto">
            <a:xfrm>
              <a:off x="5808382" y="2762068"/>
              <a:ext cx="1312731" cy="868384"/>
            </a:xfrm>
            <a:prstGeom prst="rect">
              <a:avLst/>
            </a:prstGeom>
          </p:spPr>
        </p:pic>
      </p:grpSp>
      <p:grpSp>
        <p:nvGrpSpPr>
          <p:cNvPr id="24" name="Grouper 12"/>
          <p:cNvGrpSpPr/>
          <p:nvPr/>
        </p:nvGrpSpPr>
        <p:grpSpPr bwMode="auto">
          <a:xfrm>
            <a:off x="8893603" y="1910883"/>
            <a:ext cx="1891288" cy="2430345"/>
            <a:chOff x="7532892" y="2583992"/>
            <a:chExt cx="1891288" cy="2430345"/>
          </a:xfrm>
        </p:grpSpPr>
        <p:grpSp>
          <p:nvGrpSpPr>
            <p:cNvPr id="25" name="Groupe 31"/>
            <p:cNvGrpSpPr/>
            <p:nvPr/>
          </p:nvGrpSpPr>
          <p:grpSpPr bwMode="auto">
            <a:xfrm>
              <a:off x="7532892" y="3751961"/>
              <a:ext cx="1891288" cy="1262376"/>
              <a:chOff x="7171802" y="3751961"/>
              <a:chExt cx="2900535" cy="1262376"/>
            </a:xfrm>
          </p:grpSpPr>
          <p:sp>
            <p:nvSpPr>
              <p:cNvPr id="26" name="ZoneTexte 19"/>
              <p:cNvSpPr>
                <a:spLocks/>
              </p:cNvSpPr>
              <p:nvPr/>
            </p:nvSpPr>
            <p:spPr bwMode="auto">
              <a:xfrm>
                <a:off x="7171802" y="3751961"/>
                <a:ext cx="2900535" cy="369332"/>
              </a:xfrm>
              <a:prstGeom prst="rect">
                <a:avLst/>
              </a:prstGeom>
              <a:noFill/>
            </p:spPr>
            <p:txBody>
              <a:bodyPr wrap="none" rtlCol="0">
                <a:spAutoFit/>
              </a:bodyPr>
              <a:lstStyle/>
              <a:p>
                <a:pPr marL="0" marR="0" lvl="0" indent="0" algn="l" defTabSz="457200">
                  <a:lnSpc>
                    <a:spcPct val="100000"/>
                  </a:lnSpc>
                  <a:spcBef>
                    <a:spcPts val="0"/>
                  </a:spcBef>
                  <a:spcAft>
                    <a:spcPts val="0"/>
                  </a:spcAft>
                  <a:buClrTx/>
                  <a:buSzTx/>
                  <a:buFontTx/>
                  <a:buNone/>
                  <a:defRPr/>
                </a:pPr>
                <a:r>
                  <a:rPr lang="en-US" sz="1800" b="1" i="0" u="none" strike="noStrike" cap="none" spc="0">
                    <a:ln>
                      <a:noFill/>
                    </a:ln>
                    <a:solidFill>
                      <a:srgbClr val="7030A0"/>
                    </a:solidFill>
                    <a:latin typeface="Calibri"/>
                    <a:ea typeface="+mn-ea"/>
                    <a:cs typeface="+mn-cs"/>
                  </a:rPr>
                  <a:t> Circular economy</a:t>
                </a:r>
                <a:endParaRPr/>
              </a:p>
            </p:txBody>
          </p:sp>
          <p:sp>
            <p:nvSpPr>
              <p:cNvPr id="27" name="ZoneTexte 25"/>
              <p:cNvSpPr>
                <a:spLocks/>
              </p:cNvSpPr>
              <p:nvPr/>
            </p:nvSpPr>
            <p:spPr bwMode="auto">
              <a:xfrm>
                <a:off x="7438962" y="4491117"/>
                <a:ext cx="2633375" cy="523220"/>
              </a:xfrm>
              <a:prstGeom prst="rect">
                <a:avLst/>
              </a:prstGeom>
              <a:noFill/>
            </p:spPr>
            <p:txBody>
              <a:bodyPr wrap="square" rtlCol="0">
                <a:spAutoFit/>
              </a:bodyPr>
              <a:lstStyle/>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7030A0"/>
                    </a:solidFill>
                    <a:latin typeface="Calibri"/>
                    <a:ea typeface="+mn-ea"/>
                    <a:cs typeface="+mn-cs"/>
                  </a:rPr>
                  <a:t>Recyclability</a:t>
                </a:r>
                <a:endParaRPr/>
              </a:p>
              <a:p>
                <a:pPr marL="285750" marR="0" lvl="0" indent="-285750" algn="l" defTabSz="457200">
                  <a:lnSpc>
                    <a:spcPct val="100000"/>
                  </a:lnSpc>
                  <a:spcBef>
                    <a:spcPts val="0"/>
                  </a:spcBef>
                  <a:spcAft>
                    <a:spcPts val="0"/>
                  </a:spcAft>
                  <a:buClrTx/>
                  <a:buSzTx/>
                  <a:buFont typeface="Arial"/>
                  <a:buChar char="•"/>
                  <a:defRPr/>
                </a:pPr>
                <a:r>
                  <a:rPr lang="en-US" sz="1400" b="0" i="0" u="none" strike="noStrike" cap="none" spc="0">
                    <a:ln>
                      <a:noFill/>
                    </a:ln>
                    <a:solidFill>
                      <a:srgbClr val="7030A0"/>
                    </a:solidFill>
                    <a:latin typeface="Calibri"/>
                    <a:ea typeface="+mn-ea"/>
                    <a:cs typeface="+mn-cs"/>
                  </a:rPr>
                  <a:t>Sustainability</a:t>
                </a:r>
                <a:endParaRPr/>
              </a:p>
            </p:txBody>
          </p:sp>
        </p:grpSp>
        <p:pic>
          <p:nvPicPr>
            <p:cNvPr id="28" name="Image 7"/>
            <p:cNvPicPr>
              <a:picLocks noChangeAspect="1"/>
            </p:cNvPicPr>
            <p:nvPr/>
          </p:nvPicPr>
          <p:blipFill>
            <a:blip r:embed="rId7"/>
            <a:stretch/>
          </p:blipFill>
          <p:spPr bwMode="auto">
            <a:xfrm>
              <a:off x="7990090" y="2583992"/>
              <a:ext cx="1126593" cy="1046459"/>
            </a:xfrm>
            <a:prstGeom prst="rect">
              <a:avLst/>
            </a:prstGeom>
          </p:spPr>
        </p:pic>
      </p:grpSp>
      <p:sp>
        <p:nvSpPr>
          <p:cNvPr id="29" name="ZoneTexte 28"/>
          <p:cNvSpPr>
            <a:spLocks/>
          </p:cNvSpPr>
          <p:nvPr/>
        </p:nvSpPr>
        <p:spPr bwMode="auto">
          <a:xfrm>
            <a:off x="1527773" y="184791"/>
            <a:ext cx="8334645" cy="523220"/>
          </a:xfrm>
          <a:prstGeom prst="rect">
            <a:avLst/>
          </a:prstGeom>
          <a:noFill/>
        </p:spPr>
        <p:txBody>
          <a:bodyPr wrap="square" rtlCol="0">
            <a:spAutoFit/>
          </a:bodyPr>
          <a:lstStyle/>
          <a:p>
            <a:pPr marL="0" marR="0" lvl="0" indent="0" algn="l" defTabSz="457200">
              <a:lnSpc>
                <a:spcPct val="100000"/>
              </a:lnSpc>
              <a:spcBef>
                <a:spcPts val="0"/>
              </a:spcBef>
              <a:spcAft>
                <a:spcPts val="0"/>
              </a:spcAft>
              <a:buClrTx/>
              <a:buSzTx/>
              <a:buFontTx/>
              <a:buNone/>
              <a:defRPr/>
            </a:pPr>
            <a:r>
              <a:rPr lang="en-US" sz="2800" b="0" i="0" u="none" strike="noStrike" cap="none" spc="0">
                <a:ln>
                  <a:noFill/>
                </a:ln>
                <a:solidFill>
                  <a:srgbClr val="4F81BD">
                    <a:lumMod val="75000"/>
                  </a:srgbClr>
                </a:solidFill>
                <a:latin typeface="Calibri"/>
                <a:ea typeface="+mn-ea"/>
                <a:cs typeface="+mn-cs"/>
              </a:rPr>
              <a:t>Innovation: a response to social issues</a:t>
            </a:r>
            <a:endParaRPr lang="en-US" sz="2400" b="0" i="0" u="none" strike="noStrike" cap="none" spc="0">
              <a:ln>
                <a:noFill/>
              </a:ln>
              <a:solidFill>
                <a:srgbClr val="4F81BD">
                  <a:lumMod val="75000"/>
                </a:srgbClr>
              </a:solidFill>
              <a:latin typeface="Calibri"/>
              <a:ea typeface="+mn-ea"/>
              <a:cs typeface="+mn-cs"/>
            </a:endParaRPr>
          </a:p>
        </p:txBody>
      </p:sp>
      <p:sp>
        <p:nvSpPr>
          <p:cNvPr id="30" name="Rectangle 18"/>
          <p:cNvSpPr>
            <a:spLocks noChangeArrowheads="1"/>
          </p:cNvSpPr>
          <p:nvPr/>
        </p:nvSpPr>
        <p:spPr bwMode="auto">
          <a:xfrm>
            <a:off x="1524000" y="836614"/>
            <a:ext cx="9144000" cy="71437"/>
          </a:xfrm>
          <a:prstGeom prst="rect">
            <a:avLst/>
          </a:prstGeom>
          <a:solidFill>
            <a:srgbClr val="376092"/>
          </a:solidFill>
          <a:ln w="9525">
            <a:solidFill>
              <a:srgbClr val="376092"/>
            </a:solidFill>
            <a:miter lim="800000"/>
            <a:headEnd/>
            <a:tailEnd/>
          </a:ln>
        </p:spPr>
        <p:txBody>
          <a:bodyPr wrap="none" anchor="ctr"/>
          <a:lstStyle/>
          <a:p>
            <a:pPr marL="0" marR="0" lvl="0" indent="0" algn="l" defTabSz="457200">
              <a:lnSpc>
                <a:spcPct val="100000"/>
              </a:lnSpc>
              <a:spcBef>
                <a:spcPts val="0"/>
              </a:spcBef>
              <a:spcAft>
                <a:spcPts val="0"/>
              </a:spcAft>
              <a:buClrTx/>
              <a:buSzTx/>
              <a:buFontTx/>
              <a:buNone/>
              <a:defRPr/>
            </a:pPr>
            <a:endParaRPr lang="en-US" sz="1800" b="0" i="0" u="none" strike="noStrike" cap="none" spc="0">
              <a:ln>
                <a:noFill/>
              </a:ln>
              <a:solidFill>
                <a:srgbClr val="4F81BD">
                  <a:lumMod val="75000"/>
                </a:srgbClr>
              </a:solidFill>
              <a:latin typeface="Calibri"/>
              <a:ea typeface="+mn-ea"/>
              <a:cs typeface="+mn-cs"/>
            </a:endParaRPr>
          </a:p>
        </p:txBody>
      </p:sp>
      <p:pic>
        <p:nvPicPr>
          <p:cNvPr id="31" name="Picture 4" descr="ERPI_1_Quadri"/>
          <p:cNvPicPr>
            <a:picLocks noChangeAspect="1" noChangeArrowheads="1"/>
          </p:cNvPicPr>
          <p:nvPr/>
        </p:nvPicPr>
        <p:blipFill>
          <a:blip r:embed="rId8">
            <a:clrChange>
              <a:clrFrom>
                <a:srgbClr val="FFFFFF"/>
              </a:clrFrom>
              <a:clrTo>
                <a:srgbClr val="FFFFFF">
                  <a:alpha val="0"/>
                </a:srgbClr>
              </a:clrTo>
            </a:clrChange>
          </a:blip>
          <a:srcRect b="25000"/>
          <a:stretch/>
        </p:blipFill>
        <p:spPr bwMode="auto">
          <a:xfrm>
            <a:off x="8935318" y="138797"/>
            <a:ext cx="1639485" cy="569215"/>
          </a:xfrm>
          <a:prstGeom prst="rect">
            <a:avLst/>
          </a:prstGeom>
          <a:noFill/>
        </p:spPr>
      </p:pic>
      <p:sp>
        <p:nvSpPr>
          <p:cNvPr id="32" name="Rectangle 18"/>
          <p:cNvSpPr>
            <a:spLocks noChangeArrowheads="1"/>
          </p:cNvSpPr>
          <p:nvPr/>
        </p:nvSpPr>
        <p:spPr bwMode="auto">
          <a:xfrm>
            <a:off x="1506543" y="6139748"/>
            <a:ext cx="9144000" cy="71437"/>
          </a:xfrm>
          <a:prstGeom prst="rect">
            <a:avLst/>
          </a:prstGeom>
          <a:solidFill>
            <a:srgbClr val="376092"/>
          </a:solidFill>
          <a:ln w="9525">
            <a:solidFill>
              <a:schemeClr val="accent1">
                <a:lumMod val="75000"/>
              </a:schemeClr>
            </a:solidFill>
            <a:miter lim="800000"/>
            <a:headEnd/>
            <a:tailEnd/>
          </a:ln>
        </p:spPr>
        <p:txBody>
          <a:bodyPr wrap="none" anchor="ctr"/>
          <a:lstStyle/>
          <a:p>
            <a:pPr marL="0" marR="0" lvl="0" indent="0" algn="l" defTabSz="457200">
              <a:lnSpc>
                <a:spcPct val="100000"/>
              </a:lnSpc>
              <a:spcBef>
                <a:spcPts val="0"/>
              </a:spcBef>
              <a:spcAft>
                <a:spcPts val="0"/>
              </a:spcAft>
              <a:buClrTx/>
              <a:buSzTx/>
              <a:buFontTx/>
              <a:buNone/>
              <a:defRPr/>
            </a:pPr>
            <a:endParaRPr lang="en-US" sz="1800" b="0" i="0" u="none" strike="noStrike" cap="none" spc="0">
              <a:ln>
                <a:noFill/>
              </a:ln>
              <a:solidFill>
                <a:srgbClr val="4F81BD"/>
              </a:solidFill>
              <a:latin typeface="Calibri"/>
              <a:ea typeface="+mn-ea"/>
              <a:cs typeface="+mn-cs"/>
            </a:endParaRPr>
          </a:p>
        </p:txBody>
      </p:sp>
      <p:sp>
        <p:nvSpPr>
          <p:cNvPr id="33" name="Espace réservé du pied de page 13"/>
          <p:cNvSpPr>
            <a:spLocks noGrp="1"/>
          </p:cNvSpPr>
          <p:nvPr>
            <p:ph type="ftr" sz="quarter" idx="11"/>
          </p:nvPr>
        </p:nvSpPr>
        <p:spPr bwMode="auto"/>
        <p:txBody>
          <a:bodyPr/>
          <a:lstStyle/>
          <a:p>
            <a:pPr marL="0" marR="0" lvl="0" indent="0" algn="ctr" defTabSz="457200">
              <a:lnSpc>
                <a:spcPct val="100000"/>
              </a:lnSpc>
              <a:spcBef>
                <a:spcPts val="0"/>
              </a:spcBef>
              <a:spcAft>
                <a:spcPts val="0"/>
              </a:spcAft>
              <a:buClrTx/>
              <a:buSzTx/>
              <a:buFontTx/>
              <a:buNone/>
              <a:defRPr/>
            </a:pPr>
            <a:r>
              <a:rPr lang="en-US" sz="1200" b="0" i="0" u="none" strike="noStrike" cap="none" spc="0">
                <a:ln>
                  <a:noFill/>
                </a:ln>
                <a:solidFill>
                  <a:prstClr val="black">
                    <a:tint val="75000"/>
                  </a:prstClr>
                </a:solidFill>
                <a:latin typeface="Calibri"/>
                <a:ea typeface="+mn-ea"/>
                <a:cs typeface="+mn-cs"/>
              </a:rPr>
              <a:t>UL – ERPI</a:t>
            </a:r>
            <a:endParaRPr/>
          </a:p>
        </p:txBody>
      </p:sp>
      <p:sp>
        <p:nvSpPr>
          <p:cNvPr id="34" name="Espace réservé de la date 26"/>
          <p:cNvSpPr>
            <a:spLocks noGrp="1"/>
          </p:cNvSpPr>
          <p:nvPr>
            <p:ph type="dt" sz="half" idx="10"/>
          </p:nvPr>
        </p:nvSpPr>
        <p:spPr bwMode="auto"/>
        <p:txBody>
          <a:bodyPr/>
          <a:lstStyle/>
          <a:p>
            <a:pPr>
              <a:defRPr/>
            </a:pPr>
            <a:r>
              <a:rPr lang="fr-FR"/>
              <a:t>02/12/2019</a:t>
            </a:r>
            <a:endParaRPr/>
          </a:p>
        </p:txBody>
      </p:sp>
      <p:sp>
        <p:nvSpPr>
          <p:cNvPr id="35" name="Espace réservé du numéro de diapositive 27"/>
          <p:cNvSpPr>
            <a:spLocks noGrp="1"/>
          </p:cNvSpPr>
          <p:nvPr>
            <p:ph type="sldNum" sz="quarter" idx="12"/>
          </p:nvPr>
        </p:nvSpPr>
        <p:spPr bwMode="auto"/>
        <p:txBody>
          <a:bodyPr/>
          <a:lstStyle/>
          <a:p>
            <a:pPr>
              <a:defRPr/>
            </a:pPr>
            <a:fld id="{8C67838C-225A-9446-8A6C-F76D60274976}" type="slidenum">
              <a:rPr lang="fr-FR"/>
              <a:t>4</a:t>
            </a:fld>
            <a:endParaRPr lang="fr-F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Références scientifiques</a:t>
            </a:r>
            <a:endParaRPr lang="en"/>
          </a:p>
        </p:txBody>
      </p:sp>
      <p:sp>
        <p:nvSpPr>
          <p:cNvPr id="5" name="Espace réservé du contenu 5"/>
          <p:cNvSpPr>
            <a:spLocks noGrp="1"/>
          </p:cNvSpPr>
          <p:nvPr>
            <p:ph idx="1"/>
          </p:nvPr>
        </p:nvSpPr>
        <p:spPr bwMode="auto"/>
        <p:txBody>
          <a:bodyPr/>
          <a:lstStyle/>
          <a:p>
            <a:pPr>
              <a:lnSpc>
                <a:spcPct val="95000"/>
              </a:lnSpc>
              <a:defRPr/>
            </a:pPr>
            <a:r>
              <a:rPr lang="fr-FR" sz="1400" b="1"/>
              <a:t>2018</a:t>
            </a:r>
            <a:endParaRPr sz="1400"/>
          </a:p>
          <a:p>
            <a:pPr>
              <a:lnSpc>
                <a:spcPct val="80000"/>
              </a:lnSpc>
              <a:defRPr/>
            </a:pPr>
            <a:endParaRPr lang="fr-FR" sz="1400" b="1"/>
          </a:p>
          <a:p>
            <a:pPr>
              <a:lnSpc>
                <a:spcPct val="80000"/>
              </a:lnSpc>
              <a:defRPr/>
            </a:pPr>
            <a:r>
              <a:rPr lang="fr-FR" sz="1400"/>
              <a:t>Adriana Simona Mihăiţă, Laurent Dupont, Mauricio Camargo </a:t>
            </a:r>
            <a:r>
              <a:rPr lang="fr-FR" sz="1400" u="sng">
                <a:hlinkClick r:id="rId2" tooltip="https://hal.univ-lorraine.fr/hal-01796613"/>
              </a:rPr>
              <a:t>Multi-objective traffic signal optimization using 3D mesoscopic simulation and evolutionary algorithms</a:t>
            </a:r>
            <a:r>
              <a:rPr lang="fr-FR" sz="1400"/>
              <a:t> </a:t>
            </a:r>
            <a:r>
              <a:rPr lang="fr-FR" sz="1400" i="1"/>
              <a:t>Simulation Modelling Practice and Theory</a:t>
            </a:r>
            <a:r>
              <a:rPr lang="fr-FR" sz="1400"/>
              <a:t>, Elsevier, 2018, 86, pp.120 - 138. </a:t>
            </a:r>
            <a:r>
              <a:rPr lang="fr-FR" sz="1400" u="sng">
                <a:hlinkClick r:id="rId3" tooltip="https://dx.doi.org/10.1016/j.simpat.2018.05.005"/>
              </a:rPr>
              <a:t>〈10.1016/j.simpat.2018.05.005〉</a:t>
            </a:r>
            <a:endParaRPr lang="en" sz="1400"/>
          </a:p>
          <a:p>
            <a:pPr>
              <a:lnSpc>
                <a:spcPct val="80000"/>
              </a:lnSpc>
              <a:defRPr/>
            </a:pPr>
            <a:r>
              <a:rPr lang="en" sz="1400"/>
              <a:t>Arbelaez-Garces G., Joseph D., Camargo M., Tran N., Morel L. </a:t>
            </a:r>
            <a:r>
              <a:rPr lang="en" sz="1400" u="sng">
                <a:hlinkClick r:id="rId4" tooltip="https://www.sciencedirect.com/science/article/abs/pii/S0169814117303244"/>
              </a:rPr>
              <a:t>Contribution to the objective assessment of technical skills for surgery students: an accelerometer-based approach</a:t>
            </a:r>
            <a:r>
              <a:rPr lang="en" sz="1400"/>
              <a:t>, International Journal of Industrial Ergonomics. (IF=1,415)</a:t>
            </a:r>
            <a:endParaRPr sz="1400"/>
          </a:p>
          <a:p>
            <a:pPr>
              <a:lnSpc>
                <a:spcPct val="80000"/>
              </a:lnSpc>
              <a:defRPr/>
            </a:pPr>
            <a:r>
              <a:rPr lang="fr-FR" sz="1400"/>
              <a:t>Adriana Simona Mihăiţă, Mirian Benavides Ortiz, Mauricio Camargo, Chen Cai </a:t>
            </a:r>
            <a:r>
              <a:rPr lang="fr-FR" sz="1400" u="sng">
                <a:hlinkClick r:id="rId5" tooltip="https://hal.archives-ouvertes.fr/hal-01868707"/>
              </a:rPr>
              <a:t>Predicting Air Quality by Integrating a Mesoscopic Traffic Simulation Model and Simplified Air Pollutant Estimation Models</a:t>
            </a:r>
            <a:r>
              <a:rPr lang="fr-FR" sz="1400"/>
              <a:t> </a:t>
            </a:r>
            <a:r>
              <a:rPr lang="fr-FR" sz="1400" i="1"/>
              <a:t>International Journal of Intelligent Transportation Systems Research</a:t>
            </a:r>
            <a:r>
              <a:rPr lang="fr-FR" sz="1400"/>
              <a:t>, Springer Verlag, In press, </a:t>
            </a:r>
            <a:r>
              <a:rPr lang="fr-FR" sz="1400" u="sng">
                <a:hlinkClick r:id="rId6" tooltip="https://dx.doi.org/10.1007/s13177-018-0160-z"/>
              </a:rPr>
              <a:t>〈10.1007/s13177-018-0160-z〉</a:t>
            </a:r>
            <a:endParaRPr lang="fr-FR" sz="1400"/>
          </a:p>
          <a:p>
            <a:pPr>
              <a:lnSpc>
                <a:spcPct val="80000"/>
              </a:lnSpc>
              <a:defRPr/>
            </a:pPr>
            <a:r>
              <a:rPr lang="fr-FR" sz="1400"/>
              <a:t>Julien Bouyer, François E. Leconte, Rémy Claverie, Adrien Ferry, Rémi Pierrat, Géraldine Bur, Dominique Hebrard, Pierre Lainé, Benjamin Piccinnini, Philippe Jary, Laëtitia Boithias, </a:t>
            </a:r>
            <a:r>
              <a:rPr lang="fr-FR" sz="1400" b="1"/>
              <a:t>Laurent Dupont, Olivier Chery </a:t>
            </a:r>
            <a:r>
              <a:rPr lang="fr-FR" sz="1400" u="sng">
                <a:hlinkClick r:id="rId7" tooltip="https://hal.univ-lorraine.fr/hal-01915689"/>
              </a:rPr>
              <a:t>Assisting Urban Planning Practitioners Facing UHI and Related Vulnerability Issues with a Co-Designed Tool : DIACLIMAP Project</a:t>
            </a:r>
            <a:r>
              <a:rPr lang="fr-FR" sz="1400"/>
              <a:t> </a:t>
            </a:r>
            <a:r>
              <a:rPr lang="fr-FR" sz="1400" i="1"/>
              <a:t>10th International Conference on Urban Climate/14th Symposium on the Urban Environment</a:t>
            </a:r>
            <a:r>
              <a:rPr lang="fr-FR" sz="1400"/>
              <a:t>, Aug 2018, New York, United States</a:t>
            </a:r>
            <a:endParaRPr sz="1400"/>
          </a:p>
          <a:p>
            <a:pPr>
              <a:lnSpc>
                <a:spcPct val="80000"/>
              </a:lnSpc>
              <a:defRPr/>
            </a:pPr>
            <a:r>
              <a:rPr lang="fr-FR" sz="1400"/>
              <a:t>Santander Pavlo, Cruz Fabio, Boudaoud Hakim, Camargo Mauricio </a:t>
            </a:r>
            <a:r>
              <a:rPr lang="fr-FR" sz="1400" u="sng">
                <a:hlinkClick r:id="rId8" tooltip="https://hal.archives-ouvertes.fr/hal-01863819"/>
              </a:rPr>
              <a:t>3D-Printing Based Distributed Plastic Recycling: A Conceptual Model for Closed-Loop Supply Chain Design</a:t>
            </a:r>
            <a:r>
              <a:rPr lang="fr-FR" sz="1400"/>
              <a:t> </a:t>
            </a:r>
            <a:r>
              <a:rPr lang="fr-FR" sz="1400" i="1"/>
              <a:t>2018 IEEE International Conference on Engineering, Technology and Innovation (ICE/ITMC)</a:t>
            </a:r>
            <a:r>
              <a:rPr lang="fr-FR" sz="1400"/>
              <a:t>, Jun 2018, Stuttgart, France. IEEE, </a:t>
            </a:r>
            <a:r>
              <a:rPr lang="fr-FR" sz="1400" u="sng">
                <a:hlinkClick r:id="rId9" tooltip="https://dx.doi.org/10.1109/ICE.2018.8436296"/>
              </a:rPr>
              <a:t>〈10.1109/ICE.2018.8436296</a:t>
            </a:r>
            <a:endParaRPr lang="fr-FR" sz="1400"/>
          </a:p>
          <a:p>
            <a:pPr>
              <a:lnSpc>
                <a:spcPct val="80000"/>
              </a:lnSpc>
              <a:defRPr/>
            </a:pPr>
            <a:r>
              <a:rPr lang="fr-FR" sz="1400"/>
              <a:t>Laurent Dupont, Marc Pallot, Olivier Christmann, Simon Richir </a:t>
            </a:r>
            <a:r>
              <a:rPr lang="fr-FR" sz="1400" u="sng">
                <a:hlinkClick r:id="rId10" tooltip="https://hal.univ-lorraine.fr/hal-01868811"/>
              </a:rPr>
              <a:t>A Universal Framework For Systemizing the Evaluation of Immersive And Collaborative Performance</a:t>
            </a:r>
            <a:r>
              <a:rPr lang="fr-FR" sz="1400"/>
              <a:t> ACM. </a:t>
            </a:r>
            <a:r>
              <a:rPr lang="fr-FR" sz="1400" i="1"/>
              <a:t>VRIC '18: Virtual Reality International Conference - Laval Virtual</a:t>
            </a:r>
            <a:r>
              <a:rPr lang="fr-FR" sz="1400"/>
              <a:t>, Apr 2018, Laval, France. VRIC '18: Virtual Reality International Conference - Laval Virtual, 2018, </a:t>
            </a:r>
            <a:r>
              <a:rPr lang="fr-FR" sz="1400" u="sng">
                <a:hlinkClick r:id="rId11" tooltip="https://dx.doi.org/10.1145/3234253.3234306"/>
              </a:rPr>
              <a:t>〈10.1145/3234253.3234306〉</a:t>
            </a:r>
            <a:endParaRPr lang="fr-FR" sz="1400"/>
          </a:p>
        </p:txBody>
      </p:sp>
      <p:sp>
        <p:nvSpPr>
          <p:cNvPr id="6" name="Espace réservé de la date 2"/>
          <p:cNvSpPr>
            <a:spLocks noGrp="1"/>
          </p:cNvSpPr>
          <p:nvPr>
            <p:ph type="dt" sz="half" idx="10"/>
          </p:nvPr>
        </p:nvSpPr>
        <p:spPr bwMode="auto"/>
        <p:txBody>
          <a:bodyPr/>
          <a:lstStyle/>
          <a:p>
            <a:pPr>
              <a:defRPr/>
            </a:pPr>
            <a:r>
              <a:rPr lang="fr-FR"/>
              <a:t>02/12/2019</a:t>
            </a:r>
          </a:p>
        </p:txBody>
      </p:sp>
      <p:sp>
        <p:nvSpPr>
          <p:cNvPr id="7"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8" name="Espace réservé du numéro de diapositive 4"/>
          <p:cNvSpPr>
            <a:spLocks noGrp="1"/>
          </p:cNvSpPr>
          <p:nvPr>
            <p:ph type="sldNum" sz="quarter" idx="12"/>
          </p:nvPr>
        </p:nvSpPr>
        <p:spPr bwMode="auto"/>
        <p:txBody>
          <a:bodyPr/>
          <a:lstStyle/>
          <a:p>
            <a:pPr>
              <a:defRPr/>
            </a:pPr>
            <a:fld id="{CAB93DFD-2460-6640-B60D-FCC4E5000C89}" type="slidenum">
              <a:rPr lang="fr-FR"/>
              <a:t>40</a:t>
            </a:fld>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Références scientifiques</a:t>
            </a:r>
            <a:endParaRPr lang="en"/>
          </a:p>
        </p:txBody>
      </p:sp>
      <p:sp>
        <p:nvSpPr>
          <p:cNvPr id="5" name="Espace réservé du contenu 5"/>
          <p:cNvSpPr>
            <a:spLocks noGrp="1"/>
          </p:cNvSpPr>
          <p:nvPr>
            <p:ph idx="1"/>
          </p:nvPr>
        </p:nvSpPr>
        <p:spPr bwMode="auto"/>
        <p:txBody>
          <a:bodyPr/>
          <a:lstStyle/>
          <a:p>
            <a:pPr>
              <a:lnSpc>
                <a:spcPct val="95000"/>
              </a:lnSpc>
              <a:defRPr/>
            </a:pPr>
            <a:r>
              <a:rPr lang="fr-FR" sz="1400" b="1"/>
              <a:t>2017</a:t>
            </a:r>
            <a:endParaRPr sz="1400"/>
          </a:p>
          <a:p>
            <a:pPr>
              <a:lnSpc>
                <a:spcPct val="80000"/>
              </a:lnSpc>
              <a:defRPr/>
            </a:pPr>
            <a:endParaRPr lang="fr-FR" sz="1400" b="1"/>
          </a:p>
          <a:p>
            <a:pPr>
              <a:lnSpc>
                <a:spcPct val="80000"/>
              </a:lnSpc>
              <a:defRPr/>
            </a:pPr>
            <a:r>
              <a:rPr lang="fr-FR" sz="1400" b="1"/>
              <a:t>Cruz Sanchez F., Boudaoud H., Hoppe S., Camargo M.</a:t>
            </a:r>
            <a:r>
              <a:rPr lang="fr-FR" sz="1400"/>
              <a:t>, </a:t>
            </a:r>
            <a:r>
              <a:rPr lang="fr-FR" sz="1400" u="sng">
                <a:hlinkClick r:id="rId2" tooltip="http://linkinghub.elsevier.com/retrieve/pii/S2214860416301695"/>
              </a:rPr>
              <a:t>Polymer Recycling in an Open-Source Additive Manufacturing Context: Mechanical Issues. Additive Manufacturing. 17 (2017). pp. 87-105</a:t>
            </a:r>
            <a:endParaRPr lang="fr-FR" sz="1400"/>
          </a:p>
          <a:p>
            <a:pPr>
              <a:lnSpc>
                <a:spcPct val="80000"/>
              </a:lnSpc>
              <a:defRPr/>
            </a:pPr>
            <a:r>
              <a:rPr lang="fr-FR" sz="1400" b="1"/>
              <a:t>Dupont, L., Gabriel, A., Camargo, M., Guidat, C.</a:t>
            </a:r>
            <a:r>
              <a:rPr lang="fr-FR" sz="1400"/>
              <a:t> (2017) </a:t>
            </a:r>
            <a:r>
              <a:rPr lang="fr-FR" sz="1400" u="sng">
                <a:hlinkClick r:id="rId3" tooltip="https://hal.archives-ouvertes.fr/hal-01582548/document"/>
              </a:rPr>
              <a:t>Collaborative Innovation Projects Engaging Open Communities: a Case Study on Emerging Challenges</a:t>
            </a:r>
            <a:r>
              <a:rPr lang="fr-FR" sz="1400"/>
              <a:t>. 2017 International Conference on Engineering, Technology and Innovation (ICE/ITMC), Madeira Island, Portugal 27-29 June.</a:t>
            </a:r>
            <a:endParaRPr sz="1400"/>
          </a:p>
          <a:p>
            <a:pPr>
              <a:lnSpc>
                <a:spcPct val="80000"/>
              </a:lnSpc>
              <a:defRPr/>
            </a:pPr>
            <a:r>
              <a:rPr lang="fr-FR" sz="1400" b="1"/>
              <a:t>Tran, G., Camargo, M., Dupont, L., Mayer, F</a:t>
            </a:r>
            <a:r>
              <a:rPr lang="fr-FR" sz="1400"/>
              <a:t>. (2017) A review of methods for modelling shared decisionmaking process in a smart city living lab. 2017 International Conference on Engineering, Technology and Innovation (ICE/ITMC), Madeira Island, Portugal 27-29 June.</a:t>
            </a:r>
            <a:endParaRPr sz="1400"/>
          </a:p>
          <a:p>
            <a:pPr>
              <a:lnSpc>
                <a:spcPct val="80000"/>
              </a:lnSpc>
              <a:defRPr/>
            </a:pPr>
            <a:r>
              <a:rPr lang="fr-FR" sz="1400" b="1"/>
              <a:t>Lacroix, J., Dupont, L., Guidat,</a:t>
            </a:r>
            <a:r>
              <a:rPr lang="fr-FR" sz="1400"/>
              <a:t> C. Hamez, G. (2017) “Smarterized” urban project process with Living Lab approach: exploration through a case study. 2017 International Conference on Engineering, Technology and Innovation (ICE/ITMC), Madeira Island, Portugal 27-29 June.</a:t>
            </a:r>
            <a:endParaRPr sz="1400"/>
          </a:p>
          <a:p>
            <a:pPr>
              <a:lnSpc>
                <a:spcPct val="80000"/>
              </a:lnSpc>
              <a:defRPr/>
            </a:pPr>
            <a:r>
              <a:rPr lang="fr-FR" sz="1400"/>
              <a:t>Pallot, M., </a:t>
            </a:r>
            <a:r>
              <a:rPr lang="fr-FR" sz="1400" b="1"/>
              <a:t>Dupont, L.</a:t>
            </a:r>
            <a:r>
              <a:rPr lang="fr-FR" sz="1400"/>
              <a:t>, Christmann, O., Richir, S., </a:t>
            </a:r>
            <a:r>
              <a:rPr lang="fr-FR" sz="1400" b="1"/>
              <a:t>Boly V., Morel, L. (2017)</a:t>
            </a:r>
            <a:r>
              <a:rPr lang="fr-FR" sz="1400"/>
              <a:t> </a:t>
            </a:r>
            <a:r>
              <a:rPr lang="fr-FR" sz="1400" u="sng">
                <a:hlinkClick r:id="rId4" tooltip="https://www.researchgate.net/publication/318351670_ICE_Breaking_Disentangling_Factors_Affecting_the_Performance_of_Immersive_Co-creation_Environments?_iepl%5bviewId%5d=ehyehEw1WpS1Y6Av0HITqxxr&amp;_iepl%5bprofilePublicationItemVariant%5d=default&amp;_iepl%5bcontexts%5d%5b0%5d=prfpi&amp;_iepl%5btargetEntityId%5d=PB:318351670&amp;_iepl%5binteractionType%5d=publicationTitle"/>
              </a:rPr>
              <a:t>ICE Breaking: Disentangling Factors Affecting the Performance of Immersive Co-creation Environments,</a:t>
            </a:r>
            <a:r>
              <a:rPr lang="fr-FR" sz="1400"/>
              <a:t> Laval Virtual VRIC ’17, March 22 – 26, 2017, Laval, France.</a:t>
            </a:r>
            <a:endParaRPr sz="1400"/>
          </a:p>
          <a:p>
            <a:pPr>
              <a:lnSpc>
                <a:spcPct val="80000"/>
              </a:lnSpc>
              <a:defRPr/>
            </a:pPr>
            <a:r>
              <a:rPr lang="fr-FR" sz="1400" b="1"/>
              <a:t>Hubert Julien</a:t>
            </a:r>
            <a:r>
              <a:rPr lang="fr-FR" sz="1400"/>
              <a:t>. Sujet de thèse : Intégration du point de vue de l’usager et du citoyen dans un processus d’innovation. Application au déploiement d’un dispositif d’électro- mobilité dans le sillon lorrain. Directeur de la thèse : Claudine Guidat. Thèse CIFRE ENEDIS (ex. ERDF). Thèse soutenue le 20 juin 2017</a:t>
            </a:r>
            <a:endParaRPr sz="1400"/>
          </a:p>
          <a:p>
            <a:pPr>
              <a:lnSpc>
                <a:spcPct val="80000"/>
              </a:lnSpc>
              <a:defRPr/>
            </a:pPr>
            <a:endParaRPr lang="fr-FR" sz="1400"/>
          </a:p>
        </p:txBody>
      </p:sp>
      <p:sp>
        <p:nvSpPr>
          <p:cNvPr id="6" name="Espace réservé de la date 2"/>
          <p:cNvSpPr>
            <a:spLocks noGrp="1"/>
          </p:cNvSpPr>
          <p:nvPr>
            <p:ph type="dt" sz="half" idx="10"/>
          </p:nvPr>
        </p:nvSpPr>
        <p:spPr bwMode="auto"/>
        <p:txBody>
          <a:bodyPr/>
          <a:lstStyle/>
          <a:p>
            <a:pPr>
              <a:defRPr/>
            </a:pPr>
            <a:r>
              <a:rPr lang="fr-FR"/>
              <a:t>02/12/2019</a:t>
            </a:r>
          </a:p>
        </p:txBody>
      </p:sp>
      <p:sp>
        <p:nvSpPr>
          <p:cNvPr id="7"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8" name="Espace réservé du numéro de diapositive 4"/>
          <p:cNvSpPr>
            <a:spLocks noGrp="1"/>
          </p:cNvSpPr>
          <p:nvPr>
            <p:ph type="sldNum" sz="quarter" idx="12"/>
          </p:nvPr>
        </p:nvSpPr>
        <p:spPr bwMode="auto"/>
        <p:txBody>
          <a:bodyPr/>
          <a:lstStyle/>
          <a:p>
            <a:pPr>
              <a:defRPr/>
            </a:pPr>
            <a:fld id="{CAB93DFD-2460-6640-B60D-FCC4E5000C89}" type="slidenum">
              <a:rPr lang="fr-FR"/>
              <a:t>41</a:t>
            </a:fld>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Références scientifiques</a:t>
            </a:r>
            <a:endParaRPr lang="en"/>
          </a:p>
        </p:txBody>
      </p:sp>
      <p:sp>
        <p:nvSpPr>
          <p:cNvPr id="5" name="Espace réservé du contenu 5"/>
          <p:cNvSpPr>
            <a:spLocks noGrp="1"/>
          </p:cNvSpPr>
          <p:nvPr>
            <p:ph idx="1"/>
          </p:nvPr>
        </p:nvSpPr>
        <p:spPr bwMode="auto"/>
        <p:txBody>
          <a:bodyPr/>
          <a:lstStyle/>
          <a:p>
            <a:pPr>
              <a:lnSpc>
                <a:spcPct val="95000"/>
              </a:lnSpc>
              <a:defRPr/>
            </a:pPr>
            <a:r>
              <a:rPr lang="fr-FR" sz="1700" b="1"/>
              <a:t>2016</a:t>
            </a:r>
            <a:endParaRPr sz="1700"/>
          </a:p>
          <a:p>
            <a:pPr>
              <a:lnSpc>
                <a:spcPct val="80000"/>
              </a:lnSpc>
              <a:defRPr/>
            </a:pPr>
            <a:endParaRPr lang="fr-FR" sz="1700" b="1"/>
          </a:p>
          <a:p>
            <a:pPr>
              <a:lnSpc>
                <a:spcPct val="80000"/>
              </a:lnSpc>
              <a:defRPr/>
            </a:pPr>
            <a:r>
              <a:rPr lang="fr-FR" sz="1700" b="1"/>
              <a:t>Morel L</a:t>
            </a:r>
            <a:r>
              <a:rPr lang="fr-FR" sz="1700"/>
              <a:t>., Leroux S. </a:t>
            </a:r>
            <a:r>
              <a:rPr lang="fr-FR" sz="1700" u="sng">
                <a:hlinkClick r:id="rId2" tooltip="http://eu.wiley.com/WileyCDA/WileyTitle/productCd-1848218729.html"/>
              </a:rPr>
              <a:t>Fab Labs: Innovative user</a:t>
            </a:r>
            <a:r>
              <a:rPr lang="fr-FR" sz="1700"/>
              <a:t>, John Wiley &amp; Sons, 30 juin 2016 – 146 pages. </a:t>
            </a:r>
            <a:endParaRPr sz="1700"/>
          </a:p>
          <a:p>
            <a:pPr>
              <a:lnSpc>
                <a:spcPct val="80000"/>
              </a:lnSpc>
              <a:defRPr/>
            </a:pPr>
            <a:r>
              <a:rPr lang="fr-FR" sz="1700" b="1"/>
              <a:t>Morel L.</a:t>
            </a:r>
            <a:r>
              <a:rPr lang="fr-FR" sz="1700"/>
              <a:t>, Leroux S. </a:t>
            </a:r>
            <a:r>
              <a:rPr lang="fr-FR" sz="1700" u="sng">
                <a:hlinkClick r:id="rId3" tooltip="http://iste-editions.fr/collections/nouveautes/products/fab-labs"/>
              </a:rPr>
              <a:t>Fab Labs : L’usager Innovateur</a:t>
            </a:r>
            <a:r>
              <a:rPr lang="fr-FR" sz="1700"/>
              <a:t>, Série Smart innovation coordonnée par Dimitri Uzunidis. ISTE Editions. Collection Innovation, entrepreneuriat et gestion 126 pages – ISBN : 978-1-78405-128-0 (papier) ISBN : 978-1-78405-128-9 (E-Book).</a:t>
            </a:r>
            <a:endParaRPr sz="1700"/>
          </a:p>
          <a:p>
            <a:pPr>
              <a:lnSpc>
                <a:spcPct val="80000"/>
              </a:lnSpc>
              <a:defRPr/>
            </a:pPr>
            <a:r>
              <a:rPr lang="fr-FR" sz="1700" b="1"/>
              <a:t>Hubert, H. Dupont, L., Guidat, C</a:t>
            </a:r>
            <a:r>
              <a:rPr lang="fr-FR" sz="1700"/>
              <a:t>. (2016) Use as essential factor for Technology Adoption: Case study of electric vehicle’s uses in French regional Ecosystem. 22nd ICE/IEEE International Technology Management Conference, Trondhiem, Norway, 13-15 June.</a:t>
            </a:r>
            <a:endParaRPr sz="1700"/>
          </a:p>
          <a:p>
            <a:pPr>
              <a:lnSpc>
                <a:spcPct val="80000"/>
              </a:lnSpc>
              <a:defRPr/>
            </a:pPr>
            <a:r>
              <a:rPr lang="fr-FR" sz="1700"/>
              <a:t>Parra Morantes, P., </a:t>
            </a:r>
            <a:r>
              <a:rPr lang="fr-FR" sz="1700" b="1"/>
              <a:t>Arbelaez-Garces, G., Camargo, M. Dupont</a:t>
            </a:r>
            <a:r>
              <a:rPr lang="fr-FR" sz="1700"/>
              <a:t>, L., Peñarete, S. Understanding Museum visitors’ experience through an Eye-tracking study and a Living Lab approach. 22nd ICE/IEEE International Technology Management Conference Trondheim, Norway, 13-15 June. 2016</a:t>
            </a:r>
            <a:endParaRPr sz="1700"/>
          </a:p>
          <a:p>
            <a:pPr>
              <a:lnSpc>
                <a:spcPct val="80000"/>
              </a:lnSpc>
              <a:defRPr/>
            </a:pPr>
            <a:r>
              <a:rPr lang="fr-FR" sz="1700" b="1"/>
              <a:t>Arbelaez-Garces G., Bonjour E, Rakotondranaivo</a:t>
            </a:r>
            <a:r>
              <a:rPr lang="fr-FR" sz="1700"/>
              <a:t> </a:t>
            </a:r>
            <a:r>
              <a:rPr lang="fr-FR" sz="1700" u="sng">
                <a:hlinkClick r:id="rId4" tooltip="http://www.sciencedirect.com/science/article/pii/S2405896316309120"/>
              </a:rPr>
              <a:t>A. New product acceptability evaluation and improvement model with knowledge reuse</a:t>
            </a:r>
            <a:r>
              <a:rPr lang="fr-FR" sz="1700"/>
              <a:t>. 8th IFAC Conference on Manufacturing Modeling, Management &amp; Control. Troyes – France, 28-30 June. 2016</a:t>
            </a:r>
            <a:endParaRPr sz="1700"/>
          </a:p>
          <a:p>
            <a:pPr>
              <a:lnSpc>
                <a:spcPct val="80000"/>
              </a:lnSpc>
              <a:defRPr/>
            </a:pPr>
            <a:r>
              <a:rPr lang="fr-FR" sz="1700" b="1"/>
              <a:t>Dupont, L.</a:t>
            </a:r>
            <a:r>
              <a:rPr lang="fr-FR" sz="1700"/>
              <a:t>, Pallot, M., </a:t>
            </a:r>
            <a:r>
              <a:rPr lang="fr-FR" sz="1700" b="1"/>
              <a:t>Morel, L</a:t>
            </a:r>
            <a:r>
              <a:rPr lang="fr-FR" sz="1700"/>
              <a:t>. (2016) </a:t>
            </a:r>
            <a:r>
              <a:rPr lang="fr-FR" sz="1700" u="sng">
                <a:hlinkClick r:id="rId5" tooltip="https://hal.univ-lorraine.fr/hal-01331887/document"/>
              </a:rPr>
              <a:t>Exploring the Appropriateness of Different Immersive Environments in the Context of an Innovation Process for Smart Cities</a:t>
            </a:r>
            <a:r>
              <a:rPr lang="fr-FR" sz="1700"/>
              <a:t>. 22nd ICE/IEEE International Technology Management Conference, Trondhiem, Norway, 13-15 June. </a:t>
            </a:r>
            <a:endParaRPr sz="1700"/>
          </a:p>
          <a:p>
            <a:pPr>
              <a:lnSpc>
                <a:spcPct val="80000"/>
              </a:lnSpc>
              <a:defRPr/>
            </a:pPr>
            <a:endParaRPr lang="fr-FR" sz="1700" b="1"/>
          </a:p>
          <a:p>
            <a:pPr>
              <a:lnSpc>
                <a:spcPct val="80000"/>
              </a:lnSpc>
              <a:defRPr/>
            </a:pPr>
            <a:endParaRPr lang="fr-FR" sz="1700"/>
          </a:p>
        </p:txBody>
      </p:sp>
      <p:sp>
        <p:nvSpPr>
          <p:cNvPr id="6" name="Espace réservé de la date 2"/>
          <p:cNvSpPr>
            <a:spLocks noGrp="1"/>
          </p:cNvSpPr>
          <p:nvPr>
            <p:ph type="dt" sz="half" idx="10"/>
          </p:nvPr>
        </p:nvSpPr>
        <p:spPr bwMode="auto"/>
        <p:txBody>
          <a:bodyPr/>
          <a:lstStyle/>
          <a:p>
            <a:pPr>
              <a:defRPr/>
            </a:pPr>
            <a:r>
              <a:rPr lang="fr-FR"/>
              <a:t>02/12/2019</a:t>
            </a:r>
          </a:p>
        </p:txBody>
      </p:sp>
      <p:sp>
        <p:nvSpPr>
          <p:cNvPr id="7" name="Espace réservé du pied de page 3"/>
          <p:cNvSpPr>
            <a:spLocks noGrp="1"/>
          </p:cNvSpPr>
          <p:nvPr>
            <p:ph type="ftr" sz="quarter" idx="11"/>
          </p:nvPr>
        </p:nvSpPr>
        <p:spPr bwMode="auto"/>
        <p:txBody>
          <a:bodyPr/>
          <a:lstStyle/>
          <a:p>
            <a:pPr>
              <a:defRPr/>
            </a:pPr>
            <a:r>
              <a:rPr lang="fr-FR"/>
              <a:t>UL - ERPI – LF2L -  l.dupont@univ-lorraine.fr</a:t>
            </a:r>
          </a:p>
        </p:txBody>
      </p:sp>
      <p:sp>
        <p:nvSpPr>
          <p:cNvPr id="8" name="Espace réservé du numéro de diapositive 4"/>
          <p:cNvSpPr>
            <a:spLocks noGrp="1"/>
          </p:cNvSpPr>
          <p:nvPr>
            <p:ph type="sldNum" sz="quarter" idx="12"/>
          </p:nvPr>
        </p:nvSpPr>
        <p:spPr bwMode="auto"/>
        <p:txBody>
          <a:bodyPr/>
          <a:lstStyle/>
          <a:p>
            <a:pPr>
              <a:defRPr/>
            </a:pPr>
            <a:fld id="{CAB93DFD-2460-6640-B60D-FCC4E5000C89}" type="slidenum">
              <a:rPr lang="fr-FR"/>
              <a:t>42</a:t>
            </a:fld>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Références scientifiques</a:t>
            </a:r>
            <a:endParaRPr/>
          </a:p>
        </p:txBody>
      </p:sp>
      <p:sp>
        <p:nvSpPr>
          <p:cNvPr id="5" name="Espace réservé du contenu 2"/>
          <p:cNvSpPr>
            <a:spLocks noGrp="1"/>
          </p:cNvSpPr>
          <p:nvPr>
            <p:ph idx="1"/>
          </p:nvPr>
        </p:nvSpPr>
        <p:spPr bwMode="auto"/>
        <p:txBody>
          <a:bodyPr/>
          <a:lstStyle/>
          <a:p>
            <a:pPr>
              <a:lnSpc>
                <a:spcPct val="95000"/>
              </a:lnSpc>
              <a:defRPr/>
            </a:pPr>
            <a:r>
              <a:rPr lang="fr-FR" sz="1700" b="1"/>
              <a:t>2015</a:t>
            </a:r>
            <a:endParaRPr sz="1700"/>
          </a:p>
          <a:p>
            <a:pPr>
              <a:lnSpc>
                <a:spcPct val="80000"/>
              </a:lnSpc>
              <a:defRPr/>
            </a:pPr>
            <a:endParaRPr lang="fr-FR" sz="1700" b="1"/>
          </a:p>
          <a:p>
            <a:pPr>
              <a:lnSpc>
                <a:spcPct val="80000"/>
              </a:lnSpc>
              <a:defRPr/>
            </a:pPr>
            <a:r>
              <a:rPr lang="fr-FR" sz="1700" b="1"/>
              <a:t>Dupont, L., Morel, L., Guidat, C</a:t>
            </a:r>
            <a:r>
              <a:rPr lang="fr-FR" sz="1700"/>
              <a:t>. </a:t>
            </a:r>
            <a:r>
              <a:rPr lang="fr-FR" sz="1700" u="sng">
                <a:hlinkClick r:id="rId2" tooltip="http://www.emeraldinsight.com/doi/abs/10.1108/JSMA-03-2015-0027"/>
              </a:rPr>
              <a:t>Innovative Public-Private Partnership to Support Smart City: the Case of “Chaire REVES”</a:t>
            </a:r>
            <a:r>
              <a:rPr lang="fr-FR" sz="1700"/>
              <a:t>. Journal of Strategy and Managment, Vol. 8 Iss. 3, pp.245-265 (2015).</a:t>
            </a:r>
            <a:endParaRPr sz="1700"/>
          </a:p>
          <a:p>
            <a:pPr>
              <a:lnSpc>
                <a:spcPct val="80000"/>
              </a:lnSpc>
              <a:defRPr/>
            </a:pPr>
            <a:r>
              <a:rPr lang="fr-FR" sz="1700" b="1"/>
              <a:t>Dupont L., Guidat C., Morel L., Skiba N.</a:t>
            </a:r>
            <a:r>
              <a:rPr lang="fr-FR" sz="1700"/>
              <a:t>, </a:t>
            </a:r>
            <a:r>
              <a:rPr lang="fr-FR" sz="1700" u="sng">
                <a:hlinkClick r:id="rId3" tooltip="https://hal.archives-ouvertes.fr/hal-01332219/document"/>
              </a:rPr>
              <a:t>The Role of Mock-ups in the Anticipation of the User Experience within a Living Lab: an Empirical Study.</a:t>
            </a:r>
            <a:r>
              <a:rPr lang="fr-FR" sz="1700"/>
              <a:t> 2015 International Conference on Engineering, Technology and Innovation (ICE), Belfast, Northern Irland, 22-24 june 2015 Draft</a:t>
            </a:r>
          </a:p>
          <a:p>
            <a:pPr>
              <a:lnSpc>
                <a:spcPct val="80000"/>
              </a:lnSpc>
              <a:defRPr/>
            </a:pPr>
            <a:r>
              <a:rPr lang="fr-FR" sz="1700" b="1"/>
              <a:t>Osorio Bustamante F</a:t>
            </a:r>
            <a:r>
              <a:rPr lang="fr-FR" sz="1700"/>
              <a:t>., Peña Reyes J.I., </a:t>
            </a:r>
            <a:r>
              <a:rPr lang="fr-FR" sz="1700" b="1"/>
              <a:t>Camargo M., Dupont L.</a:t>
            </a:r>
            <a:r>
              <a:rPr lang="fr-FR" sz="1700"/>
              <a:t> Spaces to foster and sustain innovation: Towards a conceptual framework. 2015 International Conference on Engineering, Technology and Innovation (ICE), Belfast, Northern Irland, 22-24 june 2015</a:t>
            </a:r>
            <a:endParaRPr sz="1700"/>
          </a:p>
          <a:p>
            <a:pPr>
              <a:lnSpc>
                <a:spcPct val="80000"/>
              </a:lnSpc>
              <a:defRPr/>
            </a:pPr>
            <a:r>
              <a:rPr lang="fr-FR" sz="1700" b="1"/>
              <a:t>Morel, L., Dupont, L.</a:t>
            </a:r>
            <a:r>
              <a:rPr lang="fr-FR" sz="1700"/>
              <a:t>, Lhoste, P., </a:t>
            </a:r>
            <a:r>
              <a:rPr lang="fr-FR" sz="1700" u="sng">
                <a:hlinkClick r:id="rId4" tooltip="http://www.agefa.org/acteurs-des-territoires/wp-content/uploads/sites/6/2015/06/iamot-nomadlab-2015.pdf"/>
              </a:rPr>
              <a:t>When innovation supported by fab labs becomes a tool for territorial economic development: example of the first mobile fab lab in France</a:t>
            </a:r>
            <a:r>
              <a:rPr lang="fr-FR" sz="1700"/>
              <a:t>. Conference Proceedings of the 24th International Conference on Management of Technology. Cape Town, South Africa, June 8-10, 2015, pp. 772-786.</a:t>
            </a:r>
            <a:endParaRPr sz="1700"/>
          </a:p>
          <a:p>
            <a:pPr>
              <a:lnSpc>
                <a:spcPct val="80000"/>
              </a:lnSpc>
              <a:defRPr/>
            </a:pPr>
            <a:r>
              <a:rPr lang="fr-FR" sz="1700" b="1"/>
              <a:t>Dupont L.,Morel, L.,Lhoste, P.</a:t>
            </a:r>
            <a:r>
              <a:rPr lang="fr-FR" sz="1700"/>
              <a:t>, </a:t>
            </a:r>
            <a:r>
              <a:rPr lang="fr-FR" sz="1700" u="sng">
                <a:hlinkClick r:id="rId5" tooltip="https://hal.archives-ouvertes.fr/hal-01331610/document"/>
              </a:rPr>
              <a:t>Le Lorraine Fab Living Lab : la 4ème dimension de l’innovation.</a:t>
            </a:r>
            <a:r>
              <a:rPr lang="fr-FR" sz="1700"/>
              <a:t> In Actes des sessions du colloque Science &amp; You, France, Nancy, June 3-5th, 2015, pp. 230-235.</a:t>
            </a:r>
            <a:endParaRPr sz="1700"/>
          </a:p>
          <a:p>
            <a:pPr>
              <a:lnSpc>
                <a:spcPct val="80000"/>
              </a:lnSpc>
              <a:defRPr/>
            </a:pPr>
            <a:r>
              <a:rPr lang="fr-FR" sz="1700" b="1"/>
              <a:t>Dupont L. Morel L. Hubert J. Guidat C</a:t>
            </a:r>
            <a:r>
              <a:rPr lang="fr-FR" sz="1700"/>
              <a:t>. </a:t>
            </a:r>
            <a:r>
              <a:rPr lang="fr-FR" sz="1700" u="sng">
                <a:hlinkClick r:id="rId6" tooltip="http://ieeexplore.ieee.org/document/6871550/?reload=true&amp;tp=&amp;arnumber=6871550&amp;queryText=studied%20in%20nancy,%20france"/>
              </a:rPr>
              <a:t>Study case: Living Lab Mode for urban project design. Emergence of an ad hoc methodology through collaborative innovation.</a:t>
            </a:r>
            <a:r>
              <a:rPr lang="fr-FR" sz="1700"/>
              <a:t> in IEEE International Technology Management Conference &amp; 20th ICE Conference, Bergamo : Italy (2014) – link – Draft</a:t>
            </a:r>
          </a:p>
          <a:p>
            <a:pPr>
              <a:lnSpc>
                <a:spcPct val="80000"/>
              </a:lnSpc>
              <a:defRPr/>
            </a:pPr>
            <a:endParaRPr lang="fr-FR" sz="1700"/>
          </a:p>
        </p:txBody>
      </p:sp>
      <p:sp>
        <p:nvSpPr>
          <p:cNvPr id="6" name="Espace réservé de la date 3"/>
          <p:cNvSpPr>
            <a:spLocks noGrp="1"/>
          </p:cNvSpPr>
          <p:nvPr>
            <p:ph type="dt" sz="half" idx="10"/>
          </p:nvPr>
        </p:nvSpPr>
        <p:spPr bwMode="auto"/>
        <p:txBody>
          <a:bodyPr/>
          <a:lstStyle/>
          <a:p>
            <a:pPr>
              <a:defRPr/>
            </a:pPr>
            <a:r>
              <a:rPr lang="fr-FR"/>
              <a:t>02/12/2019</a:t>
            </a:r>
            <a:endParaRPr/>
          </a:p>
        </p:txBody>
      </p:sp>
      <p:sp>
        <p:nvSpPr>
          <p:cNvPr id="7" name="Espace réservé du pied de page 4"/>
          <p:cNvSpPr>
            <a:spLocks noGrp="1"/>
          </p:cNvSpPr>
          <p:nvPr>
            <p:ph type="ftr" sz="quarter" idx="11"/>
          </p:nvPr>
        </p:nvSpPr>
        <p:spPr bwMode="auto"/>
        <p:txBody>
          <a:bodyPr/>
          <a:lstStyle/>
          <a:p>
            <a:pPr>
              <a:defRPr/>
            </a:pPr>
            <a:r>
              <a:rPr lang="fr-FR"/>
              <a:t>UL - ERPI – LF2L -  l.dupont@univ-lorraine.fr</a:t>
            </a:r>
            <a:endParaRPr/>
          </a:p>
        </p:txBody>
      </p:sp>
      <p:sp>
        <p:nvSpPr>
          <p:cNvPr id="8" name="Espace réservé du numéro de diapositive 5"/>
          <p:cNvSpPr>
            <a:spLocks noGrp="1"/>
          </p:cNvSpPr>
          <p:nvPr>
            <p:ph type="sldNum" sz="quarter" idx="12"/>
          </p:nvPr>
        </p:nvSpPr>
        <p:spPr bwMode="auto"/>
        <p:txBody>
          <a:bodyPr/>
          <a:lstStyle/>
          <a:p>
            <a:pPr>
              <a:defRPr/>
            </a:pPr>
            <a:fld id="{588D9536-2215-E544-A4D8-EF4883121887}" type="slidenum">
              <a:rPr lang="fr-FR"/>
              <a:t>43</a:t>
            </a:fld>
            <a:endParaRPr lang="fr-F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a:lstStyle/>
          <a:p>
            <a:pPr>
              <a:defRPr/>
            </a:pPr>
            <a:r>
              <a:rPr lang="fr-FR"/>
              <a:t>Références scientifiques</a:t>
            </a:r>
            <a:endParaRPr/>
          </a:p>
        </p:txBody>
      </p:sp>
      <p:sp>
        <p:nvSpPr>
          <p:cNvPr id="5" name="Espace réservé du contenu 2"/>
          <p:cNvSpPr>
            <a:spLocks noGrp="1"/>
          </p:cNvSpPr>
          <p:nvPr>
            <p:ph idx="1"/>
          </p:nvPr>
        </p:nvSpPr>
        <p:spPr bwMode="auto"/>
        <p:txBody>
          <a:bodyPr/>
          <a:lstStyle/>
          <a:p>
            <a:pPr>
              <a:lnSpc>
                <a:spcPct val="95000"/>
              </a:lnSpc>
              <a:defRPr/>
            </a:pPr>
            <a:r>
              <a:rPr lang="fr-FR" sz="1400" b="1"/>
              <a:t>2009-2014</a:t>
            </a:r>
            <a:endParaRPr sz="1400"/>
          </a:p>
          <a:p>
            <a:pPr>
              <a:lnSpc>
                <a:spcPct val="80000"/>
              </a:lnSpc>
              <a:defRPr/>
            </a:pPr>
            <a:endParaRPr lang="fr-FR" sz="1400" b="1"/>
          </a:p>
          <a:p>
            <a:pPr>
              <a:lnSpc>
                <a:spcPct val="80000"/>
              </a:lnSpc>
              <a:defRPr/>
            </a:pPr>
            <a:r>
              <a:rPr lang="fr-FR" sz="1400" b="1"/>
              <a:t>Skiba N.</a:t>
            </a:r>
            <a:r>
              <a:rPr lang="fr-FR" sz="1400"/>
              <a:t> Sujet de la thèse : </a:t>
            </a:r>
            <a:r>
              <a:rPr lang="fr-FR" sz="1400" u="sng">
                <a:hlinkClick r:id="rId2" tooltip="http://petale.univ-lorraine.fr/notice/view/univ-lorraine-ori-24829?height=500&amp;width=900"/>
              </a:rPr>
              <a:t>Processus d’innovation centré sur l’utilisateur : identification des besoins et interprétation de données issues de l’intégration de l’utilisateur dans le processus de co-conception.</a:t>
            </a:r>
            <a:r>
              <a:rPr lang="fr-FR" sz="1400"/>
              <a:t> Directeurs de la thèse : Laure Morel et Claudine Guidat. Thèse soutenue le 3 avril 2014.</a:t>
            </a:r>
            <a:endParaRPr sz="1400"/>
          </a:p>
          <a:p>
            <a:pPr>
              <a:lnSpc>
                <a:spcPct val="80000"/>
              </a:lnSpc>
              <a:defRPr/>
            </a:pPr>
            <a:r>
              <a:rPr lang="fr-FR" sz="1400" b="1"/>
              <a:t>Skiba, N. ; Morel, L.; Guidat, C.; Camargo,</a:t>
            </a:r>
            <a:r>
              <a:rPr lang="fr-FR" sz="1400"/>
              <a:t> M. How to emphasize the ‘living’ part of Living Lab projects? In IEEE International Technology Management Conference &amp; 19th ICE Conference, The Hague : The Netherlands (2013)</a:t>
            </a:r>
            <a:endParaRPr sz="1400"/>
          </a:p>
          <a:p>
            <a:pPr>
              <a:lnSpc>
                <a:spcPct val="80000"/>
              </a:lnSpc>
              <a:defRPr/>
            </a:pPr>
            <a:r>
              <a:rPr lang="fr-FR" sz="1400" b="1"/>
              <a:t>Camargo M., Bary R., Skiba N., Boly V.</a:t>
            </a:r>
            <a:r>
              <a:rPr lang="fr-FR" sz="1400"/>
              <a:t>, Smith R. </a:t>
            </a:r>
            <a:r>
              <a:rPr lang="fr-FR" sz="1400" u="sng">
                <a:hlinkClick r:id="rId3" tooltip="http://ieeexplore.ieee.org/document/6041267/?tp=&amp;arnumber=6041267&amp;url=http://ieeexplore.ieee.org/xpls/abs_all.jsp?arnumber=6041267"/>
              </a:rPr>
              <a:t>Exploring the Implications and Impact of Smartphones on Self-Directed Learning Under a Living Lab Approach.</a:t>
            </a:r>
            <a:r>
              <a:rPr lang="fr-FR" sz="1400"/>
              <a:t> International Journal of Product Development (2012) Vol.17, Nos 1/2. pp.119-138.</a:t>
            </a:r>
            <a:endParaRPr sz="1400"/>
          </a:p>
          <a:p>
            <a:pPr>
              <a:lnSpc>
                <a:spcPct val="80000"/>
              </a:lnSpc>
              <a:defRPr/>
            </a:pPr>
            <a:r>
              <a:rPr lang="fr-FR" sz="1400" b="1"/>
              <a:t>Skiba N., Dupont L., Morel L.</a:t>
            </a:r>
            <a:r>
              <a:rPr lang="fr-FR" sz="1400"/>
              <a:t>, </a:t>
            </a:r>
            <a:r>
              <a:rPr lang="fr-FR" sz="1400" b="1"/>
              <a:t>Guidat C</a:t>
            </a:r>
            <a:r>
              <a:rPr lang="fr-FR" sz="1400"/>
              <a:t>. </a:t>
            </a:r>
            <a:r>
              <a:rPr lang="fr-FR" sz="1400" u="sng">
                <a:hlinkClick r:id="rId4" tooltip="http://ieeexplore.ieee.org/document/6297646/?tp=&amp;arnumber=6297646&amp;url=http://ieeexplore.ieee.org/xpls/abs_all.jsp?tp=&amp;arnumber=6297646"/>
              </a:rPr>
              <a:t>A space for innovation process acceleration, supporting collaborative citizens workshops.</a:t>
            </a:r>
            <a:r>
              <a:rPr lang="fr-FR" sz="1400"/>
              <a:t> In 18th International ICE Conference on Engineering, Technology and Innovation (ICE), Munich : Allemagne (2012)</a:t>
            </a:r>
            <a:endParaRPr sz="1400"/>
          </a:p>
          <a:p>
            <a:pPr>
              <a:lnSpc>
                <a:spcPct val="80000"/>
              </a:lnSpc>
              <a:defRPr/>
            </a:pPr>
            <a:r>
              <a:rPr lang="fr-FR" sz="1400" b="1"/>
              <a:t>Dupont, L</a:t>
            </a:r>
            <a:r>
              <a:rPr lang="fr-FR" sz="1400"/>
              <a:t>, Gholipour V.,</a:t>
            </a:r>
            <a:r>
              <a:rPr lang="fr-FR" sz="1400" b="1"/>
              <a:t> Morel L.</a:t>
            </a:r>
            <a:r>
              <a:rPr lang="fr-FR" sz="1400"/>
              <a:t>, Bignon J-C., </a:t>
            </a:r>
            <a:r>
              <a:rPr lang="fr-FR" sz="1400" b="1"/>
              <a:t>Guidat C</a:t>
            </a:r>
            <a:r>
              <a:rPr lang="fr-FR" sz="1400"/>
              <a:t>. 2012</a:t>
            </a:r>
            <a:r>
              <a:rPr lang="fr-FR" sz="1400" u="sng">
                <a:hlinkClick r:id="rId5" tooltip="http://www.tandfonline.com/doi/abs/10.1080/13574809.2012.666208"/>
              </a:rPr>
              <a:t> From urban concept to urban engineering: The contribution of distributed collaborative design to the management of urban projects,</a:t>
            </a:r>
            <a:r>
              <a:rPr lang="fr-FR" sz="1400"/>
              <a:t> Journal of Urban Design, 17:2, 255-277</a:t>
            </a:r>
            <a:endParaRPr sz="1400"/>
          </a:p>
          <a:p>
            <a:pPr>
              <a:lnSpc>
                <a:spcPct val="80000"/>
              </a:lnSpc>
              <a:defRPr/>
            </a:pPr>
            <a:r>
              <a:rPr lang="fr-FR" sz="1400" b="1"/>
              <a:t>Guidat C, Dupont L, Skiba N, Bretagne V, Mauricio C, </a:t>
            </a:r>
            <a:r>
              <a:rPr lang="fr-FR" sz="1400"/>
              <a:t>Massouras G (2011) Lorraine Smart Cities Living Lab : Livre Blanc, Juillet 2011, 54 p. Le Livre Blanc document est le fruit d’une opération menée par l’Institut National Polytechnique de Lorraine en partenariat avec le CEI PROMOTECH, avec le soutien financier de l’Etat (DIRECCTE Lorraine) et de l’Europe (FEDER Lorraine).</a:t>
            </a:r>
            <a:endParaRPr sz="1400"/>
          </a:p>
          <a:p>
            <a:pPr>
              <a:lnSpc>
                <a:spcPct val="80000"/>
              </a:lnSpc>
              <a:defRPr/>
            </a:pPr>
            <a:r>
              <a:rPr lang="fr-FR" sz="1400" b="1"/>
              <a:t>Dupont L, Guidat C, Morel L</a:t>
            </a:r>
            <a:r>
              <a:rPr lang="fr-FR" sz="1400"/>
              <a:t>, </a:t>
            </a:r>
            <a:r>
              <a:rPr lang="fr-FR" sz="1400" u="sng">
                <a:hlinkClick r:id="rId6" tooltip="https://www.researchgate.net/publication/228827188_EMA_space_A_collaborative_workspace_as_collaborative_urban_ecosystem_generator"/>
              </a:rPr>
              <a:t>EMA space: a collaborative workspace as collaborative urban ecosystem generator?</a:t>
            </a:r>
            <a:r>
              <a:rPr lang="fr-FR" sz="1400"/>
              <a:t> In “Collaborative Environments for Sustainable Innovation”, 16th International conference on Concurrent Enterprising (ICE), Lugano : Switzerland (2010).</a:t>
            </a:r>
            <a:endParaRPr sz="1400"/>
          </a:p>
          <a:p>
            <a:pPr>
              <a:lnSpc>
                <a:spcPct val="80000"/>
              </a:lnSpc>
              <a:defRPr/>
            </a:pPr>
            <a:r>
              <a:rPr lang="fr-FR" sz="1400" b="1"/>
              <a:t>Dupont L</a:t>
            </a:r>
            <a:r>
              <a:rPr lang="fr-FR" sz="1400"/>
              <a:t>. (2009) </a:t>
            </a:r>
            <a:r>
              <a:rPr lang="fr-FR" sz="1400" u="sng">
                <a:hlinkClick r:id="rId7" tooltip="https://www.theses.fr/144652048"/>
              </a:rPr>
              <a:t>Transfert du génie industriel vers l’ingénierie urbaine : vers une approche collaborative des projets urbains. </a:t>
            </a:r>
            <a:r>
              <a:rPr lang="fr-FR" sz="1400"/>
              <a:t>Thèse présentée en vue de l’obtention du Doctorat de l’Institut National Polytechnique de Lorraine en Génie des Systèmes Industriels, Nancy. http://tel.archives-ouvertes.fr/tel-00734950</a:t>
            </a:r>
            <a:endParaRPr sz="1400"/>
          </a:p>
        </p:txBody>
      </p:sp>
      <p:sp>
        <p:nvSpPr>
          <p:cNvPr id="6" name="Espace réservé de la date 3"/>
          <p:cNvSpPr>
            <a:spLocks noGrp="1"/>
          </p:cNvSpPr>
          <p:nvPr>
            <p:ph type="dt" sz="half" idx="10"/>
          </p:nvPr>
        </p:nvSpPr>
        <p:spPr bwMode="auto"/>
        <p:txBody>
          <a:bodyPr/>
          <a:lstStyle/>
          <a:p>
            <a:pPr>
              <a:defRPr/>
            </a:pPr>
            <a:r>
              <a:rPr lang="fr-FR"/>
              <a:t>02/12/2019</a:t>
            </a:r>
            <a:endParaRPr/>
          </a:p>
        </p:txBody>
      </p:sp>
      <p:sp>
        <p:nvSpPr>
          <p:cNvPr id="7" name="Espace réservé du pied de page 4"/>
          <p:cNvSpPr>
            <a:spLocks noGrp="1"/>
          </p:cNvSpPr>
          <p:nvPr>
            <p:ph type="ftr" sz="quarter" idx="11"/>
          </p:nvPr>
        </p:nvSpPr>
        <p:spPr bwMode="auto"/>
        <p:txBody>
          <a:bodyPr/>
          <a:lstStyle/>
          <a:p>
            <a:pPr>
              <a:defRPr/>
            </a:pPr>
            <a:r>
              <a:rPr lang="fr-FR"/>
              <a:t>UL - ERPI – LF2L -  l.dupont@univ-lorraine.fr</a:t>
            </a:r>
            <a:endParaRPr/>
          </a:p>
        </p:txBody>
      </p:sp>
      <p:sp>
        <p:nvSpPr>
          <p:cNvPr id="8" name="Espace réservé du numéro de diapositive 5"/>
          <p:cNvSpPr>
            <a:spLocks noGrp="1"/>
          </p:cNvSpPr>
          <p:nvPr>
            <p:ph type="sldNum" sz="quarter" idx="12"/>
          </p:nvPr>
        </p:nvSpPr>
        <p:spPr bwMode="auto"/>
        <p:txBody>
          <a:bodyPr/>
          <a:lstStyle/>
          <a:p>
            <a:pPr>
              <a:defRPr/>
            </a:pPr>
            <a:fld id="{588D9536-2215-E544-A4D8-EF4883121887}" type="slidenum">
              <a:rPr lang="fr-FR"/>
              <a:t>44</a:t>
            </a:fld>
            <a:endParaRPr lang="fr-F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4"/>
          <p:cNvSpPr>
            <a:spLocks noGrp="1"/>
          </p:cNvSpPr>
          <p:nvPr>
            <p:ph type="title"/>
          </p:nvPr>
        </p:nvSpPr>
        <p:spPr bwMode="auto"/>
        <p:txBody>
          <a:bodyPr/>
          <a:lstStyle/>
          <a:p>
            <a:pPr>
              <a:defRPr/>
            </a:pPr>
            <a:r>
              <a:rPr lang="fr"/>
              <a:t>Contact</a:t>
            </a:r>
            <a:r>
              <a:rPr lang="fr-FR"/>
              <a:t>s</a:t>
            </a:r>
            <a:r>
              <a:rPr lang="fr"/>
              <a:t> – accès  </a:t>
            </a:r>
            <a:endParaRPr/>
          </a:p>
        </p:txBody>
      </p:sp>
      <p:sp>
        <p:nvSpPr>
          <p:cNvPr id="5" name="Espace réservé de la date 1"/>
          <p:cNvSpPr>
            <a:spLocks noGrp="1"/>
          </p:cNvSpPr>
          <p:nvPr>
            <p:ph type="dt" sz="half" idx="10"/>
          </p:nvPr>
        </p:nvSpPr>
        <p:spPr bwMode="auto"/>
        <p:txBody>
          <a:bodyPr/>
          <a:lstStyle/>
          <a:p>
            <a:pPr>
              <a:defRPr/>
            </a:pPr>
            <a:r>
              <a:rPr lang="fr-FR"/>
              <a:t>02/12/2019</a:t>
            </a:r>
          </a:p>
        </p:txBody>
      </p:sp>
      <p:sp>
        <p:nvSpPr>
          <p:cNvPr id="6" name="Espace réservé du pied de page 2"/>
          <p:cNvSpPr>
            <a:spLocks noGrp="1"/>
          </p:cNvSpPr>
          <p:nvPr>
            <p:ph type="ftr" sz="quarter" idx="11"/>
          </p:nvPr>
        </p:nvSpPr>
        <p:spPr bwMode="auto"/>
        <p:txBody>
          <a:bodyPr/>
          <a:lstStyle/>
          <a:p>
            <a:pPr>
              <a:defRPr/>
            </a:pPr>
            <a:r>
              <a:rPr lang="fr-FR"/>
              <a:t>UL - ERPI – LF2L -  l.dupont@univ-lorraine.fr</a:t>
            </a:r>
          </a:p>
        </p:txBody>
      </p:sp>
      <p:sp>
        <p:nvSpPr>
          <p:cNvPr id="7" name="Espace réservé du numéro de diapositive 3"/>
          <p:cNvSpPr>
            <a:spLocks noGrp="1"/>
          </p:cNvSpPr>
          <p:nvPr>
            <p:ph type="sldNum" sz="quarter" idx="12"/>
          </p:nvPr>
        </p:nvSpPr>
        <p:spPr bwMode="auto"/>
        <p:txBody>
          <a:bodyPr/>
          <a:lstStyle/>
          <a:p>
            <a:pPr>
              <a:defRPr/>
            </a:pPr>
            <a:fld id="{7C6A7BA0-782A-DD4D-81F6-00290CB74E62}" type="slidenum">
              <a:rPr lang="fr-FR"/>
              <a:t>45</a:t>
            </a:fld>
            <a:endParaRPr lang="fr-FR"/>
          </a:p>
        </p:txBody>
      </p:sp>
      <p:pic>
        <p:nvPicPr>
          <p:cNvPr id="8" name="Image 5" descr="Logo 5x5 cm  Lorraine Fab Living Lab.jpg"/>
          <p:cNvPicPr>
            <a:picLocks noChangeAspect="1"/>
          </p:cNvPicPr>
          <p:nvPr/>
        </p:nvPicPr>
        <p:blipFill>
          <a:blip r:embed="rId2"/>
          <a:srcRect l="9927" t="15971" r="7200" b="16578"/>
          <a:stretch/>
        </p:blipFill>
        <p:spPr bwMode="auto">
          <a:xfrm>
            <a:off x="9421266" y="260648"/>
            <a:ext cx="884694" cy="720080"/>
          </a:xfrm>
          <a:prstGeom prst="rect">
            <a:avLst/>
          </a:prstGeom>
        </p:spPr>
      </p:pic>
      <p:sp>
        <p:nvSpPr>
          <p:cNvPr id="9" name="ZoneTexte 6"/>
          <p:cNvSpPr>
            <a:spLocks/>
          </p:cNvSpPr>
          <p:nvPr/>
        </p:nvSpPr>
        <p:spPr bwMode="auto">
          <a:xfrm>
            <a:off x="731404" y="1474748"/>
            <a:ext cx="3384376" cy="3970318"/>
          </a:xfrm>
          <a:prstGeom prst="rect">
            <a:avLst/>
          </a:prstGeom>
          <a:noFill/>
        </p:spPr>
        <p:txBody>
          <a:bodyPr wrap="square" rtlCol="0">
            <a:spAutoFit/>
          </a:bodyPr>
          <a:lstStyle/>
          <a:p>
            <a:pPr>
              <a:defRPr/>
            </a:pPr>
            <a:r>
              <a:rPr lang="fr" sz="1400" b="1"/>
              <a:t>Pr. Mauricio Camargo</a:t>
            </a:r>
            <a:endParaRPr/>
          </a:p>
          <a:p>
            <a:pPr>
              <a:defRPr/>
            </a:pPr>
            <a:r>
              <a:rPr lang="fr" sz="1400"/>
              <a:t>Directeur ERPI</a:t>
            </a:r>
            <a:endParaRPr/>
          </a:p>
          <a:p>
            <a:pPr>
              <a:defRPr/>
            </a:pPr>
            <a:r>
              <a:rPr lang="fr-FR" sz="1400" u="sng">
                <a:hlinkClick r:id="rId3" tooltip="mailto:Mauricio.cmargo@univ-lorraine.fr"/>
              </a:rPr>
              <a:t>m</a:t>
            </a:r>
            <a:r>
              <a:rPr lang="fr" sz="1400" u="sng">
                <a:hlinkClick r:id="rId3" tooltip="mailto:Mauricio.cmargo@univ-lorraine.fr"/>
              </a:rPr>
              <a:t>auricio.cmargo@univ-lorraine.fr</a:t>
            </a:r>
            <a:r>
              <a:rPr lang="fr" sz="1400"/>
              <a:t> </a:t>
            </a:r>
            <a:endParaRPr/>
          </a:p>
          <a:p>
            <a:pPr>
              <a:defRPr/>
            </a:pPr>
            <a:endParaRPr lang="fr" sz="1400" b="1"/>
          </a:p>
          <a:p>
            <a:pPr>
              <a:defRPr/>
            </a:pPr>
            <a:r>
              <a:rPr lang="fr" sz="1400" b="1"/>
              <a:t>Pr. Laure Morel </a:t>
            </a:r>
            <a:endParaRPr/>
          </a:p>
          <a:p>
            <a:pPr>
              <a:defRPr/>
            </a:pPr>
            <a:r>
              <a:rPr lang="fr" sz="1400"/>
              <a:t>Directrice ENSGSI – </a:t>
            </a:r>
            <a:r>
              <a:rPr lang="fr-FR" sz="1400"/>
              <a:t>Co-fondateur </a:t>
            </a:r>
            <a:r>
              <a:rPr lang="fr" sz="1400"/>
              <a:t> Lorraine Fab Living Lab</a:t>
            </a:r>
            <a:r>
              <a:rPr lang="fr" sz="1400" baseline="30000"/>
              <a:t>®</a:t>
            </a:r>
            <a:r>
              <a:rPr lang="fr" sz="1400"/>
              <a:t> </a:t>
            </a:r>
            <a:endParaRPr/>
          </a:p>
          <a:p>
            <a:pPr>
              <a:defRPr/>
            </a:pPr>
            <a:r>
              <a:rPr lang="fr" sz="1400" u="sng">
                <a:hlinkClick r:id="rId4" tooltip="mailto:Laure.morel@univ-nancy.fr"/>
              </a:rPr>
              <a:t>laure.morel@univ-nancy.fr</a:t>
            </a:r>
            <a:r>
              <a:rPr lang="fr" sz="1400"/>
              <a:t> </a:t>
            </a:r>
            <a:endParaRPr/>
          </a:p>
          <a:p>
            <a:pPr>
              <a:defRPr/>
            </a:pPr>
            <a:endParaRPr lang="fr" sz="1400"/>
          </a:p>
          <a:p>
            <a:pPr>
              <a:defRPr/>
            </a:pPr>
            <a:r>
              <a:rPr lang="fr" sz="1400" b="1"/>
              <a:t>Dr. Laurent Dupont  </a:t>
            </a:r>
            <a:endParaRPr/>
          </a:p>
          <a:p>
            <a:pPr>
              <a:defRPr/>
            </a:pPr>
            <a:r>
              <a:rPr lang="fr-FR" sz="1400"/>
              <a:t>Co-fondateur et Responsable </a:t>
            </a:r>
            <a:r>
              <a:rPr lang="fr" sz="1400"/>
              <a:t>Scientifique Lorraine Fab Living Lab</a:t>
            </a:r>
            <a:r>
              <a:rPr lang="fr" sz="1400" baseline="30000"/>
              <a:t>®</a:t>
            </a:r>
            <a:endParaRPr lang="fr" sz="1400"/>
          </a:p>
          <a:p>
            <a:pPr>
              <a:defRPr/>
            </a:pPr>
            <a:r>
              <a:rPr lang="fr" sz="1400" u="sng">
                <a:hlinkClick r:id="rId5" tooltip="mailto:l.dupont@univ-lorraine.fr"/>
              </a:rPr>
              <a:t>l.dupont@univ-lorraine.fr</a:t>
            </a:r>
            <a:endParaRPr lang="fr" sz="1400"/>
          </a:p>
          <a:p>
            <a:pPr>
              <a:defRPr/>
            </a:pPr>
            <a:r>
              <a:rPr lang="fr" sz="1400"/>
              <a:t>+33 (0)6 79 01 07 78 </a:t>
            </a:r>
            <a:endParaRPr lang="fr-FR" sz="1400"/>
          </a:p>
          <a:p>
            <a:pPr>
              <a:defRPr/>
            </a:pPr>
            <a:endParaRPr lang="fr" sz="1400"/>
          </a:p>
          <a:p>
            <a:pPr>
              <a:defRPr/>
            </a:pPr>
            <a:r>
              <a:rPr lang="fr" sz="1400"/>
              <a:t>Ateliers du Bras Vert </a:t>
            </a:r>
            <a:endParaRPr/>
          </a:p>
          <a:p>
            <a:pPr>
              <a:defRPr/>
            </a:pPr>
            <a:r>
              <a:rPr lang="fr" sz="1400"/>
              <a:t>49 Boulevard d’Austrasie</a:t>
            </a:r>
            <a:endParaRPr/>
          </a:p>
          <a:p>
            <a:pPr>
              <a:defRPr/>
            </a:pPr>
            <a:r>
              <a:rPr lang="fr" sz="1400"/>
              <a:t>54000 NANCY</a:t>
            </a:r>
            <a:endParaRPr/>
          </a:p>
        </p:txBody>
      </p:sp>
      <p:pic>
        <p:nvPicPr>
          <p:cNvPr id="10" name="Image 7" descr="Plan acces LFLL vLib.jpg"/>
          <p:cNvPicPr>
            <a:picLocks noChangeAspect="1"/>
          </p:cNvPicPr>
          <p:nvPr/>
        </p:nvPicPr>
        <p:blipFill>
          <a:blip r:embed="rId6"/>
          <a:stretch/>
        </p:blipFill>
        <p:spPr bwMode="auto">
          <a:xfrm>
            <a:off x="4547828" y="2132524"/>
            <a:ext cx="5724636" cy="30970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5"/>
          <p:cNvPicPr>
            <a:picLocks noChangeAspect="1"/>
          </p:cNvPicPr>
          <p:nvPr/>
        </p:nvPicPr>
        <p:blipFill>
          <a:blip r:embed="rId3"/>
          <a:stretch/>
        </p:blipFill>
        <p:spPr bwMode="auto">
          <a:xfrm>
            <a:off x="1520672" y="2727747"/>
            <a:ext cx="9144793" cy="1752791"/>
          </a:xfrm>
          <a:prstGeom prst="rect">
            <a:avLst/>
          </a:prstGeom>
        </p:spPr>
      </p:pic>
      <p:sp>
        <p:nvSpPr>
          <p:cNvPr id="5" name="Espace réservé de la date 2"/>
          <p:cNvSpPr>
            <a:spLocks noGrp="1"/>
          </p:cNvSpPr>
          <p:nvPr>
            <p:ph type="dt" sz="half" idx="10"/>
          </p:nvPr>
        </p:nvSpPr>
        <p:spPr bwMode="auto"/>
        <p:txBody>
          <a:bodyPr/>
          <a:lstStyle/>
          <a:p>
            <a:pPr>
              <a:defRPr/>
            </a:pPr>
            <a:r>
              <a:rPr lang="fr-FR">
                <a:solidFill>
                  <a:prstClr val="white"/>
                </a:solidFill>
              </a:rPr>
              <a:t>02/12/2019</a:t>
            </a:r>
            <a:endParaRPr lang="en-US">
              <a:solidFill>
                <a:prstClr val="white"/>
              </a:solidFill>
            </a:endParaRPr>
          </a:p>
        </p:txBody>
      </p:sp>
      <p:sp>
        <p:nvSpPr>
          <p:cNvPr id="6" name="Espace réservé du pied de page 3"/>
          <p:cNvSpPr>
            <a:spLocks noGrp="1"/>
          </p:cNvSpPr>
          <p:nvPr>
            <p:ph type="ftr" sz="quarter" idx="11"/>
          </p:nvPr>
        </p:nvSpPr>
        <p:spPr bwMode="auto"/>
        <p:txBody>
          <a:bodyPr/>
          <a:lstStyle/>
          <a:p>
            <a:pPr>
              <a:defRPr/>
            </a:pPr>
            <a:r>
              <a:rPr lang="en-US">
                <a:solidFill>
                  <a:prstClr val="white"/>
                </a:solidFill>
                <a:latin typeface="Arial Narrow"/>
              </a:rPr>
              <a:t>UL - ERPI – LF2L -  l.dupont@univ-lorraine.fr</a:t>
            </a:r>
            <a:endParaRPr/>
          </a:p>
        </p:txBody>
      </p:sp>
      <p:sp>
        <p:nvSpPr>
          <p:cNvPr id="7" name="Espace réservé du numéro de diapositive 4"/>
          <p:cNvSpPr>
            <a:spLocks noGrp="1"/>
          </p:cNvSpPr>
          <p:nvPr>
            <p:ph type="sldNum" sz="quarter" idx="12"/>
          </p:nvPr>
        </p:nvSpPr>
        <p:spPr bwMode="auto"/>
        <p:txBody>
          <a:bodyPr/>
          <a:lstStyle/>
          <a:p>
            <a:pPr>
              <a:defRPr/>
            </a:pPr>
            <a:fld id="{CAB93DFD-2460-6640-B60D-FCC4E5000C89}" type="slidenum">
              <a:rPr lang="en-US">
                <a:solidFill>
                  <a:prstClr val="white"/>
                </a:solidFill>
              </a:rPr>
              <a:t>5</a:t>
            </a:fld>
            <a:endParaRPr lang="en-US">
              <a:solidFill>
                <a:prstClr val="white"/>
              </a:solidFill>
            </a:endParaRPr>
          </a:p>
        </p:txBody>
      </p:sp>
      <p:sp>
        <p:nvSpPr>
          <p:cNvPr id="8" name="Titre 1"/>
          <p:cNvSpPr>
            <a:spLocks/>
          </p:cNvSpPr>
          <p:nvPr/>
        </p:nvSpPr>
        <p:spPr bwMode="auto">
          <a:xfrm>
            <a:off x="2101250" y="34485"/>
            <a:ext cx="8566750" cy="808097"/>
          </a:xfrm>
          <a:prstGeom prst="rect">
            <a:avLst/>
          </a:prstGeom>
        </p:spPr>
        <p:txBody>
          <a:bodyPr/>
          <a:lstStyle>
            <a:lvl1pPr algn="l">
              <a:spcBef>
                <a:spcPts val="0"/>
              </a:spcBef>
              <a:spcAft>
                <a:spcPts val="0"/>
              </a:spcAft>
              <a:defRPr sz="4000" b="1">
                <a:solidFill>
                  <a:schemeClr val="tx1">
                    <a:lumMod val="50000"/>
                    <a:lumOff val="50000"/>
                  </a:schemeClr>
                </a:solidFill>
                <a:latin typeface="+mj-lt"/>
                <a:ea typeface="ＭＳ Ｐゴシック"/>
                <a:cs typeface="ＭＳ Ｐゴシック"/>
              </a:defRPr>
            </a:lvl1pPr>
            <a:lvl2pPr algn="l">
              <a:spcBef>
                <a:spcPts val="0"/>
              </a:spcBef>
              <a:spcAft>
                <a:spcPts val="0"/>
              </a:spcAft>
              <a:defRPr sz="4000" b="1">
                <a:solidFill>
                  <a:schemeClr val="tx1"/>
                </a:solidFill>
                <a:latin typeface="Arial Narrow"/>
                <a:ea typeface="ＭＳ Ｐゴシック"/>
                <a:cs typeface="ＭＳ Ｐゴシック"/>
              </a:defRPr>
            </a:lvl2pPr>
            <a:lvl3pPr algn="l">
              <a:spcBef>
                <a:spcPts val="0"/>
              </a:spcBef>
              <a:spcAft>
                <a:spcPts val="0"/>
              </a:spcAft>
              <a:defRPr sz="4000" b="1">
                <a:solidFill>
                  <a:schemeClr val="tx1"/>
                </a:solidFill>
                <a:latin typeface="Arial Narrow"/>
                <a:ea typeface="ＭＳ Ｐゴシック"/>
                <a:cs typeface="ＭＳ Ｐゴシック"/>
              </a:defRPr>
            </a:lvl3pPr>
            <a:lvl4pPr algn="l">
              <a:spcBef>
                <a:spcPts val="0"/>
              </a:spcBef>
              <a:spcAft>
                <a:spcPts val="0"/>
              </a:spcAft>
              <a:defRPr sz="4000" b="1">
                <a:solidFill>
                  <a:schemeClr val="tx1"/>
                </a:solidFill>
                <a:latin typeface="Arial Narrow"/>
                <a:ea typeface="ＭＳ Ｐゴシック"/>
                <a:cs typeface="ＭＳ Ｐゴシック"/>
              </a:defRPr>
            </a:lvl4pPr>
            <a:lvl5pPr algn="l">
              <a:spcBef>
                <a:spcPts val="0"/>
              </a:spcBef>
              <a:spcAft>
                <a:spcPts val="0"/>
              </a:spcAft>
              <a:defRPr sz="4000" b="1">
                <a:solidFill>
                  <a:schemeClr val="tx1"/>
                </a:solidFill>
                <a:latin typeface="Arial Narrow"/>
                <a:ea typeface="ＭＳ Ｐゴシック"/>
                <a:cs typeface="ＭＳ Ｐゴシック"/>
              </a:defRPr>
            </a:lvl5pPr>
            <a:lvl6pPr marL="457200" algn="l">
              <a:spcBef>
                <a:spcPts val="0"/>
              </a:spcBef>
              <a:spcAft>
                <a:spcPts val="0"/>
              </a:spcAft>
              <a:defRPr sz="4000" b="1">
                <a:solidFill>
                  <a:schemeClr val="tx1"/>
                </a:solidFill>
                <a:latin typeface="Arial Narrow"/>
              </a:defRPr>
            </a:lvl6pPr>
            <a:lvl7pPr marL="914400" algn="l">
              <a:spcBef>
                <a:spcPts val="0"/>
              </a:spcBef>
              <a:spcAft>
                <a:spcPts val="0"/>
              </a:spcAft>
              <a:defRPr sz="4000" b="1">
                <a:solidFill>
                  <a:schemeClr val="tx1"/>
                </a:solidFill>
                <a:latin typeface="Arial Narrow"/>
              </a:defRPr>
            </a:lvl7pPr>
            <a:lvl8pPr marL="1371600" algn="l">
              <a:spcBef>
                <a:spcPts val="0"/>
              </a:spcBef>
              <a:spcAft>
                <a:spcPts val="0"/>
              </a:spcAft>
              <a:defRPr sz="4000" b="1">
                <a:solidFill>
                  <a:schemeClr val="tx1"/>
                </a:solidFill>
                <a:latin typeface="Arial Narrow"/>
              </a:defRPr>
            </a:lvl8pPr>
            <a:lvl9pPr marL="1828800" algn="l">
              <a:spcBef>
                <a:spcPts val="0"/>
              </a:spcBef>
              <a:spcAft>
                <a:spcPts val="0"/>
              </a:spcAft>
              <a:defRPr sz="4000" b="1">
                <a:solidFill>
                  <a:schemeClr val="tx1"/>
                </a:solidFill>
                <a:latin typeface="Arial Narrow"/>
              </a:defRPr>
            </a:lvl9pPr>
          </a:lstStyle>
          <a:p>
            <a:pPr defTabSz="457200">
              <a:defRPr/>
            </a:pPr>
            <a:r>
              <a:rPr lang="en-US" sz="4800">
                <a:solidFill>
                  <a:srgbClr val="9D42D6"/>
                </a:solidFill>
                <a:latin typeface="Arial Narrow"/>
              </a:rPr>
              <a:t>Lorraine Smart Cities Living Lab</a:t>
            </a:r>
            <a:endParaRPr lang="en-US" sz="4800">
              <a:solidFill>
                <a:prstClr val="black">
                  <a:lumMod val="50000"/>
                  <a:lumOff val="50000"/>
                </a:prstClr>
              </a:solidFill>
              <a:latin typeface="Arial Narrow"/>
            </a:endParaRPr>
          </a:p>
        </p:txBody>
      </p:sp>
      <p:sp>
        <p:nvSpPr>
          <p:cNvPr id="9" name="ZoneTexte 44"/>
          <p:cNvSpPr>
            <a:spLocks/>
          </p:cNvSpPr>
          <p:nvPr/>
        </p:nvSpPr>
        <p:spPr bwMode="auto">
          <a:xfrm>
            <a:off x="1887537" y="2922961"/>
            <a:ext cx="1031051" cy="369332"/>
          </a:xfrm>
          <a:prstGeom prst="rect">
            <a:avLst/>
          </a:prstGeom>
          <a:noFill/>
        </p:spPr>
        <p:txBody>
          <a:bodyPr wrap="none" rtlCol="0">
            <a:spAutoFit/>
          </a:bodyPr>
          <a:lstStyle/>
          <a:p>
            <a:pPr defTabSz="457200">
              <a:spcBef>
                <a:spcPts val="0"/>
              </a:spcBef>
              <a:spcAft>
                <a:spcPts val="0"/>
              </a:spcAft>
              <a:defRPr/>
            </a:pPr>
            <a:r>
              <a:rPr lang="fr" b="1">
                <a:solidFill>
                  <a:prstClr val="black"/>
                </a:solidFill>
                <a:latin typeface="Arial"/>
                <a:ea typeface="+mn-ea"/>
                <a:cs typeface="+mn-cs"/>
              </a:rPr>
              <a:t>Projets </a:t>
            </a:r>
            <a:endParaRPr/>
          </a:p>
        </p:txBody>
      </p:sp>
      <p:sp>
        <p:nvSpPr>
          <p:cNvPr id="10" name="ZoneTexte 45"/>
          <p:cNvSpPr>
            <a:spLocks/>
          </p:cNvSpPr>
          <p:nvPr/>
        </p:nvSpPr>
        <p:spPr bwMode="auto">
          <a:xfrm>
            <a:off x="3906954" y="2922961"/>
            <a:ext cx="1146468" cy="369332"/>
          </a:xfrm>
          <a:prstGeom prst="rect">
            <a:avLst/>
          </a:prstGeom>
          <a:noFill/>
        </p:spPr>
        <p:txBody>
          <a:bodyPr wrap="none" rtlCol="0">
            <a:spAutoFit/>
          </a:bodyPr>
          <a:lstStyle/>
          <a:p>
            <a:pPr algn="ctr" defTabSz="457200">
              <a:spcBef>
                <a:spcPts val="0"/>
              </a:spcBef>
              <a:spcAft>
                <a:spcPts val="0"/>
              </a:spcAft>
              <a:defRPr/>
            </a:pPr>
            <a:r>
              <a:rPr lang="fr" b="1">
                <a:solidFill>
                  <a:prstClr val="black">
                    <a:lumMod val="50000"/>
                    <a:lumOff val="50000"/>
                  </a:prstClr>
                </a:solidFill>
                <a:latin typeface="Arial"/>
                <a:ea typeface="+mn-ea"/>
                <a:cs typeface="+mn-cs"/>
              </a:rPr>
              <a:t>Réseaux</a:t>
            </a:r>
            <a:endParaRPr/>
          </a:p>
        </p:txBody>
      </p:sp>
      <p:sp>
        <p:nvSpPr>
          <p:cNvPr id="11" name="ZoneTexte 46"/>
          <p:cNvSpPr>
            <a:spLocks/>
          </p:cNvSpPr>
          <p:nvPr/>
        </p:nvSpPr>
        <p:spPr bwMode="auto">
          <a:xfrm>
            <a:off x="1667509" y="3360663"/>
            <a:ext cx="2988529" cy="646331"/>
          </a:xfrm>
          <a:prstGeom prst="rect">
            <a:avLst/>
          </a:prstGeom>
          <a:noFill/>
        </p:spPr>
        <p:txBody>
          <a:bodyPr wrap="square" rtlCol="0">
            <a:spAutoFit/>
          </a:bodyPr>
          <a:lstStyle/>
          <a:p>
            <a:pPr algn="ctr" defTabSz="457200">
              <a:spcBef>
                <a:spcPts val="0"/>
              </a:spcBef>
              <a:spcAft>
                <a:spcPts val="0"/>
              </a:spcAft>
              <a:defRPr/>
            </a:pPr>
            <a:r>
              <a:rPr lang="fr" b="1">
                <a:solidFill>
                  <a:prstClr val="white">
                    <a:lumMod val="85000"/>
                  </a:prstClr>
                </a:solidFill>
                <a:latin typeface="Arial"/>
                <a:ea typeface="+mn-ea"/>
                <a:cs typeface="+mn-cs"/>
              </a:rPr>
              <a:t>Communautés d’usage et de pratiques</a:t>
            </a:r>
            <a:endParaRPr/>
          </a:p>
        </p:txBody>
      </p:sp>
      <p:sp>
        <p:nvSpPr>
          <p:cNvPr id="12" name="ZoneTexte 47"/>
          <p:cNvSpPr>
            <a:spLocks/>
          </p:cNvSpPr>
          <p:nvPr/>
        </p:nvSpPr>
        <p:spPr bwMode="auto">
          <a:xfrm>
            <a:off x="5128727" y="3479678"/>
            <a:ext cx="1859008" cy="646331"/>
          </a:xfrm>
          <a:prstGeom prst="rect">
            <a:avLst/>
          </a:prstGeom>
          <a:noFill/>
        </p:spPr>
        <p:txBody>
          <a:bodyPr wrap="square" rtlCol="0">
            <a:spAutoFit/>
          </a:bodyPr>
          <a:lstStyle/>
          <a:p>
            <a:pPr algn="ctr" defTabSz="457200">
              <a:spcBef>
                <a:spcPts val="0"/>
              </a:spcBef>
              <a:spcAft>
                <a:spcPts val="0"/>
              </a:spcAft>
              <a:defRPr/>
            </a:pPr>
            <a:r>
              <a:rPr lang="fr" b="1">
                <a:solidFill>
                  <a:prstClr val="white"/>
                </a:solidFill>
                <a:latin typeface="Arial"/>
                <a:ea typeface="+mn-ea"/>
                <a:cs typeface="+mn-cs"/>
              </a:rPr>
              <a:t>I</a:t>
            </a:r>
            <a:r>
              <a:rPr lang="fr" b="1">
                <a:solidFill>
                  <a:prstClr val="white"/>
                </a:solidFill>
                <a:latin typeface="Arial"/>
              </a:rPr>
              <a:t>nnovation</a:t>
            </a:r>
            <a:endParaRPr lang="fr" b="1">
              <a:solidFill>
                <a:prstClr val="white"/>
              </a:solidFill>
              <a:latin typeface="Arial"/>
              <a:ea typeface="+mn-ea"/>
              <a:cs typeface="+mn-cs"/>
            </a:endParaRPr>
          </a:p>
          <a:p>
            <a:pPr algn="ctr" defTabSz="457200">
              <a:spcBef>
                <a:spcPts val="0"/>
              </a:spcBef>
              <a:spcAft>
                <a:spcPts val="0"/>
              </a:spcAft>
              <a:defRPr/>
            </a:pPr>
            <a:r>
              <a:rPr lang="fr" b="1">
                <a:solidFill>
                  <a:prstClr val="white"/>
                </a:solidFill>
                <a:latin typeface="Arial"/>
                <a:ea typeface="+mn-ea"/>
                <a:cs typeface="+mn-cs"/>
              </a:rPr>
              <a:t>Collaborative</a:t>
            </a:r>
            <a:endParaRPr/>
          </a:p>
        </p:txBody>
      </p:sp>
      <p:sp>
        <p:nvSpPr>
          <p:cNvPr id="13" name="ZoneTexte 48"/>
          <p:cNvSpPr>
            <a:spLocks/>
          </p:cNvSpPr>
          <p:nvPr/>
        </p:nvSpPr>
        <p:spPr bwMode="auto">
          <a:xfrm>
            <a:off x="5375921" y="2719975"/>
            <a:ext cx="2775413" cy="646331"/>
          </a:xfrm>
          <a:prstGeom prst="rect">
            <a:avLst/>
          </a:prstGeom>
          <a:noFill/>
        </p:spPr>
        <p:txBody>
          <a:bodyPr wrap="square" rtlCol="0">
            <a:spAutoFit/>
          </a:bodyPr>
          <a:lstStyle/>
          <a:p>
            <a:pPr algn="ctr" defTabSz="457200">
              <a:spcBef>
                <a:spcPts val="0"/>
              </a:spcBef>
              <a:spcAft>
                <a:spcPts val="0"/>
              </a:spcAft>
              <a:defRPr/>
            </a:pPr>
            <a:r>
              <a:rPr lang="fr" b="1">
                <a:solidFill>
                  <a:prstClr val="black"/>
                </a:solidFill>
                <a:latin typeface="Arial"/>
                <a:ea typeface="+mn-ea"/>
                <a:cs typeface="+mn-cs"/>
              </a:rPr>
              <a:t>Programmes et plate-forme de recherche</a:t>
            </a:r>
            <a:endParaRPr/>
          </a:p>
        </p:txBody>
      </p:sp>
      <p:sp>
        <p:nvSpPr>
          <p:cNvPr id="14" name="ZoneTexte 49"/>
          <p:cNvSpPr>
            <a:spLocks/>
          </p:cNvSpPr>
          <p:nvPr/>
        </p:nvSpPr>
        <p:spPr bwMode="auto">
          <a:xfrm>
            <a:off x="8364253" y="2746434"/>
            <a:ext cx="2211355" cy="369332"/>
          </a:xfrm>
          <a:prstGeom prst="rect">
            <a:avLst/>
          </a:prstGeom>
          <a:noFill/>
        </p:spPr>
        <p:txBody>
          <a:bodyPr wrap="square" rtlCol="0">
            <a:spAutoFit/>
          </a:bodyPr>
          <a:lstStyle/>
          <a:p>
            <a:pPr algn="ctr" defTabSz="457200">
              <a:spcBef>
                <a:spcPts val="0"/>
              </a:spcBef>
              <a:spcAft>
                <a:spcPts val="0"/>
              </a:spcAft>
              <a:defRPr/>
            </a:pPr>
            <a:r>
              <a:rPr lang="fr" b="1">
                <a:solidFill>
                  <a:prstClr val="black"/>
                </a:solidFill>
                <a:latin typeface="Arial"/>
                <a:ea typeface="+mn-ea"/>
                <a:cs typeface="+mn-cs"/>
              </a:rPr>
              <a:t>Demonstrateurs</a:t>
            </a:r>
            <a:endParaRPr/>
          </a:p>
        </p:txBody>
      </p:sp>
      <p:sp>
        <p:nvSpPr>
          <p:cNvPr id="15" name="ZoneTexte 50"/>
          <p:cNvSpPr>
            <a:spLocks/>
          </p:cNvSpPr>
          <p:nvPr/>
        </p:nvSpPr>
        <p:spPr bwMode="auto">
          <a:xfrm>
            <a:off x="7422614" y="3371906"/>
            <a:ext cx="2407269" cy="369332"/>
          </a:xfrm>
          <a:prstGeom prst="rect">
            <a:avLst/>
          </a:prstGeom>
          <a:noFill/>
        </p:spPr>
        <p:txBody>
          <a:bodyPr wrap="square" rtlCol="0">
            <a:spAutoFit/>
          </a:bodyPr>
          <a:lstStyle/>
          <a:p>
            <a:pPr algn="ctr" defTabSz="457200">
              <a:spcBef>
                <a:spcPts val="0"/>
              </a:spcBef>
              <a:spcAft>
                <a:spcPts val="0"/>
              </a:spcAft>
              <a:defRPr/>
            </a:pPr>
            <a:r>
              <a:rPr lang="fr" b="1">
                <a:solidFill>
                  <a:prstClr val="white"/>
                </a:solidFill>
                <a:latin typeface="Arial"/>
                <a:ea typeface="+mn-ea"/>
                <a:cs typeface="+mn-cs"/>
              </a:rPr>
              <a:t>Parternatriats PPP</a:t>
            </a:r>
            <a:endParaRPr/>
          </a:p>
        </p:txBody>
      </p:sp>
      <p:sp>
        <p:nvSpPr>
          <p:cNvPr id="16" name="ZoneTexte 51"/>
          <p:cNvSpPr>
            <a:spLocks/>
          </p:cNvSpPr>
          <p:nvPr/>
        </p:nvSpPr>
        <p:spPr bwMode="auto">
          <a:xfrm>
            <a:off x="7608168" y="3726638"/>
            <a:ext cx="2967440" cy="369332"/>
          </a:xfrm>
          <a:prstGeom prst="rect">
            <a:avLst/>
          </a:prstGeom>
          <a:noFill/>
        </p:spPr>
        <p:txBody>
          <a:bodyPr wrap="square" rtlCol="0">
            <a:spAutoFit/>
          </a:bodyPr>
          <a:lstStyle/>
          <a:p>
            <a:pPr algn="ctr" defTabSz="457200">
              <a:spcBef>
                <a:spcPts val="0"/>
              </a:spcBef>
              <a:spcAft>
                <a:spcPts val="0"/>
              </a:spcAft>
              <a:defRPr/>
            </a:pPr>
            <a:r>
              <a:rPr lang="fr" b="1">
                <a:solidFill>
                  <a:srgbClr val="FFFFFF"/>
                </a:solidFill>
                <a:latin typeface="Arial"/>
                <a:ea typeface="+mn-ea"/>
                <a:cs typeface="+mn-cs"/>
              </a:rPr>
              <a:t>Developemment régional</a:t>
            </a:r>
            <a:endParaRPr/>
          </a:p>
        </p:txBody>
      </p:sp>
      <p:pic>
        <p:nvPicPr>
          <p:cNvPr id="17" name="Image 53"/>
          <p:cNvPicPr>
            <a:picLocks noChangeAspect="1"/>
          </p:cNvPicPr>
          <p:nvPr/>
        </p:nvPicPr>
        <p:blipFill>
          <a:blip r:embed="rId4"/>
          <a:srcRect b="27671"/>
          <a:stretch/>
        </p:blipFill>
        <p:spPr bwMode="auto">
          <a:xfrm>
            <a:off x="1714290" y="5087870"/>
            <a:ext cx="4131846" cy="743034"/>
          </a:xfrm>
          <a:prstGeom prst="rect">
            <a:avLst/>
          </a:prstGeom>
        </p:spPr>
      </p:pic>
      <p:sp>
        <p:nvSpPr>
          <p:cNvPr id="18" name="Rectangle 54"/>
          <p:cNvSpPr/>
          <p:nvPr/>
        </p:nvSpPr>
        <p:spPr bwMode="auto">
          <a:xfrm>
            <a:off x="4372514" y="4464704"/>
            <a:ext cx="3031599" cy="461665"/>
          </a:xfrm>
          <a:prstGeom prst="rect">
            <a:avLst/>
          </a:prstGeom>
        </p:spPr>
        <p:txBody>
          <a:bodyPr wrap="none">
            <a:spAutoFit/>
          </a:bodyPr>
          <a:lstStyle/>
          <a:p>
            <a:pPr>
              <a:defRPr/>
            </a:pPr>
            <a:r>
              <a:rPr lang="en-US" sz="2000" b="1">
                <a:solidFill>
                  <a:schemeClr val="bg1">
                    <a:lumMod val="50000"/>
                  </a:schemeClr>
                </a:solidFill>
              </a:rPr>
              <a:t>Du… </a:t>
            </a:r>
            <a:r>
              <a:rPr lang="en-US" sz="2400" b="1" i="1"/>
              <a:t>Living Lab </a:t>
            </a:r>
            <a:r>
              <a:rPr lang="en-US" sz="2000" b="1">
                <a:solidFill>
                  <a:srgbClr val="7F7F7F"/>
                </a:solidFill>
              </a:rPr>
              <a:t>au…</a:t>
            </a:r>
            <a:endParaRPr/>
          </a:p>
        </p:txBody>
      </p:sp>
      <p:pic>
        <p:nvPicPr>
          <p:cNvPr id="19" name="Picture 4" descr="Green FabLab Title"/>
          <p:cNvPicPr>
            <a:picLocks noChangeAspect="1" noChangeArrowheads="1"/>
          </p:cNvPicPr>
          <p:nvPr/>
        </p:nvPicPr>
        <p:blipFill>
          <a:blip r:embed="rId5"/>
          <a:stretch/>
        </p:blipFill>
        <p:spPr bwMode="auto">
          <a:xfrm>
            <a:off x="6230008" y="4910533"/>
            <a:ext cx="4280024" cy="934026"/>
          </a:xfrm>
          <a:prstGeom prst="rect">
            <a:avLst/>
          </a:prstGeom>
          <a:noFill/>
        </p:spPr>
      </p:pic>
      <p:sp>
        <p:nvSpPr>
          <p:cNvPr id="20" name="ZoneTexte 56"/>
          <p:cNvSpPr>
            <a:spLocks/>
          </p:cNvSpPr>
          <p:nvPr/>
        </p:nvSpPr>
        <p:spPr bwMode="auto">
          <a:xfrm>
            <a:off x="5915980" y="5193196"/>
            <a:ext cx="444352" cy="523220"/>
          </a:xfrm>
          <a:prstGeom prst="rect">
            <a:avLst/>
          </a:prstGeom>
          <a:noFill/>
        </p:spPr>
        <p:txBody>
          <a:bodyPr wrap="none" rtlCol="0">
            <a:spAutoFit/>
          </a:bodyPr>
          <a:lstStyle/>
          <a:p>
            <a:pPr>
              <a:defRPr/>
            </a:pPr>
            <a:r>
              <a:rPr lang="en-GB" sz="2800" b="1">
                <a:solidFill>
                  <a:schemeClr val="tx1">
                    <a:lumMod val="50000"/>
                    <a:lumOff val="50000"/>
                  </a:schemeClr>
                </a:solidFill>
              </a:rPr>
              <a:t>&amp;</a:t>
            </a:r>
            <a:endParaRPr/>
          </a:p>
        </p:txBody>
      </p:sp>
      <p:grpSp>
        <p:nvGrpSpPr>
          <p:cNvPr id="21" name="Grouper 8"/>
          <p:cNvGrpSpPr/>
          <p:nvPr/>
        </p:nvGrpSpPr>
        <p:grpSpPr bwMode="auto">
          <a:xfrm>
            <a:off x="2184963" y="817010"/>
            <a:ext cx="800088" cy="1105393"/>
            <a:chOff x="3599893" y="-121834"/>
            <a:chExt cx="800088" cy="1105393"/>
          </a:xfrm>
        </p:grpSpPr>
        <p:pic>
          <p:nvPicPr>
            <p:cNvPr id="22" name="Image 58" descr="logo_adherent.png"/>
            <p:cNvPicPr>
              <a:picLocks noChangeAspect="1"/>
            </p:cNvPicPr>
            <p:nvPr/>
          </p:nvPicPr>
          <p:blipFill>
            <a:blip r:embed="rId6"/>
            <a:stretch/>
          </p:blipFill>
          <p:spPr bwMode="auto">
            <a:xfrm>
              <a:off x="3599893" y="183471"/>
              <a:ext cx="800088" cy="800088"/>
            </a:xfrm>
            <a:prstGeom prst="rect">
              <a:avLst/>
            </a:prstGeom>
          </p:spPr>
        </p:pic>
        <p:sp>
          <p:nvSpPr>
            <p:cNvPr id="23" name="ZoneTexte 59"/>
            <p:cNvSpPr>
              <a:spLocks/>
            </p:cNvSpPr>
            <p:nvPr/>
          </p:nvSpPr>
          <p:spPr bwMode="auto">
            <a:xfrm>
              <a:off x="3700468" y="-121834"/>
              <a:ext cx="584064" cy="307777"/>
            </a:xfrm>
            <a:prstGeom prst="rect">
              <a:avLst/>
            </a:prstGeom>
            <a:noFill/>
          </p:spPr>
          <p:txBody>
            <a:bodyPr wrap="none" rtlCol="0">
              <a:spAutoFit/>
            </a:bodyPr>
            <a:lstStyle/>
            <a:p>
              <a:pPr>
                <a:defRPr/>
              </a:pPr>
              <a:r>
                <a:rPr lang="en-US" sz="1400">
                  <a:solidFill>
                    <a:srgbClr val="7F7F7F"/>
                  </a:solidFill>
                </a:rPr>
                <a:t>2010</a:t>
              </a:r>
              <a:endParaRPr/>
            </a:p>
          </p:txBody>
        </p:sp>
      </p:grpSp>
      <p:grpSp>
        <p:nvGrpSpPr>
          <p:cNvPr id="24" name="Grouper 11"/>
          <p:cNvGrpSpPr/>
          <p:nvPr/>
        </p:nvGrpSpPr>
        <p:grpSpPr bwMode="auto">
          <a:xfrm>
            <a:off x="3373095" y="1037760"/>
            <a:ext cx="1692924" cy="991919"/>
            <a:chOff x="5054809" y="23532"/>
            <a:chExt cx="1692924" cy="991919"/>
          </a:xfrm>
        </p:grpSpPr>
        <p:grpSp>
          <p:nvGrpSpPr>
            <p:cNvPr id="25" name="Grouper 12"/>
            <p:cNvGrpSpPr/>
            <p:nvPr/>
          </p:nvGrpSpPr>
          <p:grpSpPr bwMode="auto">
            <a:xfrm>
              <a:off x="5054809" y="278646"/>
              <a:ext cx="1692924" cy="736805"/>
              <a:chOff x="3672215" y="5965061"/>
              <a:chExt cx="1171966" cy="584672"/>
            </a:xfrm>
          </p:grpSpPr>
          <p:pic>
            <p:nvPicPr>
              <p:cNvPr id="26" name="Image 63" descr="Logo F2L.png"/>
              <p:cNvPicPr>
                <a:picLocks noChangeAspect="1"/>
              </p:cNvPicPr>
              <p:nvPr/>
            </p:nvPicPr>
            <p:blipFill>
              <a:blip r:embed="rId7">
                <a:clrChange>
                  <a:clrFrom>
                    <a:srgbClr val="FFFFFF"/>
                  </a:clrFrom>
                  <a:clrTo>
                    <a:srgbClr val="FFFFFF">
                      <a:alpha val="0"/>
                    </a:srgbClr>
                  </a:clrTo>
                </a:clrChange>
              </a:blip>
              <a:stretch/>
            </p:blipFill>
            <p:spPr bwMode="auto">
              <a:xfrm>
                <a:off x="3672215" y="6018703"/>
                <a:ext cx="1171966" cy="531030"/>
              </a:xfrm>
              <a:prstGeom prst="rect">
                <a:avLst/>
              </a:prstGeom>
            </p:spPr>
          </p:pic>
          <p:sp>
            <p:nvSpPr>
              <p:cNvPr id="27" name="ZoneTexte 64"/>
              <p:cNvSpPr>
                <a:spLocks/>
              </p:cNvSpPr>
              <p:nvPr/>
            </p:nvSpPr>
            <p:spPr bwMode="auto">
              <a:xfrm>
                <a:off x="4108391" y="5965061"/>
                <a:ext cx="545092" cy="195382"/>
              </a:xfrm>
              <a:prstGeom prst="rect">
                <a:avLst/>
              </a:prstGeom>
              <a:noFill/>
            </p:spPr>
            <p:txBody>
              <a:bodyPr wrap="none" rtlCol="0">
                <a:spAutoFit/>
              </a:bodyPr>
              <a:lstStyle/>
              <a:p>
                <a:pPr>
                  <a:defRPr/>
                </a:pPr>
                <a:r>
                  <a:rPr lang="en-US" sz="1000">
                    <a:solidFill>
                      <a:srgbClr val="837AB7"/>
                    </a:solidFill>
                    <a:latin typeface="Calibri"/>
                  </a:rPr>
                  <a:t>Co-founder</a:t>
                </a:r>
                <a:endParaRPr/>
              </a:p>
            </p:txBody>
          </p:sp>
        </p:grpSp>
        <p:sp>
          <p:nvSpPr>
            <p:cNvPr id="28" name="ZoneTexte 62"/>
            <p:cNvSpPr>
              <a:spLocks/>
            </p:cNvSpPr>
            <p:nvPr/>
          </p:nvSpPr>
          <p:spPr bwMode="auto">
            <a:xfrm>
              <a:off x="5684872" y="23532"/>
              <a:ext cx="584064" cy="307777"/>
            </a:xfrm>
            <a:prstGeom prst="rect">
              <a:avLst/>
            </a:prstGeom>
            <a:noFill/>
          </p:spPr>
          <p:txBody>
            <a:bodyPr wrap="none" rtlCol="0">
              <a:spAutoFit/>
            </a:bodyPr>
            <a:lstStyle/>
            <a:p>
              <a:pPr>
                <a:defRPr/>
              </a:pPr>
              <a:r>
                <a:rPr lang="en-US" sz="1400">
                  <a:solidFill>
                    <a:srgbClr val="7F7F7F"/>
                  </a:solidFill>
                </a:rPr>
                <a:t>2013</a:t>
              </a:r>
              <a:endParaRPr/>
            </a:p>
          </p:txBody>
        </p:sp>
      </p:grpSp>
      <p:grpSp>
        <p:nvGrpSpPr>
          <p:cNvPr id="29" name="Grouper 21"/>
          <p:cNvGrpSpPr/>
          <p:nvPr/>
        </p:nvGrpSpPr>
        <p:grpSpPr bwMode="auto">
          <a:xfrm>
            <a:off x="1320867" y="1553923"/>
            <a:ext cx="730040" cy="1113711"/>
            <a:chOff x="2519772" y="0"/>
            <a:chExt cx="730040" cy="1113711"/>
          </a:xfrm>
        </p:grpSpPr>
        <p:grpSp>
          <p:nvGrpSpPr>
            <p:cNvPr id="30" name="Grouper 22"/>
            <p:cNvGrpSpPr/>
            <p:nvPr/>
          </p:nvGrpSpPr>
          <p:grpSpPr bwMode="auto">
            <a:xfrm>
              <a:off x="2519772" y="0"/>
              <a:ext cx="730040" cy="927058"/>
              <a:chOff x="2519772" y="0"/>
              <a:chExt cx="730040" cy="927058"/>
            </a:xfrm>
          </p:grpSpPr>
          <p:pic>
            <p:nvPicPr>
              <p:cNvPr id="31" name="Image 68" descr="INOCITE_logoQ2.gif"/>
              <p:cNvPicPr>
                <a:picLocks noChangeAspect="1"/>
              </p:cNvPicPr>
              <p:nvPr/>
            </p:nvPicPr>
            <p:blipFill>
              <a:blip r:embed="rId8"/>
              <a:srcRect l="54903"/>
              <a:stretch/>
            </p:blipFill>
            <p:spPr bwMode="auto">
              <a:xfrm>
                <a:off x="2519772" y="296652"/>
                <a:ext cx="730040" cy="630406"/>
              </a:xfrm>
              <a:prstGeom prst="rect">
                <a:avLst/>
              </a:prstGeom>
            </p:spPr>
          </p:pic>
          <p:sp>
            <p:nvSpPr>
              <p:cNvPr id="32" name="ZoneTexte 69"/>
              <p:cNvSpPr>
                <a:spLocks/>
              </p:cNvSpPr>
              <p:nvPr/>
            </p:nvSpPr>
            <p:spPr bwMode="auto">
              <a:xfrm>
                <a:off x="2591780" y="0"/>
                <a:ext cx="584064" cy="307777"/>
              </a:xfrm>
              <a:prstGeom prst="rect">
                <a:avLst/>
              </a:prstGeom>
              <a:noFill/>
            </p:spPr>
            <p:txBody>
              <a:bodyPr wrap="none" rtlCol="0">
                <a:spAutoFit/>
              </a:bodyPr>
              <a:lstStyle/>
              <a:p>
                <a:pPr>
                  <a:defRPr/>
                </a:pPr>
                <a:r>
                  <a:rPr lang="en-US" sz="1400">
                    <a:solidFill>
                      <a:srgbClr val="7F7F7F"/>
                    </a:solidFill>
                  </a:rPr>
                  <a:t>2008</a:t>
                </a:r>
                <a:endParaRPr/>
              </a:p>
            </p:txBody>
          </p:sp>
        </p:grpSp>
        <p:sp>
          <p:nvSpPr>
            <p:cNvPr id="33" name="ZoneTexte 67"/>
            <p:cNvSpPr>
              <a:spLocks/>
            </p:cNvSpPr>
            <p:nvPr/>
          </p:nvSpPr>
          <p:spPr bwMode="auto">
            <a:xfrm>
              <a:off x="2519772" y="836712"/>
              <a:ext cx="593432" cy="276999"/>
            </a:xfrm>
            <a:prstGeom prst="rect">
              <a:avLst/>
            </a:prstGeom>
            <a:noFill/>
          </p:spPr>
          <p:txBody>
            <a:bodyPr wrap="none" rtlCol="0">
              <a:spAutoFit/>
            </a:bodyPr>
            <a:lstStyle/>
            <a:p>
              <a:pPr>
                <a:defRPr/>
              </a:pPr>
              <a:r>
                <a:rPr lang="en-US" sz="1200" i="1">
                  <a:solidFill>
                    <a:srgbClr val="7F7F7F"/>
                  </a:solidFill>
                </a:rPr>
                <a:t>Origin</a:t>
              </a:r>
              <a:endParaRPr/>
            </a:p>
          </p:txBody>
        </p:sp>
      </p:grpSp>
      <p:grpSp>
        <p:nvGrpSpPr>
          <p:cNvPr id="34" name="Grouper 32"/>
          <p:cNvGrpSpPr/>
          <p:nvPr/>
        </p:nvGrpSpPr>
        <p:grpSpPr bwMode="auto">
          <a:xfrm>
            <a:off x="5066019" y="1177347"/>
            <a:ext cx="1080148" cy="1270312"/>
            <a:chOff x="5532015" y="2443605"/>
            <a:chExt cx="1080148" cy="1270312"/>
          </a:xfrm>
        </p:grpSpPr>
        <p:pic>
          <p:nvPicPr>
            <p:cNvPr id="35" name="Image 71" descr="Logo 5x5 cm  Lorraine Fab Living Lab.jpg"/>
            <p:cNvPicPr>
              <a:picLocks noChangeAspect="1"/>
            </p:cNvPicPr>
            <p:nvPr/>
          </p:nvPicPr>
          <p:blipFill>
            <a:blip r:embed="rId9"/>
            <a:srcRect l="9927" t="15971" r="7200" b="16578"/>
            <a:stretch/>
          </p:blipFill>
          <p:spPr bwMode="auto">
            <a:xfrm>
              <a:off x="5532015" y="2834751"/>
              <a:ext cx="1080148" cy="879166"/>
            </a:xfrm>
            <a:prstGeom prst="rect">
              <a:avLst/>
            </a:prstGeom>
          </p:spPr>
        </p:pic>
        <p:sp>
          <p:nvSpPr>
            <p:cNvPr id="36" name="ZoneTexte 72"/>
            <p:cNvSpPr>
              <a:spLocks/>
            </p:cNvSpPr>
            <p:nvPr/>
          </p:nvSpPr>
          <p:spPr bwMode="auto">
            <a:xfrm>
              <a:off x="5785257" y="2443605"/>
              <a:ext cx="584064" cy="307777"/>
            </a:xfrm>
            <a:prstGeom prst="rect">
              <a:avLst/>
            </a:prstGeom>
            <a:noFill/>
          </p:spPr>
          <p:txBody>
            <a:bodyPr wrap="none" rtlCol="0">
              <a:spAutoFit/>
            </a:bodyPr>
            <a:lstStyle/>
            <a:p>
              <a:pPr>
                <a:defRPr/>
              </a:pPr>
              <a:r>
                <a:rPr lang="en-US" sz="1400">
                  <a:solidFill>
                    <a:srgbClr val="7F7F7F"/>
                  </a:solidFill>
                </a:rPr>
                <a:t>2014</a:t>
              </a:r>
              <a:endParaRPr/>
            </a:p>
          </p:txBody>
        </p:sp>
      </p:grpSp>
      <p:grpSp>
        <p:nvGrpSpPr>
          <p:cNvPr id="37" name="Grouper 39"/>
          <p:cNvGrpSpPr/>
          <p:nvPr/>
        </p:nvGrpSpPr>
        <p:grpSpPr bwMode="auto">
          <a:xfrm>
            <a:off x="2653016" y="1926599"/>
            <a:ext cx="1138059" cy="615561"/>
            <a:chOff x="1814923" y="3144261"/>
            <a:chExt cx="1138059" cy="615561"/>
          </a:xfrm>
        </p:grpSpPr>
        <p:pic>
          <p:nvPicPr>
            <p:cNvPr id="38" name="Image 74" descr="fablab_logo_big1.jpg"/>
            <p:cNvPicPr>
              <a:picLocks noChangeAspect="1"/>
            </p:cNvPicPr>
            <p:nvPr/>
          </p:nvPicPr>
          <p:blipFill>
            <a:blip r:embed="rId10">
              <a:clrChange>
                <a:clrFrom>
                  <a:srgbClr val="FFFFFF"/>
                </a:clrFrom>
                <a:clrTo>
                  <a:srgbClr val="FFFFFF">
                    <a:alpha val="0"/>
                  </a:srgbClr>
                </a:clrTo>
              </a:clrChange>
            </a:blip>
            <a:stretch/>
          </p:blipFill>
          <p:spPr bwMode="auto">
            <a:xfrm>
              <a:off x="1814923" y="3406401"/>
              <a:ext cx="1138059" cy="353421"/>
            </a:xfrm>
            <a:prstGeom prst="rect">
              <a:avLst/>
            </a:prstGeom>
          </p:spPr>
        </p:pic>
        <p:sp>
          <p:nvSpPr>
            <p:cNvPr id="39" name="ZoneTexte 75"/>
            <p:cNvSpPr>
              <a:spLocks/>
            </p:cNvSpPr>
            <p:nvPr/>
          </p:nvSpPr>
          <p:spPr bwMode="auto">
            <a:xfrm>
              <a:off x="2199741" y="3144261"/>
              <a:ext cx="570739" cy="307777"/>
            </a:xfrm>
            <a:prstGeom prst="rect">
              <a:avLst/>
            </a:prstGeom>
            <a:noFill/>
          </p:spPr>
          <p:txBody>
            <a:bodyPr wrap="none" rtlCol="0">
              <a:spAutoFit/>
            </a:bodyPr>
            <a:lstStyle/>
            <a:p>
              <a:pPr>
                <a:defRPr/>
              </a:pPr>
              <a:r>
                <a:rPr lang="en-US" sz="1400">
                  <a:solidFill>
                    <a:srgbClr val="7F7F7F"/>
                  </a:solidFill>
                </a:rPr>
                <a:t>2011</a:t>
              </a:r>
              <a:endParaRPr/>
            </a:p>
          </p:txBody>
        </p:sp>
      </p:grpSp>
      <p:grpSp>
        <p:nvGrpSpPr>
          <p:cNvPr id="40" name="Grouper 42"/>
          <p:cNvGrpSpPr/>
          <p:nvPr/>
        </p:nvGrpSpPr>
        <p:grpSpPr bwMode="auto">
          <a:xfrm>
            <a:off x="6146168" y="841868"/>
            <a:ext cx="1001996" cy="1019556"/>
            <a:chOff x="5880477" y="2003096"/>
            <a:chExt cx="1001996" cy="1019556"/>
          </a:xfrm>
        </p:grpSpPr>
        <p:pic>
          <p:nvPicPr>
            <p:cNvPr id="41" name="Image 77"/>
            <p:cNvPicPr/>
            <p:nvPr/>
          </p:nvPicPr>
          <p:blipFill>
            <a:blip r:embed="rId11"/>
            <a:stretch/>
          </p:blipFill>
          <p:spPr bwMode="auto">
            <a:xfrm>
              <a:off x="5880477" y="2198988"/>
              <a:ext cx="1001996" cy="823664"/>
            </a:xfrm>
            <a:prstGeom prst="rect">
              <a:avLst/>
            </a:prstGeom>
            <a:noFill/>
            <a:ln>
              <a:noFill/>
            </a:ln>
          </p:spPr>
        </p:pic>
        <p:sp>
          <p:nvSpPr>
            <p:cNvPr id="42" name="ZoneTexte 78"/>
            <p:cNvSpPr>
              <a:spLocks/>
            </p:cNvSpPr>
            <p:nvPr/>
          </p:nvSpPr>
          <p:spPr bwMode="auto">
            <a:xfrm>
              <a:off x="6055600" y="2003096"/>
              <a:ext cx="584064" cy="307777"/>
            </a:xfrm>
            <a:prstGeom prst="rect">
              <a:avLst/>
            </a:prstGeom>
            <a:noFill/>
          </p:spPr>
          <p:txBody>
            <a:bodyPr wrap="none" rtlCol="0">
              <a:spAutoFit/>
            </a:bodyPr>
            <a:lstStyle/>
            <a:p>
              <a:pPr>
                <a:defRPr/>
              </a:pPr>
              <a:r>
                <a:rPr lang="en-US" sz="1400">
                  <a:solidFill>
                    <a:srgbClr val="7F7F7F"/>
                  </a:solidFill>
                </a:rPr>
                <a:t>2015</a:t>
              </a:r>
              <a:endParaRPr/>
            </a:p>
          </p:txBody>
        </p:sp>
      </p:grpSp>
      <p:grpSp>
        <p:nvGrpSpPr>
          <p:cNvPr id="43" name="Grouper 16"/>
          <p:cNvGrpSpPr/>
          <p:nvPr/>
        </p:nvGrpSpPr>
        <p:grpSpPr bwMode="auto">
          <a:xfrm>
            <a:off x="6644780" y="1729534"/>
            <a:ext cx="1917672" cy="1152140"/>
            <a:chOff x="7817604" y="44613"/>
            <a:chExt cx="1917672" cy="1152140"/>
          </a:xfrm>
        </p:grpSpPr>
        <p:grpSp>
          <p:nvGrpSpPr>
            <p:cNvPr id="44" name="Grouper 17"/>
            <p:cNvGrpSpPr/>
            <p:nvPr/>
          </p:nvGrpSpPr>
          <p:grpSpPr bwMode="auto">
            <a:xfrm>
              <a:off x="7817604" y="44613"/>
              <a:ext cx="1917672" cy="1152140"/>
              <a:chOff x="7817604" y="44613"/>
              <a:chExt cx="1917672" cy="1152140"/>
            </a:xfrm>
          </p:grpSpPr>
          <p:pic>
            <p:nvPicPr>
              <p:cNvPr id="45" name="Image 82" descr="F2L- francophonie living labs - Membre.png"/>
              <p:cNvPicPr>
                <a:picLocks noChangeAspect="1"/>
              </p:cNvPicPr>
              <p:nvPr/>
            </p:nvPicPr>
            <p:blipFill>
              <a:blip r:embed="rId12"/>
              <a:srcRect l="11698"/>
              <a:stretch/>
            </p:blipFill>
            <p:spPr bwMode="auto">
              <a:xfrm>
                <a:off x="7817604" y="188640"/>
                <a:ext cx="1917672" cy="1008113"/>
              </a:xfrm>
              <a:prstGeom prst="rect">
                <a:avLst/>
              </a:prstGeom>
            </p:spPr>
          </p:pic>
          <p:sp>
            <p:nvSpPr>
              <p:cNvPr id="46" name="ZoneTexte 83"/>
              <p:cNvSpPr>
                <a:spLocks/>
              </p:cNvSpPr>
              <p:nvPr/>
            </p:nvSpPr>
            <p:spPr bwMode="auto">
              <a:xfrm>
                <a:off x="8265000" y="44613"/>
                <a:ext cx="1043249" cy="307777"/>
              </a:xfrm>
              <a:prstGeom prst="rect">
                <a:avLst/>
              </a:prstGeom>
              <a:noFill/>
            </p:spPr>
            <p:txBody>
              <a:bodyPr wrap="none" rtlCol="0">
                <a:spAutoFit/>
              </a:bodyPr>
              <a:lstStyle/>
              <a:p>
                <a:pPr>
                  <a:defRPr/>
                </a:pPr>
                <a:r>
                  <a:rPr lang="en-US" sz="1400">
                    <a:solidFill>
                      <a:srgbClr val="7F7F7F"/>
                    </a:solidFill>
                  </a:rPr>
                  <a:t>2015-2016</a:t>
                </a:r>
                <a:endParaRPr/>
              </a:p>
            </p:txBody>
          </p:sp>
        </p:grpSp>
        <p:sp>
          <p:nvSpPr>
            <p:cNvPr id="47" name="ZoneTexte 81"/>
            <p:cNvSpPr>
              <a:spLocks/>
            </p:cNvSpPr>
            <p:nvPr/>
          </p:nvSpPr>
          <p:spPr bwMode="auto">
            <a:xfrm>
              <a:off x="8463642" y="296652"/>
              <a:ext cx="800219" cy="246221"/>
            </a:xfrm>
            <a:prstGeom prst="rect">
              <a:avLst/>
            </a:prstGeom>
            <a:solidFill>
              <a:schemeClr val="bg1"/>
            </a:solidFill>
          </p:spPr>
          <p:txBody>
            <a:bodyPr wrap="none" rtlCol="0">
              <a:spAutoFit/>
            </a:bodyPr>
            <a:lstStyle/>
            <a:p>
              <a:pPr>
                <a:defRPr/>
              </a:pPr>
              <a:r>
                <a:rPr lang="en-US" sz="1000">
                  <a:solidFill>
                    <a:schemeClr val="tx1">
                      <a:lumMod val="65000"/>
                      <a:lumOff val="35000"/>
                    </a:schemeClr>
                  </a:solidFill>
                  <a:latin typeface="Calibri"/>
                </a:rPr>
                <a:t>Co-Founder</a:t>
              </a:r>
              <a:endParaRPr/>
            </a:p>
          </p:txBody>
        </p:sp>
      </p:grpSp>
      <p:grpSp>
        <p:nvGrpSpPr>
          <p:cNvPr id="48" name="Grouper 52"/>
          <p:cNvGrpSpPr/>
          <p:nvPr/>
        </p:nvGrpSpPr>
        <p:grpSpPr bwMode="auto">
          <a:xfrm>
            <a:off x="775439" y="864977"/>
            <a:ext cx="833460" cy="722536"/>
            <a:chOff x="210148" y="906264"/>
            <a:chExt cx="833460" cy="722536"/>
          </a:xfrm>
        </p:grpSpPr>
        <p:pic>
          <p:nvPicPr>
            <p:cNvPr id="49" name="Image 85" descr="logocreaction.gif"/>
            <p:cNvPicPr>
              <a:picLocks noChangeAspect="1"/>
            </p:cNvPicPr>
            <p:nvPr/>
          </p:nvPicPr>
          <p:blipFill>
            <a:blip r:embed="rId13"/>
            <a:stretch/>
          </p:blipFill>
          <p:spPr bwMode="auto">
            <a:xfrm>
              <a:off x="210148" y="906264"/>
              <a:ext cx="833460" cy="578520"/>
            </a:xfrm>
            <a:prstGeom prst="rect">
              <a:avLst/>
            </a:prstGeom>
          </p:spPr>
        </p:pic>
        <p:sp>
          <p:nvSpPr>
            <p:cNvPr id="50" name="ZoneTexte 86"/>
            <p:cNvSpPr>
              <a:spLocks/>
            </p:cNvSpPr>
            <p:nvPr/>
          </p:nvSpPr>
          <p:spPr bwMode="auto">
            <a:xfrm>
              <a:off x="215516" y="1321023"/>
              <a:ext cx="584064" cy="307777"/>
            </a:xfrm>
            <a:prstGeom prst="rect">
              <a:avLst/>
            </a:prstGeom>
            <a:noFill/>
          </p:spPr>
          <p:txBody>
            <a:bodyPr wrap="none" rtlCol="0">
              <a:spAutoFit/>
            </a:bodyPr>
            <a:lstStyle/>
            <a:p>
              <a:pPr defTabSz="457200">
                <a:spcBef>
                  <a:spcPts val="0"/>
                </a:spcBef>
                <a:spcAft>
                  <a:spcPts val="0"/>
                </a:spcAft>
                <a:defRPr/>
              </a:pPr>
              <a:r>
                <a:rPr lang="en-US" sz="1400">
                  <a:solidFill>
                    <a:srgbClr val="7F7F7F"/>
                  </a:solidFill>
                  <a:latin typeface="Arial"/>
                  <a:ea typeface="+mn-ea"/>
                  <a:cs typeface="+mn-cs"/>
                </a:rPr>
                <a:t>2005</a:t>
              </a:r>
              <a:endParaRPr/>
            </a:p>
          </p:txBody>
        </p:sp>
      </p:grpSp>
      <p:sp>
        <p:nvSpPr>
          <p:cNvPr id="51" name="ZoneTexte 88"/>
          <p:cNvSpPr>
            <a:spLocks/>
          </p:cNvSpPr>
          <p:nvPr/>
        </p:nvSpPr>
        <p:spPr bwMode="auto">
          <a:xfrm>
            <a:off x="8943088" y="2277516"/>
            <a:ext cx="582211" cy="307777"/>
          </a:xfrm>
          <a:prstGeom prst="rect">
            <a:avLst/>
          </a:prstGeom>
          <a:noFill/>
        </p:spPr>
        <p:txBody>
          <a:bodyPr wrap="none" rtlCol="0">
            <a:spAutoFit/>
          </a:bodyPr>
          <a:lstStyle/>
          <a:p>
            <a:pPr>
              <a:defRPr/>
            </a:pPr>
            <a:r>
              <a:rPr lang="en-US" sz="1400">
                <a:solidFill>
                  <a:srgbClr val="7F7F7F"/>
                </a:solidFill>
              </a:rPr>
              <a:t>2018</a:t>
            </a:r>
            <a:endParaRPr/>
          </a:p>
        </p:txBody>
      </p:sp>
      <p:pic>
        <p:nvPicPr>
          <p:cNvPr id="52" name="Image 52" descr="image001_INRA.gif"/>
          <p:cNvPicPr/>
          <p:nvPr/>
        </p:nvPicPr>
        <p:blipFill>
          <a:blip r:embed="rId14"/>
          <a:srcRect l="17776" r="-2638"/>
          <a:stretch/>
        </p:blipFill>
        <p:spPr bwMode="auto">
          <a:xfrm>
            <a:off x="8683557" y="1910127"/>
            <a:ext cx="860526" cy="396333"/>
          </a:xfrm>
          <a:prstGeom prst="rect">
            <a:avLst/>
          </a:prstGeom>
          <a:ln>
            <a:noFill/>
          </a:ln>
        </p:spPr>
      </p:pic>
      <p:pic>
        <p:nvPicPr>
          <p:cNvPr id="53" name="Image 89" descr="logagrotech_SBL_RVB.jpg"/>
          <p:cNvPicPr/>
          <p:nvPr/>
        </p:nvPicPr>
        <p:blipFill>
          <a:blip r:embed="rId15"/>
          <a:srcRect l="10887" r="12034" b="-4341"/>
          <a:stretch/>
        </p:blipFill>
        <p:spPr bwMode="auto">
          <a:xfrm>
            <a:off x="8428560" y="1525570"/>
            <a:ext cx="1431254" cy="368515"/>
          </a:xfrm>
          <a:prstGeom prst="rect">
            <a:avLst/>
          </a:prstGeom>
          <a:ln>
            <a:noFill/>
          </a:ln>
        </p:spPr>
      </p:pic>
      <p:pic>
        <p:nvPicPr>
          <p:cNvPr id="54" name="Image 90"/>
          <p:cNvPicPr>
            <a:picLocks noChangeAspect="1"/>
          </p:cNvPicPr>
          <p:nvPr/>
        </p:nvPicPr>
        <p:blipFill>
          <a:blip r:embed="rId16"/>
          <a:stretch/>
        </p:blipFill>
        <p:spPr bwMode="auto">
          <a:xfrm>
            <a:off x="8269639" y="775698"/>
            <a:ext cx="1768910" cy="717126"/>
          </a:xfrm>
          <a:prstGeom prst="rect">
            <a:avLst/>
          </a:prstGeom>
        </p:spPr>
      </p:pic>
      <p:pic>
        <p:nvPicPr>
          <p:cNvPr id="55" name="Image 92"/>
          <p:cNvPicPr>
            <a:picLocks noChangeAspect="1"/>
          </p:cNvPicPr>
          <p:nvPr/>
        </p:nvPicPr>
        <p:blipFill>
          <a:blip r:embed="rId17"/>
          <a:stretch/>
        </p:blipFill>
        <p:spPr bwMode="auto">
          <a:xfrm>
            <a:off x="9997611" y="1967131"/>
            <a:ext cx="1024840" cy="725449"/>
          </a:xfrm>
          <a:prstGeom prst="rect">
            <a:avLst/>
          </a:prstGeom>
        </p:spPr>
      </p:pic>
      <p:sp>
        <p:nvSpPr>
          <p:cNvPr id="56" name="ZoneTexte 93"/>
          <p:cNvSpPr>
            <a:spLocks/>
          </p:cNvSpPr>
          <p:nvPr/>
        </p:nvSpPr>
        <p:spPr bwMode="auto">
          <a:xfrm>
            <a:off x="10541187" y="543820"/>
            <a:ext cx="582211" cy="307777"/>
          </a:xfrm>
          <a:prstGeom prst="rect">
            <a:avLst/>
          </a:prstGeom>
          <a:noFill/>
        </p:spPr>
        <p:txBody>
          <a:bodyPr wrap="none" rtlCol="0">
            <a:spAutoFit/>
          </a:bodyPr>
          <a:lstStyle/>
          <a:p>
            <a:pPr>
              <a:defRPr/>
            </a:pPr>
            <a:r>
              <a:rPr lang="en-US" sz="1400">
                <a:solidFill>
                  <a:srgbClr val="7F7F7F"/>
                </a:solidFill>
              </a:rPr>
              <a:t>2019</a:t>
            </a:r>
            <a:endParaRPr/>
          </a:p>
        </p:txBody>
      </p:sp>
      <p:pic>
        <p:nvPicPr>
          <p:cNvPr id="57" name="Picture 2"/>
          <p:cNvPicPr>
            <a:picLocks noChangeAspect="1" noChangeArrowheads="1"/>
          </p:cNvPicPr>
          <p:nvPr/>
        </p:nvPicPr>
        <p:blipFill>
          <a:blip r:embed="rId18"/>
          <a:srcRect l="29065" t="10224" r="25012" b="21501"/>
          <a:stretch/>
        </p:blipFill>
        <p:spPr bwMode="auto">
          <a:xfrm>
            <a:off x="10215874" y="974168"/>
            <a:ext cx="1002604" cy="992963"/>
          </a:xfrm>
          <a:prstGeom prst="rect">
            <a:avLst/>
          </a:prstGeom>
          <a:noFill/>
        </p:spPr>
      </p:pic>
      <p:pic>
        <p:nvPicPr>
          <p:cNvPr id="58" name="Picture 2" descr="Résultat de recherche d'images pour &quot;europe flag&quot;"/>
          <p:cNvPicPr>
            <a:picLocks noChangeAspect="1" noChangeArrowheads="1"/>
          </p:cNvPicPr>
          <p:nvPr/>
        </p:nvPicPr>
        <p:blipFill>
          <a:blip r:embed="rId19"/>
          <a:stretch/>
        </p:blipFill>
        <p:spPr bwMode="auto">
          <a:xfrm>
            <a:off x="11032907" y="1756485"/>
            <a:ext cx="782971" cy="521031"/>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Image 8"/>
          <p:cNvPicPr>
            <a:picLocks noChangeAspect="1"/>
          </p:cNvPicPr>
          <p:nvPr/>
        </p:nvPicPr>
        <p:blipFill>
          <a:blip r:embed="rId3"/>
          <a:stretch/>
        </p:blipFill>
        <p:spPr bwMode="auto">
          <a:xfrm>
            <a:off x="3340990" y="1517188"/>
            <a:ext cx="5239284" cy="3355595"/>
          </a:xfrm>
          <a:prstGeom prst="rect">
            <a:avLst/>
          </a:prstGeom>
        </p:spPr>
      </p:pic>
      <p:sp>
        <p:nvSpPr>
          <p:cNvPr id="5" name="Espace réservé de la date 1"/>
          <p:cNvSpPr>
            <a:spLocks noGrp="1"/>
          </p:cNvSpPr>
          <p:nvPr>
            <p:ph type="dt" sz="half" idx="10"/>
          </p:nvPr>
        </p:nvSpPr>
        <p:spPr bwMode="auto"/>
        <p:txBody>
          <a:bodyPr/>
          <a:lstStyle/>
          <a:p>
            <a:pPr>
              <a:defRPr/>
            </a:pPr>
            <a:r>
              <a:rPr lang="fr-FR"/>
              <a:t>02/12/2019</a:t>
            </a:r>
          </a:p>
        </p:txBody>
      </p:sp>
      <p:sp>
        <p:nvSpPr>
          <p:cNvPr id="6" name="Espace réservé du pied de page 2"/>
          <p:cNvSpPr>
            <a:spLocks noGrp="1"/>
          </p:cNvSpPr>
          <p:nvPr>
            <p:ph type="ftr" sz="quarter" idx="11"/>
          </p:nvPr>
        </p:nvSpPr>
        <p:spPr bwMode="auto"/>
        <p:txBody>
          <a:bodyPr/>
          <a:lstStyle/>
          <a:p>
            <a:pPr>
              <a:defRPr/>
            </a:pPr>
            <a:r>
              <a:rPr lang="fr-FR"/>
              <a:t>UL - ERPI – LF2L -  l.dupont@univ-lorraine.fr</a:t>
            </a:r>
          </a:p>
        </p:txBody>
      </p:sp>
      <p:sp>
        <p:nvSpPr>
          <p:cNvPr id="7" name="Espace réservé du numéro de diapositive 3"/>
          <p:cNvSpPr>
            <a:spLocks noGrp="1"/>
          </p:cNvSpPr>
          <p:nvPr>
            <p:ph type="sldNum" sz="quarter" idx="12"/>
          </p:nvPr>
        </p:nvSpPr>
        <p:spPr bwMode="auto"/>
        <p:txBody>
          <a:bodyPr/>
          <a:lstStyle/>
          <a:p>
            <a:pPr>
              <a:defRPr/>
            </a:pPr>
            <a:fld id="{7C6A7BA0-782A-DD4D-81F6-00290CB74E62}" type="slidenum">
              <a:rPr lang="fr-FR"/>
              <a:t>6</a:t>
            </a:fld>
            <a:endParaRPr lang="fr-FR"/>
          </a:p>
        </p:txBody>
      </p:sp>
      <p:grpSp>
        <p:nvGrpSpPr>
          <p:cNvPr id="8" name="Groupe 5"/>
          <p:cNvGrpSpPr/>
          <p:nvPr/>
        </p:nvGrpSpPr>
        <p:grpSpPr bwMode="auto">
          <a:xfrm>
            <a:off x="75250" y="-4095"/>
            <a:ext cx="3275370" cy="2013406"/>
            <a:chOff x="75250" y="-4095"/>
            <a:chExt cx="3275370" cy="2013406"/>
          </a:xfrm>
        </p:grpSpPr>
        <p:pic>
          <p:nvPicPr>
            <p:cNvPr id="9" name="Image 27"/>
            <p:cNvPicPr>
              <a:picLocks noChangeAspect="1"/>
            </p:cNvPicPr>
            <p:nvPr/>
          </p:nvPicPr>
          <p:blipFill>
            <a:blip r:embed="rId4"/>
            <a:stretch/>
          </p:blipFill>
          <p:spPr bwMode="auto">
            <a:xfrm>
              <a:off x="75250" y="-4095"/>
              <a:ext cx="3275370" cy="2013406"/>
            </a:xfrm>
            <a:prstGeom prst="rect">
              <a:avLst/>
            </a:prstGeom>
          </p:spPr>
        </p:pic>
        <p:sp>
          <p:nvSpPr>
            <p:cNvPr id="10" name="Flèche vers la droite 20"/>
            <p:cNvSpPr/>
            <p:nvPr/>
          </p:nvSpPr>
          <p:spPr bwMode="auto">
            <a:xfrm rot="12546394">
              <a:off x="2675774" y="1189266"/>
              <a:ext cx="616335" cy="531292"/>
            </a:xfrm>
            <a:prstGeom prs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FR"/>
            </a:p>
          </p:txBody>
        </p:sp>
      </p:grpSp>
      <p:grpSp>
        <p:nvGrpSpPr>
          <p:cNvPr id="11" name="Groupe 9"/>
          <p:cNvGrpSpPr/>
          <p:nvPr/>
        </p:nvGrpSpPr>
        <p:grpSpPr bwMode="auto">
          <a:xfrm>
            <a:off x="6312408" y="3001976"/>
            <a:ext cx="5483096" cy="2962113"/>
            <a:chOff x="6312408" y="3001976"/>
            <a:chExt cx="5483096" cy="2962113"/>
          </a:xfrm>
        </p:grpSpPr>
        <p:sp>
          <p:nvSpPr>
            <p:cNvPr id="12" name="ZoneTexte 11"/>
            <p:cNvSpPr>
              <a:spLocks/>
            </p:cNvSpPr>
            <p:nvPr/>
          </p:nvSpPr>
          <p:spPr bwMode="auto">
            <a:xfrm>
              <a:off x="6312408" y="4872783"/>
              <a:ext cx="2484276" cy="646331"/>
            </a:xfrm>
            <a:prstGeom prst="rect">
              <a:avLst/>
            </a:prstGeom>
            <a:noFill/>
          </p:spPr>
          <p:txBody>
            <a:bodyPr wrap="square" rtlCol="0">
              <a:spAutoFit/>
            </a:bodyPr>
            <a:lstStyle/>
            <a:p>
              <a:pPr algn="ctr">
                <a:defRPr/>
              </a:pPr>
              <a:r>
                <a:rPr lang="fr-FR" i="1"/>
                <a:t>Chaire Collaborative REVES</a:t>
              </a:r>
              <a:endParaRPr/>
            </a:p>
          </p:txBody>
        </p:sp>
        <p:sp>
          <p:nvSpPr>
            <p:cNvPr id="13" name="Flèche vers la droite 16"/>
            <p:cNvSpPr/>
            <p:nvPr/>
          </p:nvSpPr>
          <p:spPr bwMode="auto">
            <a:xfrm rot="1298457">
              <a:off x="8694514" y="4569732"/>
              <a:ext cx="616335" cy="531292"/>
            </a:xfrm>
            <a:prstGeom prs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FR"/>
            </a:p>
          </p:txBody>
        </p:sp>
        <p:pic>
          <p:nvPicPr>
            <p:cNvPr id="14" name="Image 23"/>
            <p:cNvPicPr>
              <a:picLocks noChangeAspect="1"/>
            </p:cNvPicPr>
            <p:nvPr/>
          </p:nvPicPr>
          <p:blipFill>
            <a:blip r:embed="rId5"/>
            <a:srcRect b="10436"/>
            <a:stretch/>
          </p:blipFill>
          <p:spPr bwMode="auto">
            <a:xfrm>
              <a:off x="9357064" y="3001976"/>
              <a:ext cx="1972112" cy="2429496"/>
            </a:xfrm>
            <a:prstGeom prst="rect">
              <a:avLst/>
            </a:prstGeom>
          </p:spPr>
        </p:pic>
        <p:sp>
          <p:nvSpPr>
            <p:cNvPr id="15" name="ZoneTexte 24"/>
            <p:cNvSpPr>
              <a:spLocks/>
            </p:cNvSpPr>
            <p:nvPr/>
          </p:nvSpPr>
          <p:spPr bwMode="auto">
            <a:xfrm>
              <a:off x="8731449" y="5317758"/>
              <a:ext cx="3064056" cy="646331"/>
            </a:xfrm>
            <a:prstGeom prst="rect">
              <a:avLst/>
            </a:prstGeom>
            <a:noFill/>
          </p:spPr>
          <p:txBody>
            <a:bodyPr wrap="square" rtlCol="0">
              <a:spAutoFit/>
            </a:bodyPr>
            <a:lstStyle/>
            <a:p>
              <a:pPr algn="ctr">
                <a:defRPr/>
              </a:pPr>
              <a:r>
                <a:rPr lang="fr-FR" b="1" i="1"/>
                <a:t>Chaire Innovation. Territoires d’Innovation </a:t>
              </a:r>
              <a:endParaRPr/>
            </a:p>
          </p:txBody>
        </p:sp>
      </p:grpSp>
      <p:grpSp>
        <p:nvGrpSpPr>
          <p:cNvPr id="16" name="Groupe 17"/>
          <p:cNvGrpSpPr/>
          <p:nvPr/>
        </p:nvGrpSpPr>
        <p:grpSpPr bwMode="auto">
          <a:xfrm>
            <a:off x="8648388" y="171526"/>
            <a:ext cx="3235857" cy="2329548"/>
            <a:chOff x="8648388" y="171526"/>
            <a:chExt cx="3235857" cy="2329548"/>
          </a:xfrm>
        </p:grpSpPr>
        <p:pic>
          <p:nvPicPr>
            <p:cNvPr id="17" name="Image 12" descr="image001_INRA.gif"/>
            <p:cNvPicPr/>
            <p:nvPr/>
          </p:nvPicPr>
          <p:blipFill>
            <a:blip r:embed="rId6"/>
            <a:srcRect l="17776" r="-2638"/>
            <a:stretch/>
          </p:blipFill>
          <p:spPr bwMode="auto">
            <a:xfrm>
              <a:off x="10207021" y="1257167"/>
              <a:ext cx="860526" cy="396333"/>
            </a:xfrm>
            <a:prstGeom prst="rect">
              <a:avLst/>
            </a:prstGeom>
            <a:ln>
              <a:noFill/>
            </a:ln>
          </p:spPr>
        </p:pic>
        <p:pic>
          <p:nvPicPr>
            <p:cNvPr id="18" name="Image 13" descr="logagrotech_SBL_RVB.jpg"/>
            <p:cNvPicPr/>
            <p:nvPr/>
          </p:nvPicPr>
          <p:blipFill>
            <a:blip r:embed="rId7"/>
            <a:srcRect l="10887" r="12034" b="-4341"/>
            <a:stretch/>
          </p:blipFill>
          <p:spPr bwMode="auto">
            <a:xfrm>
              <a:off x="9491394" y="888652"/>
              <a:ext cx="1431254" cy="368515"/>
            </a:xfrm>
            <a:prstGeom prst="rect">
              <a:avLst/>
            </a:prstGeom>
            <a:ln>
              <a:noFill/>
            </a:ln>
          </p:spPr>
        </p:pic>
        <p:pic>
          <p:nvPicPr>
            <p:cNvPr id="19" name="Image 14"/>
            <p:cNvPicPr>
              <a:picLocks noChangeAspect="1"/>
            </p:cNvPicPr>
            <p:nvPr/>
          </p:nvPicPr>
          <p:blipFill>
            <a:blip r:embed="rId8"/>
            <a:stretch/>
          </p:blipFill>
          <p:spPr bwMode="auto">
            <a:xfrm>
              <a:off x="8673877" y="171526"/>
              <a:ext cx="1768910" cy="717126"/>
            </a:xfrm>
            <a:prstGeom prst="rect">
              <a:avLst/>
            </a:prstGeom>
          </p:spPr>
        </p:pic>
        <p:sp>
          <p:nvSpPr>
            <p:cNvPr id="20" name="Flèche vers la droite 15"/>
            <p:cNvSpPr/>
            <p:nvPr/>
          </p:nvSpPr>
          <p:spPr bwMode="auto">
            <a:xfrm rot="20149245">
              <a:off x="8648388" y="1047384"/>
              <a:ext cx="616335" cy="531292"/>
            </a:xfrm>
            <a:prstGeom prs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FR"/>
            </a:p>
          </p:txBody>
        </p:sp>
        <p:sp>
          <p:nvSpPr>
            <p:cNvPr id="21" name="ZoneTexte 26"/>
            <p:cNvSpPr>
              <a:spLocks/>
            </p:cNvSpPr>
            <p:nvPr/>
          </p:nvSpPr>
          <p:spPr bwMode="auto">
            <a:xfrm>
              <a:off x="8820189" y="1577744"/>
              <a:ext cx="3064056" cy="923330"/>
            </a:xfrm>
            <a:prstGeom prst="rect">
              <a:avLst/>
            </a:prstGeom>
            <a:noFill/>
          </p:spPr>
          <p:txBody>
            <a:bodyPr wrap="square" rtlCol="0">
              <a:spAutoFit/>
            </a:bodyPr>
            <a:lstStyle/>
            <a:p>
              <a:pPr algn="ctr">
                <a:defRPr/>
              </a:pPr>
              <a:r>
                <a:rPr lang="fr-FR" b="1" i="1"/>
                <a:t>Science participative </a:t>
              </a:r>
              <a:endParaRPr/>
            </a:p>
            <a:p>
              <a:pPr algn="ctr">
                <a:defRPr/>
              </a:pPr>
              <a:r>
                <a:rPr lang="fr-FR" b="1" i="1"/>
                <a:t>Et Open Citizen Lab à la Foire </a:t>
              </a:r>
              <a:endParaRPr/>
            </a:p>
          </p:txBody>
        </p:sp>
      </p:grpSp>
      <p:grpSp>
        <p:nvGrpSpPr>
          <p:cNvPr id="22" name="Groupe 6"/>
          <p:cNvGrpSpPr/>
          <p:nvPr/>
        </p:nvGrpSpPr>
        <p:grpSpPr bwMode="auto">
          <a:xfrm>
            <a:off x="321477" y="4009860"/>
            <a:ext cx="4506949" cy="1832420"/>
            <a:chOff x="321477" y="4009860"/>
            <a:chExt cx="4506949" cy="1832420"/>
          </a:xfrm>
        </p:grpSpPr>
        <p:sp>
          <p:nvSpPr>
            <p:cNvPr id="23" name="ZoneTexte 10"/>
            <p:cNvSpPr>
              <a:spLocks/>
            </p:cNvSpPr>
            <p:nvPr/>
          </p:nvSpPr>
          <p:spPr bwMode="auto">
            <a:xfrm>
              <a:off x="3350620" y="4702959"/>
              <a:ext cx="1477806" cy="646331"/>
            </a:xfrm>
            <a:prstGeom prst="rect">
              <a:avLst/>
            </a:prstGeom>
            <a:noFill/>
          </p:spPr>
          <p:txBody>
            <a:bodyPr wrap="square" rtlCol="0">
              <a:spAutoFit/>
            </a:bodyPr>
            <a:lstStyle/>
            <a:p>
              <a:pPr>
                <a:defRPr/>
              </a:pPr>
              <a:r>
                <a:rPr lang="fr-FR" i="1"/>
                <a:t>Chaire PRINCIP</a:t>
              </a:r>
              <a:endParaRPr/>
            </a:p>
          </p:txBody>
        </p:sp>
        <p:sp>
          <p:nvSpPr>
            <p:cNvPr id="24" name="Flèche vers la droite 18"/>
            <p:cNvSpPr/>
            <p:nvPr/>
          </p:nvSpPr>
          <p:spPr bwMode="auto">
            <a:xfrm rot="8850395">
              <a:off x="2631238" y="4584825"/>
              <a:ext cx="616335" cy="531292"/>
            </a:xfrm>
            <a:prstGeom prs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FR"/>
            </a:p>
          </p:txBody>
        </p:sp>
        <p:sp>
          <p:nvSpPr>
            <p:cNvPr id="25" name="ZoneTexte 19"/>
            <p:cNvSpPr>
              <a:spLocks/>
            </p:cNvSpPr>
            <p:nvPr/>
          </p:nvSpPr>
          <p:spPr bwMode="auto">
            <a:xfrm>
              <a:off x="1151385" y="5195949"/>
              <a:ext cx="1900424" cy="646331"/>
            </a:xfrm>
            <a:prstGeom prst="rect">
              <a:avLst/>
            </a:prstGeom>
            <a:noFill/>
          </p:spPr>
          <p:txBody>
            <a:bodyPr wrap="square" rtlCol="0">
              <a:spAutoFit/>
            </a:bodyPr>
            <a:lstStyle/>
            <a:p>
              <a:pPr algn="ctr">
                <a:defRPr/>
              </a:pPr>
              <a:r>
                <a:rPr lang="fr-FR" b="1" i="1"/>
                <a:t>Chaire</a:t>
              </a:r>
              <a:endParaRPr/>
            </a:p>
            <a:p>
              <a:pPr algn="ctr">
                <a:defRPr/>
              </a:pPr>
              <a:r>
                <a:rPr lang="fr-FR" b="1" i="1"/>
                <a:t>PEAK PRINCIP</a:t>
              </a:r>
              <a:endParaRPr/>
            </a:p>
          </p:txBody>
        </p:sp>
        <p:pic>
          <p:nvPicPr>
            <p:cNvPr id="26" name="Image 22"/>
            <p:cNvPicPr>
              <a:picLocks noChangeAspect="1"/>
            </p:cNvPicPr>
            <p:nvPr/>
          </p:nvPicPr>
          <p:blipFill>
            <a:blip r:embed="rId9"/>
            <a:stretch/>
          </p:blipFill>
          <p:spPr bwMode="auto">
            <a:xfrm>
              <a:off x="475721" y="4009860"/>
              <a:ext cx="1258950" cy="419650"/>
            </a:xfrm>
            <a:prstGeom prst="rect">
              <a:avLst/>
            </a:prstGeom>
          </p:spPr>
        </p:pic>
        <p:pic>
          <p:nvPicPr>
            <p:cNvPr id="27" name="Image 28"/>
            <p:cNvPicPr>
              <a:picLocks noChangeAspect="1"/>
            </p:cNvPicPr>
            <p:nvPr/>
          </p:nvPicPr>
          <p:blipFill>
            <a:blip r:embed="rId10"/>
            <a:stretch/>
          </p:blipFill>
          <p:spPr bwMode="auto">
            <a:xfrm>
              <a:off x="1181865" y="4302452"/>
              <a:ext cx="997455" cy="383022"/>
            </a:xfrm>
            <a:prstGeom prst="rect">
              <a:avLst/>
            </a:prstGeom>
          </p:spPr>
        </p:pic>
        <p:sp>
          <p:nvSpPr>
            <p:cNvPr id="28" name="ZoneTexte 29"/>
            <p:cNvSpPr>
              <a:spLocks/>
            </p:cNvSpPr>
            <p:nvPr/>
          </p:nvSpPr>
          <p:spPr bwMode="auto">
            <a:xfrm>
              <a:off x="321477" y="4637163"/>
              <a:ext cx="1900424" cy="646331"/>
            </a:xfrm>
            <a:prstGeom prst="rect">
              <a:avLst/>
            </a:prstGeom>
            <a:noFill/>
          </p:spPr>
          <p:txBody>
            <a:bodyPr wrap="square" rtlCol="0">
              <a:spAutoFit/>
            </a:bodyPr>
            <a:lstStyle/>
            <a:p>
              <a:pPr algn="ctr">
                <a:defRPr/>
              </a:pPr>
              <a:r>
                <a:rPr lang="fr-FR" b="1" i="1"/>
                <a:t>LabCom</a:t>
              </a:r>
            </a:p>
            <a:p>
              <a:pPr algn="ctr">
                <a:defRPr/>
              </a:pPr>
              <a:r>
                <a:rPr lang="fr-FR" b="1" i="1"/>
                <a:t>N-Hum-Innov</a:t>
              </a:r>
            </a:p>
          </p:txBody>
        </p:sp>
      </p:grpSp>
      <p:pic>
        <p:nvPicPr>
          <p:cNvPr id="29" name="Picture 2"/>
          <p:cNvPicPr>
            <a:picLocks noChangeAspect="1" noChangeArrowheads="1"/>
          </p:cNvPicPr>
          <p:nvPr/>
        </p:nvPicPr>
        <p:blipFill>
          <a:blip r:embed="rId11"/>
          <a:srcRect l="29065" t="10224" r="25012" b="21501"/>
          <a:stretch/>
        </p:blipFill>
        <p:spPr bwMode="auto">
          <a:xfrm>
            <a:off x="11023719" y="220658"/>
            <a:ext cx="860526" cy="852251"/>
          </a:xfrm>
          <a:prstGeom prst="rect">
            <a:avLst/>
          </a:prstGeom>
          <a:noFill/>
        </p:spPr>
      </p:pic>
      <p:grpSp>
        <p:nvGrpSpPr>
          <p:cNvPr id="30" name="Groupe 7"/>
          <p:cNvGrpSpPr/>
          <p:nvPr/>
        </p:nvGrpSpPr>
        <p:grpSpPr bwMode="auto">
          <a:xfrm>
            <a:off x="4062417" y="5468105"/>
            <a:ext cx="3064056" cy="947811"/>
            <a:chOff x="4062417" y="5468105"/>
            <a:chExt cx="3064056" cy="947811"/>
          </a:xfrm>
        </p:grpSpPr>
        <p:pic>
          <p:nvPicPr>
            <p:cNvPr id="31" name="Picture 2" descr="Résultat de recherche d'images pour &quot;europe flag&quot;"/>
            <p:cNvPicPr>
              <a:picLocks noChangeAspect="1" noChangeArrowheads="1"/>
            </p:cNvPicPr>
            <p:nvPr/>
          </p:nvPicPr>
          <p:blipFill>
            <a:blip r:embed="rId12"/>
            <a:stretch/>
          </p:blipFill>
          <p:spPr bwMode="auto">
            <a:xfrm>
              <a:off x="5206491" y="5894886"/>
              <a:ext cx="782971" cy="521031"/>
            </a:xfrm>
            <a:prstGeom prst="rect">
              <a:avLst/>
            </a:prstGeom>
            <a:noFill/>
          </p:spPr>
        </p:pic>
        <p:sp>
          <p:nvSpPr>
            <p:cNvPr id="32" name="ZoneTexte 32"/>
            <p:cNvSpPr>
              <a:spLocks/>
            </p:cNvSpPr>
            <p:nvPr/>
          </p:nvSpPr>
          <p:spPr bwMode="auto">
            <a:xfrm>
              <a:off x="4062417" y="5520301"/>
              <a:ext cx="3064056" cy="369332"/>
            </a:xfrm>
            <a:prstGeom prst="rect">
              <a:avLst/>
            </a:prstGeom>
            <a:noFill/>
          </p:spPr>
          <p:txBody>
            <a:bodyPr wrap="square" rtlCol="0">
              <a:spAutoFit/>
            </a:bodyPr>
            <a:lstStyle/>
            <a:p>
              <a:pPr algn="ctr">
                <a:defRPr/>
              </a:pPr>
              <a:r>
                <a:rPr lang="fr-FR" b="1" i="1"/>
                <a:t>Projets H2020</a:t>
              </a:r>
              <a:endParaRPr/>
            </a:p>
          </p:txBody>
        </p:sp>
        <p:sp>
          <p:nvSpPr>
            <p:cNvPr id="33" name="Flèche vers la droite 33"/>
            <p:cNvSpPr/>
            <p:nvPr/>
          </p:nvSpPr>
          <p:spPr bwMode="auto">
            <a:xfrm rot="1938866">
              <a:off x="4215688" y="5468106"/>
              <a:ext cx="616335" cy="531292"/>
            </a:xfrm>
            <a:prstGeom prs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FR"/>
            </a:p>
          </p:txBody>
        </p:sp>
        <p:sp>
          <p:nvSpPr>
            <p:cNvPr id="34" name="Flèche vers la droite 34"/>
            <p:cNvSpPr/>
            <p:nvPr/>
          </p:nvSpPr>
          <p:spPr bwMode="auto">
            <a:xfrm rot="8409664">
              <a:off x="6395013" y="5468105"/>
              <a:ext cx="616335" cy="531292"/>
            </a:xfrm>
            <a:prstGeom prs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fr-F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6"/>
          <p:cNvSpPr>
            <a:spLocks noGrp="1"/>
          </p:cNvSpPr>
          <p:nvPr>
            <p:ph type="title"/>
          </p:nvPr>
        </p:nvSpPr>
        <p:spPr bwMode="auto">
          <a:xfrm>
            <a:off x="609600" y="323850"/>
            <a:ext cx="10972800" cy="469901"/>
          </a:xfrm>
        </p:spPr>
        <p:txBody>
          <a:bodyPr/>
          <a:lstStyle/>
          <a:p>
            <a:pPr>
              <a:defRPr/>
            </a:pPr>
            <a:r>
              <a:rPr lang="fr-FR"/>
              <a:t>Repenser la place des usages</a:t>
            </a:r>
            <a:endParaRPr/>
          </a:p>
        </p:txBody>
      </p:sp>
      <p:sp>
        <p:nvSpPr>
          <p:cNvPr id="5" name="Espace réservé de la date 3"/>
          <p:cNvSpPr>
            <a:spLocks noGrp="1"/>
          </p:cNvSpPr>
          <p:nvPr>
            <p:ph type="dt" sz="half" idx="10"/>
          </p:nvPr>
        </p:nvSpPr>
        <p:spPr bwMode="auto"/>
        <p:txBody>
          <a:bodyPr/>
          <a:lstStyle/>
          <a:p>
            <a:pPr>
              <a:defRPr/>
            </a:pPr>
            <a:r>
              <a:rPr lang="fr-FR"/>
              <a:t>02/12/2019</a:t>
            </a:r>
            <a:endParaRPr/>
          </a:p>
        </p:txBody>
      </p:sp>
      <p:sp>
        <p:nvSpPr>
          <p:cNvPr id="6" name="Espace réservé du pied de page 4"/>
          <p:cNvSpPr>
            <a:spLocks noGrp="1"/>
          </p:cNvSpPr>
          <p:nvPr>
            <p:ph type="ftr" sz="quarter" idx="11"/>
          </p:nvPr>
        </p:nvSpPr>
        <p:spPr bwMode="auto"/>
        <p:txBody>
          <a:bodyPr/>
          <a:lstStyle/>
          <a:p>
            <a:pPr>
              <a:defRPr/>
            </a:pPr>
            <a:r>
              <a:rPr lang="fr-FR"/>
              <a:t>UL - ERPI – LF2L -  l.dupont@univ-lorraine.fr</a:t>
            </a:r>
            <a:endParaRPr/>
          </a:p>
        </p:txBody>
      </p:sp>
      <p:sp>
        <p:nvSpPr>
          <p:cNvPr id="7" name="Espace réservé du numéro de diapositive 5"/>
          <p:cNvSpPr>
            <a:spLocks noGrp="1"/>
          </p:cNvSpPr>
          <p:nvPr>
            <p:ph type="sldNum" sz="quarter" idx="12"/>
          </p:nvPr>
        </p:nvSpPr>
        <p:spPr bwMode="auto"/>
        <p:txBody>
          <a:bodyPr/>
          <a:lstStyle/>
          <a:p>
            <a:pPr>
              <a:defRPr/>
            </a:pPr>
            <a:fld id="{588D9536-2215-E544-A4D8-EF4883121887}" type="slidenum">
              <a:rPr lang="fr-FR"/>
              <a:t>7</a:t>
            </a:fld>
            <a:endParaRPr lang="fr-FR"/>
          </a:p>
        </p:txBody>
      </p:sp>
      <p:pic>
        <p:nvPicPr>
          <p:cNvPr id="8" name="Image 2"/>
          <p:cNvPicPr>
            <a:picLocks noChangeAspect="1"/>
          </p:cNvPicPr>
          <p:nvPr/>
        </p:nvPicPr>
        <p:blipFill>
          <a:blip r:embed="rId3"/>
          <a:stretch/>
        </p:blipFill>
        <p:spPr bwMode="auto">
          <a:xfrm>
            <a:off x="1451484" y="944561"/>
            <a:ext cx="8856983" cy="3686976"/>
          </a:xfrm>
          <a:prstGeom prst="rect">
            <a:avLst/>
          </a:prstGeom>
        </p:spPr>
      </p:pic>
      <p:sp>
        <p:nvSpPr>
          <p:cNvPr id="9" name="Rectangle 7"/>
          <p:cNvSpPr/>
          <p:nvPr/>
        </p:nvSpPr>
        <p:spPr bwMode="auto">
          <a:xfrm>
            <a:off x="443372" y="5451774"/>
            <a:ext cx="11521280" cy="461665"/>
          </a:xfrm>
          <a:prstGeom prst="rect">
            <a:avLst/>
          </a:prstGeom>
        </p:spPr>
        <p:txBody>
          <a:bodyPr wrap="square">
            <a:spAutoFit/>
          </a:bodyPr>
          <a:lstStyle/>
          <a:p>
            <a:pPr lvl="0">
              <a:spcBef>
                <a:spcPts val="0"/>
              </a:spcBef>
              <a:defRPr/>
            </a:pPr>
            <a:r>
              <a:rPr lang="fr-FR" sz="1200"/>
              <a:t>Osorio F., Dupont L., Camargo M., Palominos P., Peña J.I., Alfaro M. (2019) Design and management of innovation laboratories: Toward a performance assessment tool. </a:t>
            </a:r>
            <a:r>
              <a:rPr lang="fr-FR" sz="1200" i="1"/>
              <a:t>Creativity and Innovation Management</a:t>
            </a:r>
            <a:r>
              <a:rPr lang="fr-FR" sz="1200"/>
              <a:t>, Wiley, 2019, 28 (1), pp.82-100. </a:t>
            </a:r>
            <a:r>
              <a:rPr lang="fr-FR" sz="1200" u="sng">
                <a:hlinkClick r:id="rId4" tooltip="https://onlinelibrary.wiley.com/doi/full/10.1111/caim.12301"/>
              </a:rPr>
              <a:t>〈https://onlinelibrary.wiley.com/doi/full/10.1111/caim.12301〉</a:t>
            </a:r>
            <a:r>
              <a:rPr lang="fr-FR" sz="1200"/>
              <a:t>.</a:t>
            </a:r>
            <a:endParaRPr lang="fr-FR" sz="1200" b="1"/>
          </a:p>
        </p:txBody>
      </p:sp>
      <p:sp>
        <p:nvSpPr>
          <p:cNvPr id="10" name="ZoneTexte 8"/>
          <p:cNvSpPr>
            <a:spLocks/>
          </p:cNvSpPr>
          <p:nvPr/>
        </p:nvSpPr>
        <p:spPr bwMode="auto">
          <a:xfrm>
            <a:off x="1366156" y="4645184"/>
            <a:ext cx="10225136" cy="707886"/>
          </a:xfrm>
          <a:prstGeom prst="rect">
            <a:avLst/>
          </a:prstGeom>
          <a:noFill/>
        </p:spPr>
        <p:txBody>
          <a:bodyPr wrap="square" rtlCol="0">
            <a:spAutoFit/>
          </a:bodyPr>
          <a:lstStyle/>
          <a:p>
            <a:pPr algn="r">
              <a:defRPr/>
            </a:pPr>
            <a:r>
              <a:rPr lang="fr-FR" sz="2000" b="1">
                <a:solidFill>
                  <a:schemeClr val="tx1">
                    <a:lumMod val="65000"/>
                    <a:lumOff val="35000"/>
                  </a:schemeClr>
                </a:solidFill>
              </a:rPr>
              <a:t>En concevant des espaces d’innovation adaptés pour intégrer les usagers et les citoyens dans les projets d’entreprises et de territoires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e la date 1"/>
          <p:cNvSpPr>
            <a:spLocks noGrp="1"/>
          </p:cNvSpPr>
          <p:nvPr>
            <p:ph type="dt" sz="half" idx="10"/>
          </p:nvPr>
        </p:nvSpPr>
        <p:spPr bwMode="auto"/>
        <p:txBody>
          <a:bodyPr/>
          <a:lstStyle/>
          <a:p>
            <a:pPr>
              <a:defRPr/>
            </a:pPr>
            <a:r>
              <a:rPr lang="fr-FR"/>
              <a:t>02/12/2019</a:t>
            </a:r>
            <a:endParaRPr lang="en-GB"/>
          </a:p>
        </p:txBody>
      </p:sp>
      <p:sp>
        <p:nvSpPr>
          <p:cNvPr id="5" name="Espace réservé du pied de page 2"/>
          <p:cNvSpPr>
            <a:spLocks noGrp="1"/>
          </p:cNvSpPr>
          <p:nvPr>
            <p:ph type="ftr" sz="quarter" idx="11"/>
          </p:nvPr>
        </p:nvSpPr>
        <p:spPr bwMode="auto"/>
        <p:txBody>
          <a:bodyPr/>
          <a:lstStyle/>
          <a:p>
            <a:pPr>
              <a:defRPr/>
            </a:pPr>
            <a:r>
              <a:rPr lang="en-GB"/>
              <a:t>UL - ERPI – LF2L -  l.dupont@univ-lorraine.fr</a:t>
            </a:r>
            <a:endParaRPr/>
          </a:p>
        </p:txBody>
      </p:sp>
      <p:sp>
        <p:nvSpPr>
          <p:cNvPr id="6" name="Espace réservé du numéro de diapositive 3"/>
          <p:cNvSpPr>
            <a:spLocks noGrp="1"/>
          </p:cNvSpPr>
          <p:nvPr>
            <p:ph type="sldNum" sz="quarter" idx="12"/>
          </p:nvPr>
        </p:nvSpPr>
        <p:spPr bwMode="auto"/>
        <p:txBody>
          <a:bodyPr/>
          <a:lstStyle/>
          <a:p>
            <a:pPr>
              <a:defRPr/>
            </a:pPr>
            <a:fld id="{7C6A7BA0-782A-DD4D-81F6-00290CB74E62}" type="slidenum">
              <a:rPr lang="en-GB"/>
              <a:t>8</a:t>
            </a:fld>
            <a:endParaRPr lang="en-GB"/>
          </a:p>
        </p:txBody>
      </p:sp>
      <p:sp>
        <p:nvSpPr>
          <p:cNvPr id="7" name="Rectangle 1"/>
          <p:cNvSpPr>
            <a:spLocks/>
          </p:cNvSpPr>
          <p:nvPr/>
        </p:nvSpPr>
        <p:spPr bwMode="auto">
          <a:xfrm>
            <a:off x="802808" y="3592400"/>
            <a:ext cx="4500500" cy="1812480"/>
          </a:xfrm>
          <a:prstGeom prst="rect">
            <a:avLst/>
          </a:prstGeom>
        </p:spPr>
        <p:txBody>
          <a:bodyPr/>
          <a:lstStyle>
            <a:lvl1pPr algn="l">
              <a:spcBef>
                <a:spcPts val="0"/>
              </a:spcBef>
              <a:spcAft>
                <a:spcPts val="0"/>
              </a:spcAft>
              <a:defRPr sz="4000" b="1">
                <a:solidFill>
                  <a:schemeClr val="tx1">
                    <a:lumMod val="50000"/>
                    <a:lumOff val="50000"/>
                  </a:schemeClr>
                </a:solidFill>
                <a:latin typeface="+mj-lt"/>
                <a:ea typeface="ＭＳ Ｐゴシック"/>
                <a:cs typeface="ＭＳ Ｐゴシック"/>
              </a:defRPr>
            </a:lvl1pPr>
            <a:lvl2pPr algn="l">
              <a:spcBef>
                <a:spcPts val="0"/>
              </a:spcBef>
              <a:spcAft>
                <a:spcPts val="0"/>
              </a:spcAft>
              <a:defRPr sz="4000" b="1">
                <a:solidFill>
                  <a:schemeClr val="tx1"/>
                </a:solidFill>
                <a:latin typeface="Arial Narrow"/>
                <a:ea typeface="ＭＳ Ｐゴシック"/>
                <a:cs typeface="ＭＳ Ｐゴシック"/>
              </a:defRPr>
            </a:lvl2pPr>
            <a:lvl3pPr algn="l">
              <a:spcBef>
                <a:spcPts val="0"/>
              </a:spcBef>
              <a:spcAft>
                <a:spcPts val="0"/>
              </a:spcAft>
              <a:defRPr sz="4000" b="1">
                <a:solidFill>
                  <a:schemeClr val="tx1"/>
                </a:solidFill>
                <a:latin typeface="Arial Narrow"/>
                <a:ea typeface="ＭＳ Ｐゴシック"/>
                <a:cs typeface="ＭＳ Ｐゴシック"/>
              </a:defRPr>
            </a:lvl3pPr>
            <a:lvl4pPr algn="l">
              <a:spcBef>
                <a:spcPts val="0"/>
              </a:spcBef>
              <a:spcAft>
                <a:spcPts val="0"/>
              </a:spcAft>
              <a:defRPr sz="4000" b="1">
                <a:solidFill>
                  <a:schemeClr val="tx1"/>
                </a:solidFill>
                <a:latin typeface="Arial Narrow"/>
                <a:ea typeface="ＭＳ Ｐゴシック"/>
                <a:cs typeface="ＭＳ Ｐゴシック"/>
              </a:defRPr>
            </a:lvl4pPr>
            <a:lvl5pPr algn="l">
              <a:spcBef>
                <a:spcPts val="0"/>
              </a:spcBef>
              <a:spcAft>
                <a:spcPts val="0"/>
              </a:spcAft>
              <a:defRPr sz="4000" b="1">
                <a:solidFill>
                  <a:schemeClr val="tx1"/>
                </a:solidFill>
                <a:latin typeface="Arial Narrow"/>
                <a:ea typeface="ＭＳ Ｐゴシック"/>
                <a:cs typeface="ＭＳ Ｐゴシック"/>
              </a:defRPr>
            </a:lvl5pPr>
            <a:lvl6pPr marL="457200" algn="l">
              <a:spcBef>
                <a:spcPts val="0"/>
              </a:spcBef>
              <a:spcAft>
                <a:spcPts val="0"/>
              </a:spcAft>
              <a:defRPr sz="4000" b="1">
                <a:solidFill>
                  <a:schemeClr val="tx1"/>
                </a:solidFill>
                <a:latin typeface="Arial Narrow"/>
              </a:defRPr>
            </a:lvl6pPr>
            <a:lvl7pPr marL="914400" algn="l">
              <a:spcBef>
                <a:spcPts val="0"/>
              </a:spcBef>
              <a:spcAft>
                <a:spcPts val="0"/>
              </a:spcAft>
              <a:defRPr sz="4000" b="1">
                <a:solidFill>
                  <a:schemeClr val="tx1"/>
                </a:solidFill>
                <a:latin typeface="Arial Narrow"/>
              </a:defRPr>
            </a:lvl7pPr>
            <a:lvl8pPr marL="1371600" algn="l">
              <a:spcBef>
                <a:spcPts val="0"/>
              </a:spcBef>
              <a:spcAft>
                <a:spcPts val="0"/>
              </a:spcAft>
              <a:defRPr sz="4000" b="1">
                <a:solidFill>
                  <a:schemeClr val="tx1"/>
                </a:solidFill>
                <a:latin typeface="Arial Narrow"/>
              </a:defRPr>
            </a:lvl8pPr>
            <a:lvl9pPr marL="1828800" algn="l">
              <a:spcBef>
                <a:spcPts val="0"/>
              </a:spcBef>
              <a:spcAft>
                <a:spcPts val="0"/>
              </a:spcAft>
              <a:defRPr sz="4000" b="1">
                <a:solidFill>
                  <a:schemeClr val="tx1"/>
                </a:solidFill>
                <a:latin typeface="Arial Narrow"/>
              </a:defRPr>
            </a:lvl9pPr>
          </a:lstStyle>
          <a:p>
            <a:pPr algn="ctr">
              <a:defRPr/>
            </a:pPr>
            <a:r>
              <a:rPr lang="fr-FR" sz="2800" dirty="0">
                <a:latin typeface="Arial"/>
                <a:ea typeface="Microsoft YaHei"/>
              </a:rPr>
              <a:t>Plate-forme d’évaluation prospective des usages et de l’acceptabilité des innovations</a:t>
            </a:r>
            <a:endParaRPr lang="en-GB" sz="2800" dirty="0">
              <a:latin typeface="Arial"/>
              <a:ea typeface="Microsoft YaHei"/>
            </a:endParaRPr>
          </a:p>
        </p:txBody>
      </p:sp>
      <p:pic>
        <p:nvPicPr>
          <p:cNvPr id="8" name="Picture 5" descr="C:\Users\Laure\Desktop\FabLab\Photos Revue Inno&amp;Ind\IMG_4023.JPG"/>
          <p:cNvPicPr>
            <a:picLocks noChangeAspect="1" noChangeArrowheads="1"/>
          </p:cNvPicPr>
          <p:nvPr/>
        </p:nvPicPr>
        <p:blipFill>
          <a:blip r:embed="rId2"/>
          <a:stretch/>
        </p:blipFill>
        <p:spPr bwMode="auto">
          <a:xfrm>
            <a:off x="5837199" y="968673"/>
            <a:ext cx="5625995" cy="4548559"/>
          </a:xfrm>
          <a:prstGeom prst="rect">
            <a:avLst/>
          </a:prstGeom>
          <a:noFill/>
          <a:ln>
            <a:noFill/>
          </a:ln>
        </p:spPr>
      </p:pic>
      <p:pic>
        <p:nvPicPr>
          <p:cNvPr id="9" name="Image 6" descr="Logo 5x5 cm  Lorraine Fab Living Lab.jpg"/>
          <p:cNvPicPr>
            <a:picLocks noChangeAspect="1"/>
          </p:cNvPicPr>
          <p:nvPr/>
        </p:nvPicPr>
        <p:blipFill>
          <a:blip r:embed="rId3"/>
          <a:srcRect l="9927" t="15971" r="7200" b="16578"/>
          <a:stretch/>
        </p:blipFill>
        <p:spPr bwMode="auto">
          <a:xfrm>
            <a:off x="1973080" y="1455784"/>
            <a:ext cx="2484276" cy="20220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1DF7D-791B-FF4E-90C1-EC7EFC131B97}"/>
              </a:ext>
            </a:extLst>
          </p:cNvPr>
          <p:cNvPicPr>
            <a:picLocks noChangeAspect="1"/>
          </p:cNvPicPr>
          <p:nvPr/>
        </p:nvPicPr>
        <p:blipFill>
          <a:blip r:embed="rId3"/>
          <a:stretch>
            <a:fillRect/>
          </a:stretch>
        </p:blipFill>
        <p:spPr>
          <a:xfrm>
            <a:off x="4719705" y="826169"/>
            <a:ext cx="797059" cy="436398"/>
          </a:xfrm>
          <a:prstGeom prst="rect">
            <a:avLst/>
          </a:prstGeom>
        </p:spPr>
      </p:pic>
      <p:sp>
        <p:nvSpPr>
          <p:cNvPr id="5" name="Ellipse 4">
            <a:extLst>
              <a:ext uri="{FF2B5EF4-FFF2-40B4-BE49-F238E27FC236}">
                <a16:creationId xmlns:a16="http://schemas.microsoft.com/office/drawing/2014/main" id="{7B82FB62-2E7C-174F-9119-B31CD5F7B547}"/>
              </a:ext>
            </a:extLst>
          </p:cNvPr>
          <p:cNvSpPr/>
          <p:nvPr/>
        </p:nvSpPr>
        <p:spPr>
          <a:xfrm>
            <a:off x="5886873" y="2069118"/>
            <a:ext cx="2422152" cy="1321228"/>
          </a:xfrm>
          <a:prstGeom prst="ellipse">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7" name="Image 16" descr="IMG_4151.jpg"/>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4796" t="9457" b="8600"/>
          <a:stretch/>
        </p:blipFill>
        <p:spPr>
          <a:xfrm>
            <a:off x="374823" y="2447390"/>
            <a:ext cx="1947916" cy="1908957"/>
          </a:xfrm>
          <a:prstGeom prst="rect">
            <a:avLst/>
          </a:prstGeom>
        </p:spPr>
      </p:pic>
      <p:sp>
        <p:nvSpPr>
          <p:cNvPr id="2" name="Espace réservé de la date 1"/>
          <p:cNvSpPr>
            <a:spLocks noGrp="1"/>
          </p:cNvSpPr>
          <p:nvPr>
            <p:ph type="dt" sz="half" idx="10"/>
          </p:nvPr>
        </p:nvSpPr>
        <p:spPr/>
        <p:txBody>
          <a:bodyPr/>
          <a:lstStyle/>
          <a:p>
            <a:pPr>
              <a:defRPr/>
            </a:pPr>
            <a:fld id="{F2871156-1CA4-B746-86D5-48F33DFF213D}" type="datetime1">
              <a:rPr lang="fr-FR" smtClean="0"/>
              <a:t>01/04/2022</a:t>
            </a:fld>
            <a:endParaRPr lang="fr"/>
          </a:p>
        </p:txBody>
      </p:sp>
      <p:sp>
        <p:nvSpPr>
          <p:cNvPr id="3" name="Espace réservé du pied de page 2"/>
          <p:cNvSpPr>
            <a:spLocks noGrp="1"/>
          </p:cNvSpPr>
          <p:nvPr>
            <p:ph type="ftr" sz="quarter" idx="11"/>
          </p:nvPr>
        </p:nvSpPr>
        <p:spPr/>
        <p:txBody>
          <a:bodyPr/>
          <a:lstStyle/>
          <a:p>
            <a:pPr>
              <a:defRPr/>
            </a:pPr>
            <a:r>
              <a:rPr lang="fr"/>
              <a:t>UL - ERPI – LF2L -  l.dupont@univ-lorraine.fr</a:t>
            </a:r>
          </a:p>
        </p:txBody>
      </p:sp>
      <p:sp>
        <p:nvSpPr>
          <p:cNvPr id="18" name="Espace réservé du numéro de diapositive 17"/>
          <p:cNvSpPr>
            <a:spLocks noGrp="1"/>
          </p:cNvSpPr>
          <p:nvPr>
            <p:ph type="sldNum" sz="quarter" idx="12"/>
          </p:nvPr>
        </p:nvSpPr>
        <p:spPr/>
        <p:txBody>
          <a:bodyPr/>
          <a:lstStyle/>
          <a:p>
            <a:pPr>
              <a:defRPr/>
            </a:pPr>
            <a:fld id="{7C6A7BA0-782A-DD4D-81F6-00290CB74E62}" type="slidenum">
              <a:rPr lang="fr" smtClean="0">
                <a:solidFill>
                  <a:prstClr val="white"/>
                </a:solidFill>
              </a:rPr>
              <a:pPr>
                <a:defRPr/>
              </a:pPr>
              <a:t>9</a:t>
            </a:fld>
            <a:endParaRPr lang="fr">
              <a:solidFill>
                <a:prstClr val="white"/>
              </a:solidFill>
            </a:endParaRPr>
          </a:p>
        </p:txBody>
      </p:sp>
      <p:pic>
        <p:nvPicPr>
          <p:cNvPr id="10" name="Image 9" descr="IMG_6867.JPG"/>
          <p:cNvPicPr>
            <a:picLocks noChangeAspect="1"/>
          </p:cNvPicPr>
          <p:nvPr/>
        </p:nvPicPr>
        <p:blipFill rotWithShape="1">
          <a:blip r:embed="rId6" cstate="print">
            <a:extLst>
              <a:ext uri="{28A0092B-C50C-407E-A947-70E740481C1C}">
                <a14:useLocalDpi xmlns:a14="http://schemas.microsoft.com/office/drawing/2010/main" val="0"/>
              </a:ext>
            </a:extLst>
          </a:blip>
          <a:srcRect l="61411" t="35423" r="7639" b="18864"/>
          <a:stretch/>
        </p:blipFill>
        <p:spPr>
          <a:xfrm>
            <a:off x="7932204" y="4424554"/>
            <a:ext cx="1228205" cy="1360563"/>
          </a:xfrm>
          <a:prstGeom prst="rect">
            <a:avLst/>
          </a:prstGeom>
        </p:spPr>
      </p:pic>
      <p:pic>
        <p:nvPicPr>
          <p:cNvPr id="11" name="Image 10" descr="Macintosh HD:Users:laurentdupont:Documents:Professionnel:Université-Enseignement:Plates-formes:2014 LFLL:Visuel LFLL:Photos LFLL:IMG_6865.JPG"/>
          <p:cNvPicPr/>
          <p:nvPr/>
        </p:nvPicPr>
        <p:blipFill rotWithShape="1">
          <a:blip r:embed="rId7" cstate="print">
            <a:extLst>
              <a:ext uri="{28A0092B-C50C-407E-A947-70E740481C1C}">
                <a14:useLocalDpi xmlns:a14="http://schemas.microsoft.com/office/drawing/2010/main"/>
              </a:ext>
            </a:extLst>
          </a:blip>
          <a:srcRect t="11522" r="2126" b="9254"/>
          <a:stretch/>
        </p:blipFill>
        <p:spPr bwMode="auto">
          <a:xfrm>
            <a:off x="2384318" y="4437112"/>
            <a:ext cx="5439874" cy="1347729"/>
          </a:xfrm>
          <a:prstGeom prst="rect">
            <a:avLst/>
          </a:prstGeom>
          <a:noFill/>
          <a:ln>
            <a:noFill/>
          </a:ln>
        </p:spPr>
      </p:pic>
      <p:pic>
        <p:nvPicPr>
          <p:cNvPr id="28" name="Image 27" descr="Macintosh HD:Users:laurentdupont:Desktop:Capture d’écran 2014-09-23 à 16.53.15.png"/>
          <p:cNvPicPr/>
          <p:nvPr/>
        </p:nvPicPr>
        <p:blipFill>
          <a:blip r:embed="rId8">
            <a:extLst>
              <a:ext uri="{28A0092B-C50C-407E-A947-70E740481C1C}">
                <a14:useLocalDpi xmlns:a14="http://schemas.microsoft.com/office/drawing/2010/main" val="0"/>
              </a:ext>
            </a:extLst>
          </a:blip>
          <a:srcRect/>
          <a:stretch>
            <a:fillRect/>
          </a:stretch>
        </p:blipFill>
        <p:spPr bwMode="auto">
          <a:xfrm>
            <a:off x="378095" y="1461921"/>
            <a:ext cx="1933815" cy="924612"/>
          </a:xfrm>
          <a:prstGeom prst="rect">
            <a:avLst/>
          </a:prstGeom>
          <a:noFill/>
          <a:ln>
            <a:noFill/>
          </a:ln>
        </p:spPr>
      </p:pic>
      <p:pic>
        <p:nvPicPr>
          <p:cNvPr id="27" name="Image 26" descr="Logo 5x5 cm  Lorraine Fab Living Lab.jpg"/>
          <p:cNvPicPr>
            <a:picLocks noChangeAspect="1"/>
          </p:cNvPicPr>
          <p:nvPr/>
        </p:nvPicPr>
        <p:blipFill rotWithShape="1">
          <a:blip r:embed="rId9">
            <a:extLst>
              <a:ext uri="{28A0092B-C50C-407E-A947-70E740481C1C}">
                <a14:useLocalDpi xmlns:a14="http://schemas.microsoft.com/office/drawing/2010/main" val="0"/>
              </a:ext>
            </a:extLst>
          </a:blip>
          <a:srcRect l="9927" t="15971" r="7200" b="16578"/>
          <a:stretch/>
        </p:blipFill>
        <p:spPr>
          <a:xfrm>
            <a:off x="698859" y="281962"/>
            <a:ext cx="1152128" cy="937753"/>
          </a:xfrm>
          <a:prstGeom prst="rect">
            <a:avLst/>
          </a:prstGeom>
        </p:spPr>
      </p:pic>
      <p:sp>
        <p:nvSpPr>
          <p:cNvPr id="40" name="Rectangle 1"/>
          <p:cNvSpPr txBox="1">
            <a:spLocks noChangeArrowheads="1"/>
          </p:cNvSpPr>
          <p:nvPr/>
        </p:nvSpPr>
        <p:spPr>
          <a:xfrm>
            <a:off x="3788293" y="91803"/>
            <a:ext cx="6719550" cy="684076"/>
          </a:xfrm>
          <a:prstGeom prst="rect">
            <a:avLst/>
          </a:prstGeom>
        </p:spPr>
        <p:txBody>
          <a:bodyPr/>
          <a:lstStyle>
            <a:lvl1pPr algn="l" rtl="0" eaLnBrk="0" fontAlgn="base" hangingPunct="0">
              <a:spcBef>
                <a:spcPct val="0"/>
              </a:spcBef>
              <a:spcAft>
                <a:spcPct val="0"/>
              </a:spcAft>
              <a:defRPr sz="4000" b="1">
                <a:solidFill>
                  <a:schemeClr val="tx1">
                    <a:lumMod val="50000"/>
                    <a:lumOff val="50000"/>
                  </a:schemeClr>
                </a:solidFill>
                <a:latin typeface="+mj-lt"/>
                <a:ea typeface="ＭＳ Ｐゴシック" charset="0"/>
                <a:cs typeface="ＭＳ Ｐゴシック" charset="0"/>
              </a:defRPr>
            </a:lvl1pPr>
            <a:lvl2pPr algn="l" rtl="0" eaLnBrk="0" fontAlgn="base" hangingPunct="0">
              <a:spcBef>
                <a:spcPct val="0"/>
              </a:spcBef>
              <a:spcAft>
                <a:spcPct val="0"/>
              </a:spcAft>
              <a:defRPr sz="4000" b="1">
                <a:solidFill>
                  <a:schemeClr val="tx1"/>
                </a:solidFill>
                <a:latin typeface="Arial Narrow" pitchFamily="34" charset="0"/>
                <a:ea typeface="ＭＳ Ｐゴシック" charset="0"/>
                <a:cs typeface="ＭＳ Ｐゴシック" charset="0"/>
              </a:defRPr>
            </a:lvl2pPr>
            <a:lvl3pPr algn="l" rtl="0" eaLnBrk="0" fontAlgn="base" hangingPunct="0">
              <a:spcBef>
                <a:spcPct val="0"/>
              </a:spcBef>
              <a:spcAft>
                <a:spcPct val="0"/>
              </a:spcAft>
              <a:defRPr sz="4000" b="1">
                <a:solidFill>
                  <a:schemeClr val="tx1"/>
                </a:solidFill>
                <a:latin typeface="Arial Narrow" pitchFamily="34" charset="0"/>
                <a:ea typeface="ＭＳ Ｐゴシック" charset="0"/>
                <a:cs typeface="ＭＳ Ｐゴシック" charset="0"/>
              </a:defRPr>
            </a:lvl3pPr>
            <a:lvl4pPr algn="l" rtl="0" eaLnBrk="0" fontAlgn="base" hangingPunct="0">
              <a:spcBef>
                <a:spcPct val="0"/>
              </a:spcBef>
              <a:spcAft>
                <a:spcPct val="0"/>
              </a:spcAft>
              <a:defRPr sz="4000" b="1">
                <a:solidFill>
                  <a:schemeClr val="tx1"/>
                </a:solidFill>
                <a:latin typeface="Arial Narrow" pitchFamily="34" charset="0"/>
                <a:ea typeface="ＭＳ Ｐゴシック" charset="0"/>
                <a:cs typeface="ＭＳ Ｐゴシック" charset="0"/>
              </a:defRPr>
            </a:lvl4pPr>
            <a:lvl5pPr algn="l" rtl="0" eaLnBrk="0" fontAlgn="base" hangingPunct="0">
              <a:spcBef>
                <a:spcPct val="0"/>
              </a:spcBef>
              <a:spcAft>
                <a:spcPct val="0"/>
              </a:spcAft>
              <a:defRPr sz="4000" b="1">
                <a:solidFill>
                  <a:schemeClr val="tx1"/>
                </a:solidFill>
                <a:latin typeface="Arial Narrow" pitchFamily="34" charset="0"/>
                <a:ea typeface="ＭＳ Ｐゴシック" charset="0"/>
                <a:cs typeface="ＭＳ Ｐゴシック" charset="0"/>
              </a:defRPr>
            </a:lvl5pPr>
            <a:lvl6pPr marL="457200" algn="l" rtl="0" fontAlgn="base">
              <a:spcBef>
                <a:spcPct val="0"/>
              </a:spcBef>
              <a:spcAft>
                <a:spcPct val="0"/>
              </a:spcAft>
              <a:defRPr sz="4000" b="1">
                <a:solidFill>
                  <a:schemeClr val="tx1"/>
                </a:solidFill>
                <a:latin typeface="Arial Narrow" pitchFamily="34" charset="0"/>
              </a:defRPr>
            </a:lvl6pPr>
            <a:lvl7pPr marL="914400" algn="l" rtl="0" fontAlgn="base">
              <a:spcBef>
                <a:spcPct val="0"/>
              </a:spcBef>
              <a:spcAft>
                <a:spcPct val="0"/>
              </a:spcAft>
              <a:defRPr sz="4000" b="1">
                <a:solidFill>
                  <a:schemeClr val="tx1"/>
                </a:solidFill>
                <a:latin typeface="Arial Narrow" pitchFamily="34" charset="0"/>
              </a:defRPr>
            </a:lvl7pPr>
            <a:lvl8pPr marL="1371600" algn="l" rtl="0" fontAlgn="base">
              <a:spcBef>
                <a:spcPct val="0"/>
              </a:spcBef>
              <a:spcAft>
                <a:spcPct val="0"/>
              </a:spcAft>
              <a:defRPr sz="4000" b="1">
                <a:solidFill>
                  <a:schemeClr val="tx1"/>
                </a:solidFill>
                <a:latin typeface="Arial Narrow" pitchFamily="34" charset="0"/>
              </a:defRPr>
            </a:lvl8pPr>
            <a:lvl9pPr marL="1828800" algn="l" rtl="0" fontAlgn="base">
              <a:spcBef>
                <a:spcPct val="0"/>
              </a:spcBef>
              <a:spcAft>
                <a:spcPct val="0"/>
              </a:spcAft>
              <a:defRPr sz="4000" b="1">
                <a:solidFill>
                  <a:schemeClr val="tx1"/>
                </a:solidFill>
                <a:latin typeface="Arial Narrow" pitchFamily="34" charset="0"/>
              </a:defRPr>
            </a:lvl9pPr>
          </a:lstStyle>
          <a:p>
            <a:pPr algn="ctr" eaLnBrk="1"/>
            <a:r>
              <a:rPr lang="fr" sz="2800" dirty="0">
                <a:latin typeface="Arial" charset="0"/>
                <a:ea typeface="Microsoft YaHei" charset="0"/>
              </a:rPr>
              <a:t>Ecosystème collaboratif</a:t>
            </a:r>
          </a:p>
        </p:txBody>
      </p:sp>
      <p:sp>
        <p:nvSpPr>
          <p:cNvPr id="78" name="ZoneTexte 77"/>
          <p:cNvSpPr txBox="1"/>
          <p:nvPr/>
        </p:nvSpPr>
        <p:spPr>
          <a:xfrm>
            <a:off x="5979275" y="2312876"/>
            <a:ext cx="2268252" cy="830997"/>
          </a:xfrm>
          <a:prstGeom prst="rect">
            <a:avLst/>
          </a:prstGeom>
          <a:noFill/>
        </p:spPr>
        <p:txBody>
          <a:bodyPr wrap="square" rtlCol="0">
            <a:spAutoFit/>
          </a:bodyPr>
          <a:lstStyle/>
          <a:p>
            <a:pPr algn="ctr"/>
            <a:r>
              <a:rPr lang="fr" sz="1600" b="1" dirty="0"/>
              <a:t>Communautés de pratiques croisées et complémentaires</a:t>
            </a:r>
          </a:p>
        </p:txBody>
      </p:sp>
      <p:pic>
        <p:nvPicPr>
          <p:cNvPr id="49" name="Image 48">
            <a:extLst>
              <a:ext uri="{FF2B5EF4-FFF2-40B4-BE49-F238E27FC236}">
                <a16:creationId xmlns:a16="http://schemas.microsoft.com/office/drawing/2014/main" id="{11EFE089-B84E-3341-AEB2-225A0862F463}"/>
              </a:ext>
            </a:extLst>
          </p:cNvPr>
          <p:cNvPicPr>
            <a:picLocks noChangeAspect="1"/>
          </p:cNvPicPr>
          <p:nvPr/>
        </p:nvPicPr>
        <p:blipFill>
          <a:blip r:embed="rId10"/>
          <a:stretch>
            <a:fillRect/>
          </a:stretch>
        </p:blipFill>
        <p:spPr>
          <a:xfrm>
            <a:off x="12495149" y="4437112"/>
            <a:ext cx="1642724" cy="1347034"/>
          </a:xfrm>
          <a:prstGeom prst="rect">
            <a:avLst/>
          </a:prstGeom>
        </p:spPr>
      </p:pic>
      <p:pic>
        <p:nvPicPr>
          <p:cNvPr id="55" name="Image 54" descr="IMG_3926.jpg">
            <a:extLst>
              <a:ext uri="{FF2B5EF4-FFF2-40B4-BE49-F238E27FC236}">
                <a16:creationId xmlns:a16="http://schemas.microsoft.com/office/drawing/2014/main" id="{E8C10B90-4E7E-3548-857E-E94C24CB29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2126" y="4419593"/>
            <a:ext cx="2377398" cy="1361013"/>
          </a:xfrm>
          <a:prstGeom prst="rect">
            <a:avLst/>
          </a:prstGeom>
        </p:spPr>
      </p:pic>
      <p:pic>
        <p:nvPicPr>
          <p:cNvPr id="7" name="Image 6">
            <a:extLst>
              <a:ext uri="{FF2B5EF4-FFF2-40B4-BE49-F238E27FC236}">
                <a16:creationId xmlns:a16="http://schemas.microsoft.com/office/drawing/2014/main" id="{CFF0755C-D559-E149-9D1B-199E6915D003}"/>
              </a:ext>
            </a:extLst>
          </p:cNvPr>
          <p:cNvPicPr>
            <a:picLocks noChangeAspect="1"/>
          </p:cNvPicPr>
          <p:nvPr/>
        </p:nvPicPr>
        <p:blipFill rotWithShape="1">
          <a:blip r:embed="rId12">
            <a:extLst>
              <a:ext uri="{28A0092B-C50C-407E-A947-70E740481C1C}">
                <a14:useLocalDpi xmlns:a14="http://schemas.microsoft.com/office/drawing/2010/main" val="0"/>
              </a:ext>
            </a:extLst>
          </a:blip>
          <a:srcRect l="6585" r="12890"/>
          <a:stretch/>
        </p:blipFill>
        <p:spPr>
          <a:xfrm>
            <a:off x="374822" y="4437112"/>
            <a:ext cx="1938536" cy="1354168"/>
          </a:xfrm>
          <a:prstGeom prst="rect">
            <a:avLst/>
          </a:prstGeom>
        </p:spPr>
      </p:pic>
      <p:pic>
        <p:nvPicPr>
          <p:cNvPr id="72" name="Picture 2" descr="http://iutnb.univ-lorraine.fr/sites/iutnb.univ-lorraine.fr/files/logo_iut.png">
            <a:extLst>
              <a:ext uri="{FF2B5EF4-FFF2-40B4-BE49-F238E27FC236}">
                <a16:creationId xmlns:a16="http://schemas.microsoft.com/office/drawing/2014/main" id="{B23B2305-AB5A-F746-A6AA-52F44136BD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61586" y="3840313"/>
            <a:ext cx="1594243" cy="44043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École Centrale Paris - Wikipedia">
            <a:extLst>
              <a:ext uri="{FF2B5EF4-FFF2-40B4-BE49-F238E27FC236}">
                <a16:creationId xmlns:a16="http://schemas.microsoft.com/office/drawing/2014/main" id="{901A5618-B770-4342-A321-9562DA0CD8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561586" y="2558967"/>
            <a:ext cx="671329" cy="52599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e 19">
            <a:extLst>
              <a:ext uri="{FF2B5EF4-FFF2-40B4-BE49-F238E27FC236}">
                <a16:creationId xmlns:a16="http://schemas.microsoft.com/office/drawing/2014/main" id="{8F227A76-0EA8-6844-8D45-864DEFA56F75}"/>
              </a:ext>
            </a:extLst>
          </p:cNvPr>
          <p:cNvGrpSpPr/>
          <p:nvPr/>
        </p:nvGrpSpPr>
        <p:grpSpPr>
          <a:xfrm>
            <a:off x="2450572" y="416874"/>
            <a:ext cx="3066378" cy="2109134"/>
            <a:chOff x="2476496" y="614060"/>
            <a:chExt cx="3066378" cy="2109134"/>
          </a:xfrm>
        </p:grpSpPr>
        <p:pic>
          <p:nvPicPr>
            <p:cNvPr id="77" name="Image 76"/>
            <p:cNvPicPr>
              <a:picLocks noChangeAspect="1"/>
            </p:cNvPicPr>
            <p:nvPr/>
          </p:nvPicPr>
          <p:blipFill>
            <a:blip r:embed="rId15"/>
            <a:stretch>
              <a:fillRect/>
            </a:stretch>
          </p:blipFill>
          <p:spPr>
            <a:xfrm>
              <a:off x="3256043" y="1642550"/>
              <a:ext cx="899592" cy="533968"/>
            </a:xfrm>
            <a:prstGeom prst="rect">
              <a:avLst/>
            </a:prstGeom>
          </p:spPr>
        </p:pic>
        <p:pic>
          <p:nvPicPr>
            <p:cNvPr id="81" name="Image 1" descr="logo-erpi-ul.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560376" y="1129200"/>
              <a:ext cx="1037993" cy="504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 name="Image 81" descr="ENSGSI-Logo institutionel Q° - copie.jpg"/>
            <p:cNvPicPr>
              <a:picLocks noChangeAspect="1"/>
            </p:cNvPicPr>
            <p:nvPr/>
          </p:nvPicPr>
          <p:blipFill rotWithShape="1">
            <a:blip r:embed="rId17" cstate="print">
              <a:extLst>
                <a:ext uri="{28A0092B-C50C-407E-A947-70E740481C1C}">
                  <a14:useLocalDpi xmlns:a14="http://schemas.microsoft.com/office/drawing/2010/main" val="0"/>
                </a:ext>
              </a:extLst>
            </a:blip>
            <a:srcRect b="15754"/>
            <a:stretch/>
          </p:blipFill>
          <p:spPr>
            <a:xfrm>
              <a:off x="4106178" y="1105799"/>
              <a:ext cx="729956" cy="592719"/>
            </a:xfrm>
            <a:prstGeom prst="rect">
              <a:avLst/>
            </a:prstGeom>
          </p:spPr>
        </p:pic>
        <p:sp>
          <p:nvSpPr>
            <p:cNvPr id="83" name="ZoneTexte 82"/>
            <p:cNvSpPr txBox="1"/>
            <p:nvPr/>
          </p:nvSpPr>
          <p:spPr>
            <a:xfrm>
              <a:off x="2476496" y="2199974"/>
              <a:ext cx="2986404" cy="523220"/>
            </a:xfrm>
            <a:prstGeom prst="rect">
              <a:avLst/>
            </a:prstGeom>
            <a:noFill/>
          </p:spPr>
          <p:txBody>
            <a:bodyPr wrap="square" rtlCol="0">
              <a:spAutoFit/>
            </a:bodyPr>
            <a:lstStyle/>
            <a:p>
              <a:pPr algn="ctr"/>
              <a:r>
                <a:rPr lang="fr" sz="1400" b="1" dirty="0">
                  <a:solidFill>
                    <a:srgbClr val="51197D"/>
                  </a:solidFill>
                </a:rPr>
                <a:t>Un</a:t>
              </a:r>
              <a:r>
                <a:rPr lang="fr" sz="1400" b="1" dirty="0">
                  <a:solidFill>
                    <a:srgbClr val="FF8100"/>
                  </a:solidFill>
                </a:rPr>
                <a:t>i</a:t>
              </a:r>
              <a:r>
                <a:rPr lang="fr" sz="1400" b="1" dirty="0">
                  <a:solidFill>
                    <a:srgbClr val="51197D"/>
                  </a:solidFill>
                </a:rPr>
                <a:t>vers</a:t>
              </a:r>
              <a:r>
                <a:rPr lang="fr" sz="1400" b="1" dirty="0">
                  <a:solidFill>
                    <a:srgbClr val="FF8100"/>
                  </a:solidFill>
                </a:rPr>
                <a:t>i</a:t>
              </a:r>
              <a:r>
                <a:rPr lang="fr" sz="1400" b="1" dirty="0">
                  <a:solidFill>
                    <a:srgbClr val="51197D"/>
                  </a:solidFill>
                </a:rPr>
                <a:t>ta</a:t>
              </a:r>
              <a:r>
                <a:rPr lang="fr" sz="1400" b="1" dirty="0">
                  <a:solidFill>
                    <a:srgbClr val="FF8100"/>
                  </a:solidFill>
                </a:rPr>
                <a:t>i</a:t>
              </a:r>
              <a:r>
                <a:rPr lang="fr" sz="1400" b="1" dirty="0">
                  <a:solidFill>
                    <a:srgbClr val="51197D"/>
                  </a:solidFill>
                </a:rPr>
                <a:t>res / Chercheurs / Etud</a:t>
              </a:r>
              <a:r>
                <a:rPr lang="fr" sz="1400" b="1" dirty="0">
                  <a:solidFill>
                    <a:srgbClr val="FF8100"/>
                  </a:solidFill>
                </a:rPr>
                <a:t>i</a:t>
              </a:r>
              <a:r>
                <a:rPr lang="fr" sz="1400" b="1" dirty="0">
                  <a:solidFill>
                    <a:srgbClr val="51197D"/>
                  </a:solidFill>
                </a:rPr>
                <a:t>ants</a:t>
              </a:r>
            </a:p>
          </p:txBody>
        </p:sp>
        <p:pic>
          <p:nvPicPr>
            <p:cNvPr id="109" name="Image 27" descr="ESIAL6.png"/>
            <p:cNvPicPr>
              <a:picLocks noChangeAspect="1"/>
            </p:cNvPicPr>
            <p:nvPr/>
          </p:nvPicPr>
          <p:blipFill>
            <a:blip r:embed="rId18" cstate="print"/>
            <a:srcRect r="51820"/>
            <a:stretch>
              <a:fillRect/>
            </a:stretch>
          </p:blipFill>
          <p:spPr bwMode="auto">
            <a:xfrm>
              <a:off x="4922110" y="1429219"/>
              <a:ext cx="620764" cy="270932"/>
            </a:xfrm>
            <a:prstGeom prst="rect">
              <a:avLst/>
            </a:prstGeom>
            <a:noFill/>
            <a:ln w="9525">
              <a:noFill/>
              <a:miter lim="800000"/>
              <a:headEnd/>
              <a:tailEnd/>
            </a:ln>
          </p:spPr>
        </p:pic>
        <p:pic>
          <p:nvPicPr>
            <p:cNvPr id="110" name="Image 109" descr="logo ICEEL - IC-gran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16616" y="1710481"/>
              <a:ext cx="985658" cy="340547"/>
            </a:xfrm>
            <a:prstGeom prst="rect">
              <a:avLst/>
            </a:prstGeom>
          </p:spPr>
        </p:pic>
        <p:pic>
          <p:nvPicPr>
            <p:cNvPr id="111" name="Image 110"/>
            <p:cNvPicPr>
              <a:picLocks noChangeAspect="1"/>
            </p:cNvPicPr>
            <p:nvPr/>
          </p:nvPicPr>
          <p:blipFill>
            <a:blip r:embed="rId20"/>
            <a:stretch>
              <a:fillRect/>
            </a:stretch>
          </p:blipFill>
          <p:spPr>
            <a:xfrm>
              <a:off x="2476496" y="1619094"/>
              <a:ext cx="1008112" cy="504056"/>
            </a:xfrm>
            <a:prstGeom prst="rect">
              <a:avLst/>
            </a:prstGeom>
          </p:spPr>
        </p:pic>
        <p:pic>
          <p:nvPicPr>
            <p:cNvPr id="59" name="Image 58">
              <a:extLst>
                <a:ext uri="{FF2B5EF4-FFF2-40B4-BE49-F238E27FC236}">
                  <a16:creationId xmlns:a16="http://schemas.microsoft.com/office/drawing/2014/main" id="{1904F544-80ED-2E41-BB16-4002141CFC2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34821" y="614060"/>
              <a:ext cx="2198637" cy="463775"/>
            </a:xfrm>
            <a:prstGeom prst="rect">
              <a:avLst/>
            </a:prstGeom>
          </p:spPr>
        </p:pic>
      </p:grpSp>
      <p:pic>
        <p:nvPicPr>
          <p:cNvPr id="114" name="Image 113">
            <a:extLst>
              <a:ext uri="{FF2B5EF4-FFF2-40B4-BE49-F238E27FC236}">
                <a16:creationId xmlns:a16="http://schemas.microsoft.com/office/drawing/2014/main" id="{3ADFC401-5CA2-2544-8B5E-96E8972793D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77498" y="1546766"/>
            <a:ext cx="473235" cy="383483"/>
          </a:xfrm>
          <a:prstGeom prst="rect">
            <a:avLst/>
          </a:prstGeom>
        </p:spPr>
      </p:pic>
      <p:pic>
        <p:nvPicPr>
          <p:cNvPr id="64" name="Image 63" descr="Logo 5x5 cm  Lorraine Fab Living Lab.jpg">
            <a:extLst>
              <a:ext uri="{FF2B5EF4-FFF2-40B4-BE49-F238E27FC236}">
                <a16:creationId xmlns:a16="http://schemas.microsoft.com/office/drawing/2014/main" id="{73F813F4-FA5C-3A43-8B32-90898C5AA7FC}"/>
              </a:ext>
            </a:extLst>
          </p:cNvPr>
          <p:cNvPicPr>
            <a:picLocks noChangeAspect="1"/>
          </p:cNvPicPr>
          <p:nvPr/>
        </p:nvPicPr>
        <p:blipFill rotWithShape="1">
          <a:blip r:embed="rId9">
            <a:extLst>
              <a:ext uri="{28A0092B-C50C-407E-A947-70E740481C1C}">
                <a14:useLocalDpi xmlns:a14="http://schemas.microsoft.com/office/drawing/2010/main" val="0"/>
              </a:ext>
            </a:extLst>
          </a:blip>
          <a:srcRect l="9927" t="15971" r="7200" b="16578"/>
          <a:stretch/>
        </p:blipFill>
        <p:spPr>
          <a:xfrm>
            <a:off x="6849526" y="1978918"/>
            <a:ext cx="527750" cy="429552"/>
          </a:xfrm>
          <a:prstGeom prst="rect">
            <a:avLst/>
          </a:prstGeom>
        </p:spPr>
      </p:pic>
      <p:cxnSp>
        <p:nvCxnSpPr>
          <p:cNvPr id="8" name="Connecteur droit avec flèche 7">
            <a:extLst>
              <a:ext uri="{FF2B5EF4-FFF2-40B4-BE49-F238E27FC236}">
                <a16:creationId xmlns:a16="http://schemas.microsoft.com/office/drawing/2014/main" id="{4AB941BA-D6F4-AC41-9C47-D33D1B78A68C}"/>
              </a:ext>
            </a:extLst>
          </p:cNvPr>
          <p:cNvCxnSpPr>
            <a:cxnSpLocks/>
          </p:cNvCxnSpPr>
          <p:nvPr/>
        </p:nvCxnSpPr>
        <p:spPr>
          <a:xfrm flipH="1" flipV="1">
            <a:off x="5886873" y="1924227"/>
            <a:ext cx="719985" cy="349990"/>
          </a:xfrm>
          <a:prstGeom prst="straightConnector1">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Connecteur droit avec flèche 79">
            <a:extLst>
              <a:ext uri="{FF2B5EF4-FFF2-40B4-BE49-F238E27FC236}">
                <a16:creationId xmlns:a16="http://schemas.microsoft.com/office/drawing/2014/main" id="{6241067F-C036-0D45-86CA-9B516A69E973}"/>
              </a:ext>
            </a:extLst>
          </p:cNvPr>
          <p:cNvCxnSpPr>
            <a:cxnSpLocks/>
          </p:cNvCxnSpPr>
          <p:nvPr/>
        </p:nvCxnSpPr>
        <p:spPr>
          <a:xfrm flipH="1">
            <a:off x="7630652" y="1888612"/>
            <a:ext cx="534694" cy="414196"/>
          </a:xfrm>
          <a:prstGeom prst="straightConnector1">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4" name="Picture 2" descr="https://www.tuba-mulhouse.fr/wp-content/uploads/2018/03/tuba_logo_footer.jpg">
            <a:extLst>
              <a:ext uri="{FF2B5EF4-FFF2-40B4-BE49-F238E27FC236}">
                <a16:creationId xmlns:a16="http://schemas.microsoft.com/office/drawing/2014/main" id="{3EC58C43-160F-1548-A0BD-7B620C33B03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734047" y="2134247"/>
            <a:ext cx="410162" cy="35391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e 12">
            <a:extLst>
              <a:ext uri="{FF2B5EF4-FFF2-40B4-BE49-F238E27FC236}">
                <a16:creationId xmlns:a16="http://schemas.microsoft.com/office/drawing/2014/main" id="{4AC171A7-66A5-CE4E-8910-4FAA756A8C53}"/>
              </a:ext>
            </a:extLst>
          </p:cNvPr>
          <p:cNvGrpSpPr/>
          <p:nvPr/>
        </p:nvGrpSpPr>
        <p:grpSpPr>
          <a:xfrm>
            <a:off x="7919588" y="397279"/>
            <a:ext cx="3845075" cy="2126485"/>
            <a:chOff x="7919588" y="397279"/>
            <a:chExt cx="3845075" cy="2126485"/>
          </a:xfrm>
        </p:grpSpPr>
        <p:pic>
          <p:nvPicPr>
            <p:cNvPr id="88" name="Image 87" descr="logo_adherent.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19588" y="1072217"/>
              <a:ext cx="648072" cy="648072"/>
            </a:xfrm>
            <a:prstGeom prst="rect">
              <a:avLst/>
            </a:prstGeom>
          </p:spPr>
        </p:pic>
        <p:pic>
          <p:nvPicPr>
            <p:cNvPr id="89" name="Image 88" descr="Logo F2L.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711421" y="1748902"/>
              <a:ext cx="1053242" cy="432048"/>
            </a:xfrm>
            <a:prstGeom prst="rect">
              <a:avLst/>
            </a:prstGeom>
          </p:spPr>
        </p:pic>
        <p:pic>
          <p:nvPicPr>
            <p:cNvPr id="90" name="Image 89" descr="fablab_logo_big1.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04254" y="1838429"/>
              <a:ext cx="1159375" cy="360040"/>
            </a:xfrm>
            <a:prstGeom prst="rect">
              <a:avLst/>
            </a:prstGeom>
          </p:spPr>
        </p:pic>
        <p:sp>
          <p:nvSpPr>
            <p:cNvPr id="92" name="ZoneTexte 91"/>
            <p:cNvSpPr txBox="1"/>
            <p:nvPr/>
          </p:nvSpPr>
          <p:spPr>
            <a:xfrm>
              <a:off x="8197171" y="2215987"/>
              <a:ext cx="3318980" cy="307777"/>
            </a:xfrm>
            <a:prstGeom prst="rect">
              <a:avLst/>
            </a:prstGeom>
            <a:noFill/>
          </p:spPr>
          <p:txBody>
            <a:bodyPr wrap="square" rtlCol="0">
              <a:spAutoFit/>
            </a:bodyPr>
            <a:lstStyle/>
            <a:p>
              <a:r>
                <a:rPr lang="fr" sz="1400" b="1" dirty="0">
                  <a:solidFill>
                    <a:srgbClr val="51197D"/>
                  </a:solidFill>
                </a:rPr>
                <a:t>Réseaux</a:t>
              </a:r>
              <a:r>
                <a:rPr lang="fr" sz="1400" b="1" dirty="0">
                  <a:solidFill>
                    <a:srgbClr val="FF8100"/>
                  </a:solidFill>
                </a:rPr>
                <a:t> i</a:t>
              </a:r>
              <a:r>
                <a:rPr lang="fr" sz="1400" b="1" dirty="0">
                  <a:solidFill>
                    <a:srgbClr val="51197D"/>
                  </a:solidFill>
                </a:rPr>
                <a:t>nternat</a:t>
              </a:r>
              <a:r>
                <a:rPr lang="fr" sz="1400" b="1" dirty="0">
                  <a:solidFill>
                    <a:srgbClr val="FF8100"/>
                  </a:solidFill>
                </a:rPr>
                <a:t>i</a:t>
              </a:r>
              <a:r>
                <a:rPr lang="fr" sz="1400" b="1" dirty="0">
                  <a:solidFill>
                    <a:srgbClr val="51197D"/>
                  </a:solidFill>
                </a:rPr>
                <a:t>onaux depu</a:t>
              </a:r>
              <a:r>
                <a:rPr lang="fr" sz="1400" b="1" dirty="0">
                  <a:solidFill>
                    <a:srgbClr val="FF8100"/>
                  </a:solidFill>
                </a:rPr>
                <a:t>i</a:t>
              </a:r>
              <a:r>
                <a:rPr lang="fr" sz="1400" b="1" dirty="0">
                  <a:solidFill>
                    <a:srgbClr val="51197D"/>
                  </a:solidFill>
                </a:rPr>
                <a:t>s 2008</a:t>
              </a:r>
            </a:p>
          </p:txBody>
        </p:sp>
        <p:pic>
          <p:nvPicPr>
            <p:cNvPr id="87" name="Image 86" descr="F2L- francophonie living labs - Membre.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127245" y="1153241"/>
              <a:ext cx="1584176" cy="735371"/>
            </a:xfrm>
            <a:prstGeom prst="rect">
              <a:avLst/>
            </a:prstGeom>
          </p:spPr>
        </p:pic>
        <p:pic>
          <p:nvPicPr>
            <p:cNvPr id="112" name="Image 111" descr="Pièce jointe 5.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730255" y="1269095"/>
              <a:ext cx="855988" cy="468052"/>
            </a:xfrm>
            <a:prstGeom prst="rect">
              <a:avLst/>
            </a:prstGeom>
          </p:spPr>
        </p:pic>
        <p:pic>
          <p:nvPicPr>
            <p:cNvPr id="2054" name="Picture 6" descr="http://www.ice-conference.org/ICE-IEEE/media/ICE2017/image-2017-10-03-(1).png">
              <a:extLst>
                <a:ext uri="{FF2B5EF4-FFF2-40B4-BE49-F238E27FC236}">
                  <a16:creationId xmlns:a16="http://schemas.microsoft.com/office/drawing/2014/main" id="{3045E394-51A6-B74E-94CC-50A0857085E5}"/>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65356" t="-2453"/>
            <a:stretch/>
          </p:blipFill>
          <p:spPr bwMode="auto">
            <a:xfrm>
              <a:off x="8512758" y="664182"/>
              <a:ext cx="3148425" cy="483728"/>
            </a:xfrm>
            <a:prstGeom prst="rect">
              <a:avLst/>
            </a:prstGeom>
            <a:noFill/>
            <a:extLst>
              <a:ext uri="{909E8E84-426E-40DD-AFC4-6F175D3DCCD1}">
                <a14:hiddenFill xmlns:a14="http://schemas.microsoft.com/office/drawing/2010/main">
                  <a:solidFill>
                    <a:srgbClr val="FFFFFF"/>
                  </a:solidFill>
                </a14:hiddenFill>
              </a:ext>
            </a:extLst>
          </p:spPr>
        </p:pic>
        <p:pic>
          <p:nvPicPr>
            <p:cNvPr id="69" name="Image 68" descr="logoArt&amp;Met.jpg">
              <a:extLst>
                <a:ext uri="{FF2B5EF4-FFF2-40B4-BE49-F238E27FC236}">
                  <a16:creationId xmlns:a16="http://schemas.microsoft.com/office/drawing/2014/main" id="{6D63D6B7-81EC-2444-8193-F79776A7342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305246" y="1756263"/>
              <a:ext cx="812604" cy="244846"/>
            </a:xfrm>
            <a:prstGeom prst="rect">
              <a:avLst/>
            </a:prstGeom>
          </p:spPr>
        </p:pic>
        <p:pic>
          <p:nvPicPr>
            <p:cNvPr id="70" name="Image 69" descr="Logo-Lampa.jpeg">
              <a:extLst>
                <a:ext uri="{FF2B5EF4-FFF2-40B4-BE49-F238E27FC236}">
                  <a16:creationId xmlns:a16="http://schemas.microsoft.com/office/drawing/2014/main" id="{973663BF-1173-A64C-8F9A-1260772AA12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448923" y="2016800"/>
              <a:ext cx="890084" cy="216163"/>
            </a:xfrm>
            <a:prstGeom prst="rect">
              <a:avLst/>
            </a:prstGeom>
          </p:spPr>
        </p:pic>
        <p:pic>
          <p:nvPicPr>
            <p:cNvPr id="75" name="Image 74" descr="LV-CAMPUS-2.png">
              <a:extLst>
                <a:ext uri="{FF2B5EF4-FFF2-40B4-BE49-F238E27FC236}">
                  <a16:creationId xmlns:a16="http://schemas.microsoft.com/office/drawing/2014/main" id="{18335B46-A9CF-6F4B-9F45-3FE855757DB6}"/>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8623549" y="1233190"/>
              <a:ext cx="645357" cy="480478"/>
            </a:xfrm>
            <a:prstGeom prst="rect">
              <a:avLst/>
            </a:prstGeom>
          </p:spPr>
        </p:pic>
        <p:pic>
          <p:nvPicPr>
            <p:cNvPr id="63" name="Image 62">
              <a:extLst>
                <a:ext uri="{FF2B5EF4-FFF2-40B4-BE49-F238E27FC236}">
                  <a16:creationId xmlns:a16="http://schemas.microsoft.com/office/drawing/2014/main" id="{53DB365F-AB6A-E241-B108-4BC6FBF75AB7}"/>
                </a:ext>
              </a:extLst>
            </p:cNvPr>
            <p:cNvPicPr>
              <a:picLocks noChangeAspect="1"/>
            </p:cNvPicPr>
            <p:nvPr/>
          </p:nvPicPr>
          <p:blipFill>
            <a:blip r:embed="rId33"/>
            <a:stretch>
              <a:fillRect/>
            </a:stretch>
          </p:blipFill>
          <p:spPr>
            <a:xfrm>
              <a:off x="10630161" y="397279"/>
              <a:ext cx="683384" cy="451793"/>
            </a:xfrm>
            <a:prstGeom prst="rect">
              <a:avLst/>
            </a:prstGeom>
          </p:spPr>
        </p:pic>
        <p:pic>
          <p:nvPicPr>
            <p:cNvPr id="2052" name="Picture 4" descr="Résultat de recherche d'images pour &quot;europe flag&quot;">
              <a:extLst>
                <a:ext uri="{FF2B5EF4-FFF2-40B4-BE49-F238E27FC236}">
                  <a16:creationId xmlns:a16="http://schemas.microsoft.com/office/drawing/2014/main" id="{58D3D2AD-C01D-7449-856F-466895F3E76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016297" y="664182"/>
              <a:ext cx="492067" cy="327448"/>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2" descr="Accueil">
            <a:extLst>
              <a:ext uri="{FF2B5EF4-FFF2-40B4-BE49-F238E27FC236}">
                <a16:creationId xmlns:a16="http://schemas.microsoft.com/office/drawing/2014/main" id="{CB53657D-DD72-3340-AE65-5D15EE757E8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634223" y="1124708"/>
            <a:ext cx="459249" cy="41638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10CBD97F-EC82-4048-AD2A-9ED4FBF51E99}"/>
              </a:ext>
            </a:extLst>
          </p:cNvPr>
          <p:cNvPicPr>
            <a:picLocks noChangeAspect="1"/>
          </p:cNvPicPr>
          <p:nvPr/>
        </p:nvPicPr>
        <p:blipFill>
          <a:blip r:embed="rId36"/>
          <a:stretch>
            <a:fillRect/>
          </a:stretch>
        </p:blipFill>
        <p:spPr>
          <a:xfrm>
            <a:off x="5695325" y="561146"/>
            <a:ext cx="480588" cy="463725"/>
          </a:xfrm>
          <a:prstGeom prst="rect">
            <a:avLst/>
          </a:prstGeom>
        </p:spPr>
      </p:pic>
      <p:pic>
        <p:nvPicPr>
          <p:cNvPr id="85" name="Image 84">
            <a:extLst>
              <a:ext uri="{FF2B5EF4-FFF2-40B4-BE49-F238E27FC236}">
                <a16:creationId xmlns:a16="http://schemas.microsoft.com/office/drawing/2014/main" id="{24B6F41C-2C10-B74E-961E-660FC42FCCA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397962" y="795210"/>
            <a:ext cx="908552" cy="398130"/>
          </a:xfrm>
          <a:prstGeom prst="rect">
            <a:avLst/>
          </a:prstGeom>
        </p:spPr>
      </p:pic>
      <p:pic>
        <p:nvPicPr>
          <p:cNvPr id="86" name="Google Shape;48;p9" descr="GREEN_petit">
            <a:extLst>
              <a:ext uri="{FF2B5EF4-FFF2-40B4-BE49-F238E27FC236}">
                <a16:creationId xmlns:a16="http://schemas.microsoft.com/office/drawing/2014/main" id="{9382A31C-4870-7942-9946-2B8D5857924A}"/>
              </a:ext>
            </a:extLst>
          </p:cNvPr>
          <p:cNvPicPr preferRelativeResize="0"/>
          <p:nvPr/>
        </p:nvPicPr>
        <p:blipFill rotWithShape="1">
          <a:blip r:embed="rId38">
            <a:alphaModFix/>
          </a:blip>
          <a:srcRect/>
          <a:stretch/>
        </p:blipFill>
        <p:spPr>
          <a:xfrm>
            <a:off x="5051388" y="524309"/>
            <a:ext cx="562727" cy="291193"/>
          </a:xfrm>
          <a:prstGeom prst="rect">
            <a:avLst/>
          </a:prstGeom>
          <a:noFill/>
          <a:ln>
            <a:noFill/>
          </a:ln>
        </p:spPr>
      </p:pic>
      <p:sp>
        <p:nvSpPr>
          <p:cNvPr id="6" name="ZoneTexte 5">
            <a:extLst>
              <a:ext uri="{FF2B5EF4-FFF2-40B4-BE49-F238E27FC236}">
                <a16:creationId xmlns:a16="http://schemas.microsoft.com/office/drawing/2014/main" id="{3C49780D-D82B-0749-8D11-0DDE4BBCAE7C}"/>
              </a:ext>
            </a:extLst>
          </p:cNvPr>
          <p:cNvSpPr txBox="1"/>
          <p:nvPr/>
        </p:nvSpPr>
        <p:spPr>
          <a:xfrm>
            <a:off x="3548330" y="1125743"/>
            <a:ext cx="620683" cy="369332"/>
          </a:xfrm>
          <a:prstGeom prst="rect">
            <a:avLst/>
          </a:prstGeom>
          <a:noFill/>
        </p:spPr>
        <p:txBody>
          <a:bodyPr wrap="none" rtlCol="0">
            <a:spAutoFit/>
          </a:bodyPr>
          <a:lstStyle/>
          <a:p>
            <a:r>
              <a:rPr lang="en-US" dirty="0">
                <a:solidFill>
                  <a:schemeClr val="tx1">
                    <a:lumMod val="50000"/>
                    <a:lumOff val="50000"/>
                  </a:schemeClr>
                </a:solidFill>
              </a:rPr>
              <a:t>LSE</a:t>
            </a:r>
          </a:p>
        </p:txBody>
      </p:sp>
      <p:pic>
        <p:nvPicPr>
          <p:cNvPr id="15" name="Image 14">
            <a:extLst>
              <a:ext uri="{FF2B5EF4-FFF2-40B4-BE49-F238E27FC236}">
                <a16:creationId xmlns:a16="http://schemas.microsoft.com/office/drawing/2014/main" id="{FB7B5183-2DFF-3D4A-9EB2-61FE11141A7D}"/>
              </a:ext>
            </a:extLst>
          </p:cNvPr>
          <p:cNvPicPr>
            <a:picLocks noChangeAspect="1"/>
          </p:cNvPicPr>
          <p:nvPr/>
        </p:nvPicPr>
        <p:blipFill>
          <a:blip r:embed="rId39"/>
          <a:stretch>
            <a:fillRect/>
          </a:stretch>
        </p:blipFill>
        <p:spPr>
          <a:xfrm>
            <a:off x="3697740" y="160660"/>
            <a:ext cx="817834" cy="269116"/>
          </a:xfrm>
          <a:prstGeom prst="rect">
            <a:avLst/>
          </a:prstGeom>
        </p:spPr>
      </p:pic>
      <p:grpSp>
        <p:nvGrpSpPr>
          <p:cNvPr id="24" name="Groupe 23">
            <a:extLst>
              <a:ext uri="{FF2B5EF4-FFF2-40B4-BE49-F238E27FC236}">
                <a16:creationId xmlns:a16="http://schemas.microsoft.com/office/drawing/2014/main" id="{DF8E046B-DBD5-744E-B066-73AF3FF207F7}"/>
              </a:ext>
            </a:extLst>
          </p:cNvPr>
          <p:cNvGrpSpPr/>
          <p:nvPr/>
        </p:nvGrpSpPr>
        <p:grpSpPr>
          <a:xfrm>
            <a:off x="2575979" y="2856289"/>
            <a:ext cx="4048979" cy="1561971"/>
            <a:chOff x="2575979" y="2856289"/>
            <a:chExt cx="4048979" cy="1561971"/>
          </a:xfrm>
        </p:grpSpPr>
        <p:pic>
          <p:nvPicPr>
            <p:cNvPr id="105" name="Image 104" descr="Logo MGN.png"/>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728580" y="3231787"/>
              <a:ext cx="900100" cy="362425"/>
            </a:xfrm>
            <a:prstGeom prst="rect">
              <a:avLst/>
            </a:prstGeom>
          </p:spPr>
        </p:pic>
        <p:pic>
          <p:nvPicPr>
            <p:cNvPr id="106" name="Image 105" descr="logo_Grand_est.jpg"/>
            <p:cNvPicPr>
              <a:picLocks noChangeAspect="1"/>
            </p:cNvPicPr>
            <p:nvPr/>
          </p:nvPicPr>
          <p:blipFill rotWithShape="1">
            <a:blip r:embed="rId41" cstate="print">
              <a:extLst>
                <a:ext uri="{28A0092B-C50C-407E-A947-70E740481C1C}">
                  <a14:useLocalDpi xmlns:a14="http://schemas.microsoft.com/office/drawing/2010/main" val="0"/>
                </a:ext>
              </a:extLst>
            </a:blip>
            <a:srcRect l="4159" t="9797" r="6717" b="11906"/>
            <a:stretch/>
          </p:blipFill>
          <p:spPr>
            <a:xfrm>
              <a:off x="3728582" y="3643538"/>
              <a:ext cx="982473" cy="333870"/>
            </a:xfrm>
            <a:prstGeom prst="rect">
              <a:avLst/>
            </a:prstGeom>
          </p:spPr>
        </p:pic>
        <p:pic>
          <p:nvPicPr>
            <p:cNvPr id="52" name="Image 51">
              <a:extLst>
                <a:ext uri="{FF2B5EF4-FFF2-40B4-BE49-F238E27FC236}">
                  <a16:creationId xmlns:a16="http://schemas.microsoft.com/office/drawing/2014/main" id="{F7D15046-6BED-F84C-AE5B-5D6620CA62A9}"/>
                </a:ext>
              </a:extLst>
            </p:cNvPr>
            <p:cNvPicPr>
              <a:picLocks noChangeAspect="1"/>
            </p:cNvPicPr>
            <p:nvPr/>
          </p:nvPicPr>
          <p:blipFill>
            <a:blip r:embed="rId42"/>
            <a:stretch>
              <a:fillRect/>
            </a:stretch>
          </p:blipFill>
          <p:spPr>
            <a:xfrm>
              <a:off x="2575979" y="3345666"/>
              <a:ext cx="1037993" cy="734759"/>
            </a:xfrm>
            <a:prstGeom prst="rect">
              <a:avLst/>
            </a:prstGeom>
          </p:spPr>
        </p:pic>
        <p:pic>
          <p:nvPicPr>
            <p:cNvPr id="65" name="Image 64">
              <a:extLst>
                <a:ext uri="{FF2B5EF4-FFF2-40B4-BE49-F238E27FC236}">
                  <a16:creationId xmlns:a16="http://schemas.microsoft.com/office/drawing/2014/main" id="{A7BAC409-4916-9649-B060-F7254C0A6171}"/>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586978" y="3325834"/>
              <a:ext cx="527333" cy="527333"/>
            </a:xfrm>
            <a:prstGeom prst="rect">
              <a:avLst/>
            </a:prstGeom>
          </p:spPr>
        </p:pic>
        <p:pic>
          <p:nvPicPr>
            <p:cNvPr id="66" name="Image 65">
              <a:extLst>
                <a:ext uri="{FF2B5EF4-FFF2-40B4-BE49-F238E27FC236}">
                  <a16:creationId xmlns:a16="http://schemas.microsoft.com/office/drawing/2014/main" id="{302A3DC4-3830-4046-9FF5-5E8CEC1B63AF}"/>
                </a:ext>
              </a:extLst>
            </p:cNvPr>
            <p:cNvPicPr>
              <a:picLocks noChangeAspect="1"/>
            </p:cNvPicPr>
            <p:nvPr/>
          </p:nvPicPr>
          <p:blipFill rotWithShape="1">
            <a:blip r:embed="rId44" cstate="print">
              <a:extLst>
                <a:ext uri="{28A0092B-C50C-407E-A947-70E740481C1C}">
                  <a14:useLocalDpi xmlns:a14="http://schemas.microsoft.com/office/drawing/2010/main" val="0"/>
                </a:ext>
              </a:extLst>
            </a:blip>
            <a:srcRect/>
            <a:stretch/>
          </p:blipFill>
          <p:spPr>
            <a:xfrm>
              <a:off x="5578989" y="3855061"/>
              <a:ext cx="503616" cy="501171"/>
            </a:xfrm>
            <a:prstGeom prst="rect">
              <a:avLst/>
            </a:prstGeom>
          </p:spPr>
        </p:pic>
        <p:pic>
          <p:nvPicPr>
            <p:cNvPr id="113" name="Image 112" descr="Logo_EPA_Alzette-Belval.jpg"/>
            <p:cNvPicPr>
              <a:picLocks noChangeAspect="1"/>
            </p:cNvPicPr>
            <p:nvPr/>
          </p:nvPicPr>
          <p:blipFill rotWithShape="1">
            <a:blip r:embed="rId45">
              <a:extLst>
                <a:ext uri="{28A0092B-C50C-407E-A947-70E740481C1C}">
                  <a14:useLocalDpi xmlns:a14="http://schemas.microsoft.com/office/drawing/2010/main" val="0"/>
                </a:ext>
              </a:extLst>
            </a:blip>
            <a:srcRect t="23164" b="18581"/>
            <a:stretch/>
          </p:blipFill>
          <p:spPr>
            <a:xfrm>
              <a:off x="4776037" y="3192030"/>
              <a:ext cx="803462" cy="468052"/>
            </a:xfrm>
            <a:prstGeom prst="rect">
              <a:avLst/>
            </a:prstGeom>
          </p:spPr>
        </p:pic>
        <p:sp>
          <p:nvSpPr>
            <p:cNvPr id="108" name="ZoneTexte 107"/>
            <p:cNvSpPr txBox="1"/>
            <p:nvPr/>
          </p:nvSpPr>
          <p:spPr>
            <a:xfrm>
              <a:off x="2834762" y="2856289"/>
              <a:ext cx="2575770" cy="307777"/>
            </a:xfrm>
            <a:prstGeom prst="rect">
              <a:avLst/>
            </a:prstGeom>
            <a:noFill/>
          </p:spPr>
          <p:txBody>
            <a:bodyPr wrap="none" rtlCol="0">
              <a:spAutoFit/>
            </a:bodyPr>
            <a:lstStyle/>
            <a:p>
              <a:r>
                <a:rPr lang="fr" sz="1400" b="1" dirty="0">
                  <a:solidFill>
                    <a:srgbClr val="51197D"/>
                  </a:solidFill>
                </a:rPr>
                <a:t>C</a:t>
              </a:r>
              <a:r>
                <a:rPr lang="fr" sz="1400" b="1" dirty="0">
                  <a:solidFill>
                    <a:srgbClr val="FF8100"/>
                  </a:solidFill>
                </a:rPr>
                <a:t>i</a:t>
              </a:r>
              <a:r>
                <a:rPr lang="fr" sz="1400" b="1" dirty="0">
                  <a:solidFill>
                    <a:srgbClr val="51197D"/>
                  </a:solidFill>
                </a:rPr>
                <a:t>toyens / Terr</a:t>
              </a:r>
              <a:r>
                <a:rPr lang="fr" sz="1400" b="1" dirty="0">
                  <a:solidFill>
                    <a:srgbClr val="FF8100"/>
                  </a:solidFill>
                </a:rPr>
                <a:t>i</a:t>
              </a:r>
              <a:r>
                <a:rPr lang="fr" sz="1400" b="1" dirty="0">
                  <a:solidFill>
                    <a:srgbClr val="51197D"/>
                  </a:solidFill>
                </a:rPr>
                <a:t>toires / V</a:t>
              </a:r>
              <a:r>
                <a:rPr lang="fr" sz="1400" b="1" dirty="0">
                  <a:solidFill>
                    <a:srgbClr val="FF8100"/>
                  </a:solidFill>
                </a:rPr>
                <a:t>i</a:t>
              </a:r>
              <a:r>
                <a:rPr lang="fr" sz="1400" b="1" dirty="0">
                  <a:solidFill>
                    <a:srgbClr val="51197D"/>
                  </a:solidFill>
                </a:rPr>
                <a:t>lles</a:t>
              </a:r>
            </a:p>
          </p:txBody>
        </p:sp>
        <p:pic>
          <p:nvPicPr>
            <p:cNvPr id="73" name="Image 72">
              <a:extLst>
                <a:ext uri="{FF2B5EF4-FFF2-40B4-BE49-F238E27FC236}">
                  <a16:creationId xmlns:a16="http://schemas.microsoft.com/office/drawing/2014/main" id="{AFC7176C-D6E5-A84F-864C-C3173B7F1C53}"/>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820396" y="3137703"/>
              <a:ext cx="770450" cy="318129"/>
            </a:xfrm>
            <a:prstGeom prst="rect">
              <a:avLst/>
            </a:prstGeom>
          </p:spPr>
        </p:pic>
        <p:pic>
          <p:nvPicPr>
            <p:cNvPr id="115" name="Picture 14" descr="Office de Tourisme de Dieuze">
              <a:extLst>
                <a:ext uri="{FF2B5EF4-FFF2-40B4-BE49-F238E27FC236}">
                  <a16:creationId xmlns:a16="http://schemas.microsoft.com/office/drawing/2014/main" id="{A4631FBA-B8AF-434A-A3A9-730661DE1450}"/>
                </a:ext>
              </a:extLst>
            </p:cNvPr>
            <p:cNvPicPr>
              <a:picLocks noChangeAspect="1" noChangeArrowheads="1"/>
            </p:cNvPicPr>
            <p:nvPr/>
          </p:nvPicPr>
          <p:blipFill>
            <a:blip r:embed="rId47" cstate="email">
              <a:extLst>
                <a:ext uri="{28A0092B-C50C-407E-A947-70E740481C1C}">
                  <a14:useLocalDpi xmlns:a14="http://schemas.microsoft.com/office/drawing/2010/main" val="0"/>
                </a:ext>
              </a:extLst>
            </a:blip>
            <a:srcRect/>
            <a:stretch>
              <a:fillRect/>
            </a:stretch>
          </p:blipFill>
          <p:spPr bwMode="auto">
            <a:xfrm>
              <a:off x="4798241" y="3786008"/>
              <a:ext cx="742968" cy="154463"/>
            </a:xfrm>
            <a:prstGeom prst="rect">
              <a:avLst/>
            </a:prstGeom>
            <a:noFill/>
            <a:extLst>
              <a:ext uri="{909E8E84-426E-40dd-AFC4-6F175D3DCCD1}">
                <a14:hiddenFill xmlns:a14="http://schemas.microsoft.com/office/drawing/2010/main" xmlns="">
                  <a:solidFill>
                    <a:srgbClr val="FFFFFF"/>
                  </a:solidFill>
                </a14:hiddenFill>
              </a:ext>
            </a:extLst>
          </p:spPr>
        </p:pic>
        <p:pic>
          <p:nvPicPr>
            <p:cNvPr id="116" name="Image 115" descr="logo-interconnectes-2013-WEB.png">
              <a:extLst>
                <a:ext uri="{FF2B5EF4-FFF2-40B4-BE49-F238E27FC236}">
                  <a16:creationId xmlns:a16="http://schemas.microsoft.com/office/drawing/2014/main" id="{16757680-F5A6-A542-9AA8-FBECCF02E103}"/>
                </a:ext>
              </a:extLst>
            </p:cNvPr>
            <p:cNvPicPr>
              <a:picLocks noChangeAspect="1"/>
            </p:cNvPicPr>
            <p:nvPr/>
          </p:nvPicPr>
          <p:blipFill>
            <a:blip r:embed="rId48"/>
            <a:srcRect/>
            <a:stretch>
              <a:fillRect/>
            </a:stretch>
          </p:blipFill>
          <p:spPr bwMode="auto">
            <a:xfrm>
              <a:off x="3391527" y="3942199"/>
              <a:ext cx="1573755" cy="476061"/>
            </a:xfrm>
            <a:prstGeom prst="rect">
              <a:avLst/>
            </a:prstGeom>
            <a:noFill/>
            <a:ln w="9525">
              <a:noFill/>
              <a:miter lim="800000"/>
              <a:headEnd/>
              <a:tailEnd/>
            </a:ln>
          </p:spPr>
        </p:pic>
        <p:cxnSp>
          <p:nvCxnSpPr>
            <p:cNvPr id="68" name="Connecteur droit avec flèche 67">
              <a:extLst>
                <a:ext uri="{FF2B5EF4-FFF2-40B4-BE49-F238E27FC236}">
                  <a16:creationId xmlns:a16="http://schemas.microsoft.com/office/drawing/2014/main" id="{1B47C795-BB51-9647-AE59-AC51FDB52E8C}"/>
                </a:ext>
              </a:extLst>
            </p:cNvPr>
            <p:cNvCxnSpPr>
              <a:cxnSpLocks/>
            </p:cNvCxnSpPr>
            <p:nvPr/>
          </p:nvCxnSpPr>
          <p:spPr>
            <a:xfrm flipH="1">
              <a:off x="6005601" y="3111113"/>
              <a:ext cx="619357" cy="353891"/>
            </a:xfrm>
            <a:prstGeom prst="straightConnector1">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50" name="Picture 2" descr="NYBI.CC">
              <a:extLst>
                <a:ext uri="{FF2B5EF4-FFF2-40B4-BE49-F238E27FC236}">
                  <a16:creationId xmlns:a16="http://schemas.microsoft.com/office/drawing/2014/main" id="{4D9FA7F3-2DCB-804E-9482-CD0997D95F7F}"/>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777820" y="4049125"/>
              <a:ext cx="499097" cy="30581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Vie Etudiante | ENSGSI">
              <a:extLst>
                <a:ext uri="{FF2B5EF4-FFF2-40B4-BE49-F238E27FC236}">
                  <a16:creationId xmlns:a16="http://schemas.microsoft.com/office/drawing/2014/main" id="{C9439C9A-EBB9-E846-BB64-D8317B084516}"/>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991004" y="4046063"/>
              <a:ext cx="533163" cy="353910"/>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a:extLst>
                <a:ext uri="{FF2B5EF4-FFF2-40B4-BE49-F238E27FC236}">
                  <a16:creationId xmlns:a16="http://schemas.microsoft.com/office/drawing/2014/main" id="{A1ABD95E-E458-8940-8D04-1A8FA45BA562}"/>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5304482" y="3070597"/>
              <a:ext cx="682940" cy="267819"/>
            </a:xfrm>
            <a:prstGeom prst="rect">
              <a:avLst/>
            </a:prstGeom>
          </p:spPr>
        </p:pic>
      </p:grpSp>
      <p:grpSp>
        <p:nvGrpSpPr>
          <p:cNvPr id="25" name="Groupe 24">
            <a:extLst>
              <a:ext uri="{FF2B5EF4-FFF2-40B4-BE49-F238E27FC236}">
                <a16:creationId xmlns:a16="http://schemas.microsoft.com/office/drawing/2014/main" id="{F8C3A8BA-FD48-6F41-B3D8-0B476F5F1C99}"/>
              </a:ext>
            </a:extLst>
          </p:cNvPr>
          <p:cNvGrpSpPr/>
          <p:nvPr/>
        </p:nvGrpSpPr>
        <p:grpSpPr>
          <a:xfrm>
            <a:off x="7506286" y="2892537"/>
            <a:ext cx="4454534" cy="1504336"/>
            <a:chOff x="7506286" y="2892537"/>
            <a:chExt cx="4454534" cy="1504336"/>
          </a:xfrm>
        </p:grpSpPr>
        <p:pic>
          <p:nvPicPr>
            <p:cNvPr id="71" name="Image 70" descr="LOGO-GRDF_descripteur_RVB.png">
              <a:extLst>
                <a:ext uri="{FF2B5EF4-FFF2-40B4-BE49-F238E27FC236}">
                  <a16:creationId xmlns:a16="http://schemas.microsoft.com/office/drawing/2014/main" id="{B9103B33-D893-3447-98D8-E61E5510E594}"/>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1449349" y="3786008"/>
              <a:ext cx="511471" cy="300981"/>
            </a:xfrm>
            <a:prstGeom prst="rect">
              <a:avLst/>
            </a:prstGeom>
          </p:spPr>
        </p:pic>
        <p:pic>
          <p:nvPicPr>
            <p:cNvPr id="98" name="Image 97" descr="EDF.jpg"/>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9062813" y="3519125"/>
              <a:ext cx="412186" cy="433692"/>
            </a:xfrm>
            <a:prstGeom prst="rect">
              <a:avLst/>
            </a:prstGeom>
          </p:spPr>
        </p:pic>
        <p:pic>
          <p:nvPicPr>
            <p:cNvPr id="99" name="Image 98" descr="F2I UIMM.png"/>
            <p:cNvPicPr>
              <a:picLocks noChangeAspect="1"/>
            </p:cNvPicPr>
            <p:nvPr/>
          </p:nvPicPr>
          <p:blipFill rotWithShape="1">
            <a:blip r:embed="rId54">
              <a:extLst>
                <a:ext uri="{28A0092B-C50C-407E-A947-70E740481C1C}">
                  <a14:useLocalDpi xmlns:a14="http://schemas.microsoft.com/office/drawing/2010/main" val="0"/>
                </a:ext>
              </a:extLst>
            </a:blip>
            <a:srcRect l="52262" b="19162"/>
            <a:stretch/>
          </p:blipFill>
          <p:spPr>
            <a:xfrm>
              <a:off x="9497007" y="3244679"/>
              <a:ext cx="684076" cy="519581"/>
            </a:xfrm>
            <a:prstGeom prst="rect">
              <a:avLst/>
            </a:prstGeom>
          </p:spPr>
        </p:pic>
        <p:pic>
          <p:nvPicPr>
            <p:cNvPr id="100" name="Image 99" descr="F2I UIMM.png"/>
            <p:cNvPicPr>
              <a:picLocks noChangeAspect="1"/>
            </p:cNvPicPr>
            <p:nvPr/>
          </p:nvPicPr>
          <p:blipFill rotWithShape="1">
            <a:blip r:embed="rId54">
              <a:extLst>
                <a:ext uri="{28A0092B-C50C-407E-A947-70E740481C1C}">
                  <a14:useLocalDpi xmlns:a14="http://schemas.microsoft.com/office/drawing/2010/main" val="0"/>
                </a:ext>
              </a:extLst>
            </a:blip>
            <a:srcRect r="59208"/>
            <a:stretch/>
          </p:blipFill>
          <p:spPr>
            <a:xfrm>
              <a:off x="9685119" y="3886378"/>
              <a:ext cx="401851" cy="441867"/>
            </a:xfrm>
            <a:prstGeom prst="rect">
              <a:avLst/>
            </a:prstGeom>
          </p:spPr>
        </p:pic>
        <p:pic>
          <p:nvPicPr>
            <p:cNvPr id="101" name="Image 100" descr="AGEFA PME.jpg"/>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842632" y="3977408"/>
              <a:ext cx="488808" cy="288302"/>
            </a:xfrm>
            <a:prstGeom prst="rect">
              <a:avLst/>
            </a:prstGeom>
          </p:spPr>
        </p:pic>
        <p:sp>
          <p:nvSpPr>
            <p:cNvPr id="102" name="ZoneTexte 101"/>
            <p:cNvSpPr txBox="1"/>
            <p:nvPr/>
          </p:nvSpPr>
          <p:spPr>
            <a:xfrm>
              <a:off x="8816450" y="2892537"/>
              <a:ext cx="2111384" cy="307777"/>
            </a:xfrm>
            <a:prstGeom prst="rect">
              <a:avLst/>
            </a:prstGeom>
            <a:noFill/>
          </p:spPr>
          <p:txBody>
            <a:bodyPr wrap="square" rtlCol="0">
              <a:spAutoFit/>
            </a:bodyPr>
            <a:lstStyle/>
            <a:p>
              <a:r>
                <a:rPr lang="fr" sz="1400" b="1" dirty="0">
                  <a:solidFill>
                    <a:srgbClr val="51197D"/>
                  </a:solidFill>
                </a:rPr>
                <a:t>Entrepr</a:t>
              </a:r>
              <a:r>
                <a:rPr lang="fr" sz="1400" b="1" dirty="0">
                  <a:solidFill>
                    <a:srgbClr val="FF8100"/>
                  </a:solidFill>
                </a:rPr>
                <a:t>i</a:t>
              </a:r>
              <a:r>
                <a:rPr lang="fr" sz="1400" b="1" dirty="0">
                  <a:solidFill>
                    <a:srgbClr val="51197D"/>
                  </a:solidFill>
                </a:rPr>
                <a:t>ses / Clusters</a:t>
              </a:r>
            </a:p>
          </p:txBody>
        </p:sp>
        <p:pic>
          <p:nvPicPr>
            <p:cNvPr id="97" name="Image 96" descr="Enedis signature_couleur_CMJN_300 dpi.jpg"/>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8146383" y="3381850"/>
              <a:ext cx="799845" cy="252028"/>
            </a:xfrm>
            <a:prstGeom prst="rect">
              <a:avLst/>
            </a:prstGeom>
          </p:spPr>
        </p:pic>
        <p:pic>
          <p:nvPicPr>
            <p:cNvPr id="95" name="Image 94" descr="Logo_CPME.jpg"/>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8202996" y="3717032"/>
              <a:ext cx="737320" cy="368660"/>
            </a:xfrm>
            <a:prstGeom prst="rect">
              <a:avLst/>
            </a:prstGeom>
          </p:spPr>
        </p:pic>
        <p:pic>
          <p:nvPicPr>
            <p:cNvPr id="53" name="Image 52">
              <a:extLst>
                <a:ext uri="{FF2B5EF4-FFF2-40B4-BE49-F238E27FC236}">
                  <a16:creationId xmlns:a16="http://schemas.microsoft.com/office/drawing/2014/main" id="{31F6E5FF-5D92-9C48-B02F-7EE5C0904B31}"/>
                </a:ext>
              </a:extLst>
            </p:cNvPr>
            <p:cNvPicPr/>
            <p:nvPr/>
          </p:nvPicPr>
          <p:blipFill>
            <a:blip r:embed="rId58">
              <a:extLst>
                <a:ext uri="{28A0092B-C50C-407E-A947-70E740481C1C}">
                  <a14:useLocalDpi xmlns:a14="http://schemas.microsoft.com/office/drawing/2010/main" val="0"/>
                </a:ext>
              </a:extLst>
            </a:blip>
            <a:srcRect/>
            <a:stretch>
              <a:fillRect/>
            </a:stretch>
          </p:blipFill>
          <p:spPr bwMode="auto">
            <a:xfrm>
              <a:off x="10283093" y="3419243"/>
              <a:ext cx="588433" cy="576063"/>
            </a:xfrm>
            <a:prstGeom prst="rect">
              <a:avLst/>
            </a:prstGeom>
            <a:noFill/>
            <a:ln>
              <a:noFill/>
            </a:ln>
          </p:spPr>
        </p:pic>
        <p:pic>
          <p:nvPicPr>
            <p:cNvPr id="54" name="Image 53">
              <a:extLst>
                <a:ext uri="{FF2B5EF4-FFF2-40B4-BE49-F238E27FC236}">
                  <a16:creationId xmlns:a16="http://schemas.microsoft.com/office/drawing/2014/main" id="{99F84E52-E9D1-B94F-B2F5-1AAC3700E7A5}"/>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408373" y="3954242"/>
              <a:ext cx="997455" cy="383022"/>
            </a:xfrm>
            <a:prstGeom prst="rect">
              <a:avLst/>
            </a:prstGeom>
          </p:spPr>
        </p:pic>
        <p:pic>
          <p:nvPicPr>
            <p:cNvPr id="2056" name="Picture 8" descr="Logo Noremat">
              <a:extLst>
                <a:ext uri="{FF2B5EF4-FFF2-40B4-BE49-F238E27FC236}">
                  <a16:creationId xmlns:a16="http://schemas.microsoft.com/office/drawing/2014/main" id="{AE5125AF-3246-3542-9B6C-DAD88C4423C4}"/>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0038324" y="3194613"/>
              <a:ext cx="1576638" cy="2355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ancy Numérique">
              <a:extLst>
                <a:ext uri="{FF2B5EF4-FFF2-40B4-BE49-F238E27FC236}">
                  <a16:creationId xmlns:a16="http://schemas.microsoft.com/office/drawing/2014/main" id="{D8D70BA7-9292-0F47-A8BA-2BFB4E8B3767}"/>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10971853" y="3465004"/>
              <a:ext cx="433975" cy="43397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Connecteur droit avec flèche 78">
              <a:extLst>
                <a:ext uri="{FF2B5EF4-FFF2-40B4-BE49-F238E27FC236}">
                  <a16:creationId xmlns:a16="http://schemas.microsoft.com/office/drawing/2014/main" id="{5688B423-3677-5948-B954-50D471CCBB7D}"/>
                </a:ext>
              </a:extLst>
            </p:cNvPr>
            <p:cNvCxnSpPr>
              <a:cxnSpLocks/>
            </p:cNvCxnSpPr>
            <p:nvPr/>
          </p:nvCxnSpPr>
          <p:spPr>
            <a:xfrm flipH="1" flipV="1">
              <a:off x="7634216" y="3137703"/>
              <a:ext cx="667071" cy="224478"/>
            </a:xfrm>
            <a:prstGeom prst="straightConnector1">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 descr="logo de General Electric">
              <a:extLst>
                <a:ext uri="{FF2B5EF4-FFF2-40B4-BE49-F238E27FC236}">
                  <a16:creationId xmlns:a16="http://schemas.microsoft.com/office/drawing/2014/main" id="{EE4B3CEF-05F5-984F-87C3-DA74B2ECD9F9}"/>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8400525" y="4080424"/>
              <a:ext cx="316449" cy="31644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File:Bouygues.svg - Wikipedia">
              <a:extLst>
                <a:ext uri="{FF2B5EF4-FFF2-40B4-BE49-F238E27FC236}">
                  <a16:creationId xmlns:a16="http://schemas.microsoft.com/office/drawing/2014/main" id="{794DFC56-AB47-AA4F-9F14-DB7F7CAD6358}"/>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7506286" y="4001959"/>
              <a:ext cx="708839" cy="3604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132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èle par défaut">
  <a:themeElements>
    <a:clrScheme name="Carnet de croquis">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Modèle par défaut">
      <a:majorFont>
        <a:latin typeface="Arial Narrow"/>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chemeClr val="tx1">
            <a:lumMod val="50000"/>
            <a:lumOff val="50000"/>
          </a:schemeClr>
        </a:solidFill>
        <a:ln>
          <a:noFill/>
        </a:ln>
      </a:spPr>
      <a:body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TotalTime>
  <Words>6567</Words>
  <Application>Microsoft Macintosh PowerPoint</Application>
  <DocSecurity>0</DocSecurity>
  <PresentationFormat>Grand écran</PresentationFormat>
  <Paragraphs>795</Paragraphs>
  <Slides>45</Slides>
  <Notes>25</Notes>
  <HiddenSlides>11</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45</vt:i4>
      </vt:variant>
    </vt:vector>
  </HeadingPairs>
  <TitlesOfParts>
    <vt:vector size="53" baseType="lpstr">
      <vt:lpstr>Arial</vt:lpstr>
      <vt:lpstr>Arial Narrow</vt:lpstr>
      <vt:lpstr>Avenir Black</vt:lpstr>
      <vt:lpstr>Calibri</vt:lpstr>
      <vt:lpstr>Symbol</vt:lpstr>
      <vt:lpstr>Times New Roman</vt:lpstr>
      <vt:lpstr>Modèle par défaut</vt:lpstr>
      <vt:lpstr>Tema de Office</vt:lpstr>
      <vt:lpstr>Présentation PowerPoint</vt:lpstr>
      <vt:lpstr>Présentation PowerPoint</vt:lpstr>
      <vt:lpstr>Présentation PowerPoint</vt:lpstr>
      <vt:lpstr>Présentation PowerPoint</vt:lpstr>
      <vt:lpstr>Présentation PowerPoint</vt:lpstr>
      <vt:lpstr>Présentation PowerPoint</vt:lpstr>
      <vt:lpstr>Repenser la place des usages</vt:lpstr>
      <vt:lpstr>Présentation PowerPoint</vt:lpstr>
      <vt:lpstr>Présentation PowerPoint</vt:lpstr>
      <vt:lpstr>Présentation PowerPoint</vt:lpstr>
      <vt:lpstr>Dynamiques et technologies complémentaires</vt:lpstr>
      <vt:lpstr>Conceptualisation du Fab Living Lab</vt:lpstr>
      <vt:lpstr>Multiplier les interfaces pour innover</vt:lpstr>
      <vt:lpstr>La 4ème dimension de l’innovation </vt:lpstr>
      <vt:lpstr>Supports numériques</vt:lpstr>
      <vt:lpstr>Le SI du LF2L </vt:lpstr>
      <vt:lpstr>Présentation PowerPoint</vt:lpstr>
      <vt:lpstr>Cas pratique : MoveeGo</vt:lpstr>
      <vt:lpstr>Projet Innovante Archéologie !</vt:lpstr>
      <vt:lpstr>Un voyage dans le temps</vt:lpstr>
      <vt:lpstr>Vers la numérisation du métier d’archéologue des métaux</vt:lpstr>
      <vt:lpstr>Présentation PowerPoint</vt:lpstr>
      <vt:lpstr>Numérique et Muséologie</vt:lpstr>
      <vt:lpstr>Cas pratique : VélOstan Connecté</vt:lpstr>
      <vt:lpstr>Linky by Makers</vt:lpstr>
      <vt:lpstr>Linky by Makers</vt:lpstr>
      <vt:lpstr>Cas pratique : modèles d’entrainement dentaires</vt:lpstr>
      <vt:lpstr>Cas pratique : 3D Soil Test</vt:lpstr>
      <vt:lpstr>Présentation PowerPoint</vt:lpstr>
      <vt:lpstr>Présentation PowerPoint</vt:lpstr>
      <vt:lpstr>Présentation PowerPoint</vt:lpstr>
      <vt:lpstr>ICE: From concept to UE project</vt:lpstr>
      <vt:lpstr>2019-2022: engagement sur 4 projets H2020</vt:lpstr>
      <vt:lpstr>Inn-Cognitif – Projet Lauréat Interdisciplinarité 2019 </vt:lpstr>
      <vt:lpstr>BuddyiP: Vélo pour handicapé</vt:lpstr>
      <vt:lpstr>Concours Mini maousse </vt:lpstr>
      <vt:lpstr>Présentation PowerPoint</vt:lpstr>
      <vt:lpstr>Références scientifiques</vt:lpstr>
      <vt:lpstr>Références scientifiques</vt:lpstr>
      <vt:lpstr>Références scientifiques</vt:lpstr>
      <vt:lpstr>Références scientifiques</vt:lpstr>
      <vt:lpstr>Références scientifiques</vt:lpstr>
      <vt:lpstr>Références scientifiques</vt:lpstr>
      <vt:lpstr>Références scientifiques</vt:lpstr>
      <vt:lpstr>Contacts – accès  </vt:lpstr>
    </vt:vector>
  </TitlesOfParts>
  <Manager/>
  <Company>Uniersité de Lorraine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LF2L</dc:title>
  <dc:subject/>
  <dc:creator>Laurent Dupont</dc:creator>
  <cp:keywords/>
  <dc:description/>
  <cp:lastModifiedBy>Fabio Cruz Sanchez</cp:lastModifiedBy>
  <cp:revision>1154</cp:revision>
  <dcterms:created xsi:type="dcterms:W3CDTF">2011-12-19T13:36:41Z</dcterms:created>
  <dcterms:modified xsi:type="dcterms:W3CDTF">2022-04-01T11:27:06Z</dcterms:modified>
  <cp:category/>
  <dc:identifier/>
  <cp:contentStatus/>
  <dc:language/>
  <cp:version/>
</cp:coreProperties>
</file>